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3.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5.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6.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9.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0.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1.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2.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3.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34.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35.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6.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7.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8.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9.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40.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41.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42.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43.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5"/>
  </p:sldMasterIdLst>
  <p:notesMasterIdLst>
    <p:notesMasterId r:id="rId89"/>
  </p:notesMasterIdLst>
  <p:sldIdLst>
    <p:sldId id="576" r:id="rId46"/>
    <p:sldId id="691" r:id="rId47"/>
    <p:sldId id="655" r:id="rId48"/>
    <p:sldId id="400" r:id="rId49"/>
    <p:sldId id="401" r:id="rId50"/>
    <p:sldId id="402" r:id="rId51"/>
    <p:sldId id="403" r:id="rId52"/>
    <p:sldId id="718" r:id="rId53"/>
    <p:sldId id="404" r:id="rId54"/>
    <p:sldId id="405" r:id="rId55"/>
    <p:sldId id="406" r:id="rId56"/>
    <p:sldId id="704" r:id="rId57"/>
    <p:sldId id="408" r:id="rId58"/>
    <p:sldId id="409" r:id="rId59"/>
    <p:sldId id="410" r:id="rId60"/>
    <p:sldId id="411" r:id="rId61"/>
    <p:sldId id="703" r:id="rId62"/>
    <p:sldId id="413" r:id="rId63"/>
    <p:sldId id="414" r:id="rId64"/>
    <p:sldId id="415" r:id="rId65"/>
    <p:sldId id="416" r:id="rId66"/>
    <p:sldId id="702" r:id="rId67"/>
    <p:sldId id="417" r:id="rId68"/>
    <p:sldId id="673" r:id="rId69"/>
    <p:sldId id="719" r:id="rId70"/>
    <p:sldId id="626" r:id="rId71"/>
    <p:sldId id="419" r:id="rId72"/>
    <p:sldId id="420" r:id="rId73"/>
    <p:sldId id="628" r:id="rId74"/>
    <p:sldId id="629" r:id="rId75"/>
    <p:sldId id="630" r:id="rId76"/>
    <p:sldId id="720" r:id="rId77"/>
    <p:sldId id="421" r:id="rId78"/>
    <p:sldId id="422" r:id="rId79"/>
    <p:sldId id="692" r:id="rId80"/>
    <p:sldId id="721" r:id="rId81"/>
    <p:sldId id="423" r:id="rId82"/>
    <p:sldId id="698" r:id="rId83"/>
    <p:sldId id="424" r:id="rId84"/>
    <p:sldId id="722" r:id="rId85"/>
    <p:sldId id="592" r:id="rId86"/>
    <p:sldId id="696" r:id="rId87"/>
    <p:sldId id="425" r:id="rId8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Anwender" initials="Office"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D54C5"/>
    <a:srgbClr val="009900"/>
    <a:srgbClr val="EF3100"/>
    <a:srgbClr val="0EA800"/>
    <a:srgbClr val="33CC33"/>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32" autoAdjust="0"/>
    <p:restoredTop sz="73007" autoAdjust="0"/>
  </p:normalViewPr>
  <p:slideViewPr>
    <p:cSldViewPr>
      <p:cViewPr>
        <p:scale>
          <a:sx n="70" d="100"/>
          <a:sy n="70" d="100"/>
        </p:scale>
        <p:origin x="-1344" y="-288"/>
      </p:cViewPr>
      <p:guideLst>
        <p:guide orient="horz" pos="2160"/>
        <p:guide pos="2880"/>
      </p:guideLst>
    </p:cSldViewPr>
  </p:slideViewPr>
  <p:outlineViewPr>
    <p:cViewPr>
      <p:scale>
        <a:sx n="33" d="100"/>
        <a:sy n="33" d="100"/>
      </p:scale>
      <p:origin x="36" y="8718"/>
    </p:cViewPr>
  </p:outlineViewPr>
  <p:notesTextViewPr>
    <p:cViewPr>
      <p:scale>
        <a:sx n="110" d="100"/>
        <a:sy n="11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customXml" Target="../customXml/item39.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customXml" Target="../customXml/item42.xml"/><Relationship Id="rId47" Type="http://schemas.openxmlformats.org/officeDocument/2006/relationships/slide" Target="slides/slide2.xml"/><Relationship Id="rId50" Type="http://schemas.openxmlformats.org/officeDocument/2006/relationships/slide" Target="slides/slide5.xml"/><Relationship Id="rId55" Type="http://schemas.openxmlformats.org/officeDocument/2006/relationships/slide" Target="slides/slide10.xml"/><Relationship Id="rId63" Type="http://schemas.openxmlformats.org/officeDocument/2006/relationships/slide" Target="slides/slide18.xml"/><Relationship Id="rId68" Type="http://schemas.openxmlformats.org/officeDocument/2006/relationships/slide" Target="slides/slide23.xml"/><Relationship Id="rId76" Type="http://schemas.openxmlformats.org/officeDocument/2006/relationships/slide" Target="slides/slide31.xml"/><Relationship Id="rId84" Type="http://schemas.openxmlformats.org/officeDocument/2006/relationships/slide" Target="slides/slide39.xml"/><Relationship Id="rId89" Type="http://schemas.openxmlformats.org/officeDocument/2006/relationships/notesMaster" Target="notesMasters/notesMaster1.xml"/><Relationship Id="rId7" Type="http://schemas.openxmlformats.org/officeDocument/2006/relationships/customXml" Target="../customXml/item7.xml"/><Relationship Id="rId71" Type="http://schemas.openxmlformats.org/officeDocument/2006/relationships/slide" Target="slides/slide26.xml"/><Relationship Id="rId9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slideMaster" Target="slideMasters/slideMaster1.xml"/><Relationship Id="rId53" Type="http://schemas.openxmlformats.org/officeDocument/2006/relationships/slide" Target="slides/slide8.xml"/><Relationship Id="rId58" Type="http://schemas.openxmlformats.org/officeDocument/2006/relationships/slide" Target="slides/slide13.xml"/><Relationship Id="rId66" Type="http://schemas.openxmlformats.org/officeDocument/2006/relationships/slide" Target="slides/slide21.xml"/><Relationship Id="rId74" Type="http://schemas.openxmlformats.org/officeDocument/2006/relationships/slide" Target="slides/slide29.xml"/><Relationship Id="rId79" Type="http://schemas.openxmlformats.org/officeDocument/2006/relationships/slide" Target="slides/slide34.xml"/><Relationship Id="rId87" Type="http://schemas.openxmlformats.org/officeDocument/2006/relationships/slide" Target="slides/slide42.xml"/><Relationship Id="rId5" Type="http://schemas.openxmlformats.org/officeDocument/2006/relationships/customXml" Target="../customXml/item5.xml"/><Relationship Id="rId61" Type="http://schemas.openxmlformats.org/officeDocument/2006/relationships/slide" Target="slides/slide16.xml"/><Relationship Id="rId82" Type="http://schemas.openxmlformats.org/officeDocument/2006/relationships/slide" Target="slides/slide37.xml"/><Relationship Id="rId90" Type="http://schemas.openxmlformats.org/officeDocument/2006/relationships/commentAuthors" Target="commentAuthors.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slide" Target="slides/slide3.xml"/><Relationship Id="rId56" Type="http://schemas.openxmlformats.org/officeDocument/2006/relationships/slide" Target="slides/slide11.xml"/><Relationship Id="rId64" Type="http://schemas.openxmlformats.org/officeDocument/2006/relationships/slide" Target="slides/slide19.xml"/><Relationship Id="rId69" Type="http://schemas.openxmlformats.org/officeDocument/2006/relationships/slide" Target="slides/slide24.xml"/><Relationship Id="rId77" Type="http://schemas.openxmlformats.org/officeDocument/2006/relationships/slide" Target="slides/slide32.xml"/><Relationship Id="rId8" Type="http://schemas.openxmlformats.org/officeDocument/2006/relationships/customXml" Target="../customXml/item8.xml"/><Relationship Id="rId51" Type="http://schemas.openxmlformats.org/officeDocument/2006/relationships/slide" Target="slides/slide6.xml"/><Relationship Id="rId72" Type="http://schemas.openxmlformats.org/officeDocument/2006/relationships/slide" Target="slides/slide27.xml"/><Relationship Id="rId80" Type="http://schemas.openxmlformats.org/officeDocument/2006/relationships/slide" Target="slides/slide35.xml"/><Relationship Id="rId85" Type="http://schemas.openxmlformats.org/officeDocument/2006/relationships/slide" Target="slides/slide40.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slide" Target="slides/slide1.xml"/><Relationship Id="rId59" Type="http://schemas.openxmlformats.org/officeDocument/2006/relationships/slide" Target="slides/slide14.xml"/><Relationship Id="rId67" Type="http://schemas.openxmlformats.org/officeDocument/2006/relationships/slide" Target="slides/slide22.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slide" Target="slides/slide9.xml"/><Relationship Id="rId62" Type="http://schemas.openxmlformats.org/officeDocument/2006/relationships/slide" Target="slides/slide17.xml"/><Relationship Id="rId70" Type="http://schemas.openxmlformats.org/officeDocument/2006/relationships/slide" Target="slides/slide25.xml"/><Relationship Id="rId75" Type="http://schemas.openxmlformats.org/officeDocument/2006/relationships/slide" Target="slides/slide30.xml"/><Relationship Id="rId83" Type="http://schemas.openxmlformats.org/officeDocument/2006/relationships/slide" Target="slides/slide38.xml"/><Relationship Id="rId88" Type="http://schemas.openxmlformats.org/officeDocument/2006/relationships/slide" Target="slides/slide43.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 Target="slides/slide4.xml"/><Relationship Id="rId57" Type="http://schemas.openxmlformats.org/officeDocument/2006/relationships/slide" Target="slides/slide12.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slide" Target="slides/slide7.xml"/><Relationship Id="rId60" Type="http://schemas.openxmlformats.org/officeDocument/2006/relationships/slide" Target="slides/slide15.xml"/><Relationship Id="rId65" Type="http://schemas.openxmlformats.org/officeDocument/2006/relationships/slide" Target="slides/slide20.xml"/><Relationship Id="rId73" Type="http://schemas.openxmlformats.org/officeDocument/2006/relationships/slide" Target="slides/slide28.xml"/><Relationship Id="rId78" Type="http://schemas.openxmlformats.org/officeDocument/2006/relationships/slide" Target="slides/slide33.xml"/><Relationship Id="rId81" Type="http://schemas.openxmlformats.org/officeDocument/2006/relationships/slide" Target="slides/slide36.xml"/><Relationship Id="rId86" Type="http://schemas.openxmlformats.org/officeDocument/2006/relationships/slide" Target="slides/slide41.xml"/><Relationship Id="rId9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56F245-C369-2548-B821-A3A8A0FC7AB6}"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de-DE"/>
        </a:p>
      </dgm:t>
    </dgm:pt>
    <dgm:pt modelId="{811882D3-240C-854D-9A4F-A7DEEB2481B3}">
      <dgm:prSet phldrT="[Text]" custT="1"/>
      <dgm:spPr/>
      <dgm:t>
        <a:bodyPr/>
        <a:lstStyle/>
        <a:p>
          <a:r>
            <a:rPr lang="de-DE" sz="3600" dirty="0" smtClean="0"/>
            <a:t>Was kommt</a:t>
          </a:r>
          <a:r>
            <a:rPr lang="de-DE" sz="3600" baseline="0" dirty="0" smtClean="0"/>
            <a:t> auf uns zu</a:t>
          </a:r>
          <a:r>
            <a:rPr lang="de-DE" sz="3600" dirty="0" smtClean="0"/>
            <a:t>?</a:t>
          </a:r>
        </a:p>
      </dgm:t>
    </dgm:pt>
    <dgm:pt modelId="{90343BB3-5D69-6146-8F47-3E0AB957D004}" type="parTrans" cxnId="{D7BB1130-B06F-094B-BBD1-23CAB57DB7B1}">
      <dgm:prSet/>
      <dgm:spPr/>
      <dgm:t>
        <a:bodyPr/>
        <a:lstStyle/>
        <a:p>
          <a:endParaRPr lang="de-DE"/>
        </a:p>
      </dgm:t>
    </dgm:pt>
    <dgm:pt modelId="{EF674531-4B95-E340-B763-BB2D2B1572FE}" type="sibTrans" cxnId="{D7BB1130-B06F-094B-BBD1-23CAB57DB7B1}">
      <dgm:prSet/>
      <dgm:spPr/>
      <dgm:t>
        <a:bodyPr/>
        <a:lstStyle/>
        <a:p>
          <a:endParaRPr lang="de-DE"/>
        </a:p>
      </dgm:t>
    </dgm:pt>
    <dgm:pt modelId="{799B7C1A-6280-1F48-AE24-FDE086FBE7EE}">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de-DE" sz="2400" b="0" dirty="0" smtClean="0">
              <a:solidFill>
                <a:schemeClr val="tx1"/>
              </a:solidFill>
              <a:effectLst/>
              <a:latin typeface="+mn-lt"/>
              <a:ea typeface="+mn-ea"/>
              <a:cs typeface="+mn-cs"/>
            </a:rPr>
            <a:t>Die Folgen des Klimawandels für die verschiedenen Sektoren sind teilweise noch ungewiss</a:t>
          </a:r>
        </a:p>
      </dgm:t>
    </dgm:pt>
    <dgm:pt modelId="{CB0BECC7-A188-7240-8994-C0A2C8B58D58}" type="parTrans" cxnId="{5C669C7A-C048-6041-B451-DF2267BB894B}">
      <dgm:prSet/>
      <dgm:spPr/>
      <dgm:t>
        <a:bodyPr/>
        <a:lstStyle/>
        <a:p>
          <a:endParaRPr lang="de-DE"/>
        </a:p>
      </dgm:t>
    </dgm:pt>
    <dgm:pt modelId="{2D5284EB-FEEA-214B-AA4C-E0E5820D082B}" type="sibTrans" cxnId="{5C669C7A-C048-6041-B451-DF2267BB894B}">
      <dgm:prSet/>
      <dgm:spPr/>
      <dgm:t>
        <a:bodyPr/>
        <a:lstStyle/>
        <a:p>
          <a:endParaRPr lang="de-DE"/>
        </a:p>
      </dgm:t>
    </dgm:pt>
    <dgm:pt modelId="{90CB5805-5D25-0241-B863-B2EA86B09B3E}">
      <dgm:prSet custT="1"/>
      <dgm:spPr/>
      <dgm:t>
        <a:bodyPr/>
        <a:lstStyle/>
        <a:p>
          <a:r>
            <a:rPr lang="de-DE" sz="2400" b="0" dirty="0" smtClean="0">
              <a:solidFill>
                <a:schemeClr val="tx1"/>
              </a:solidFill>
              <a:effectLst/>
              <a:latin typeface="+mn-lt"/>
              <a:ea typeface="+mn-ea"/>
              <a:cs typeface="+mn-cs"/>
            </a:rPr>
            <a:t>Es existieren viele Zukunftsprognosen</a:t>
          </a:r>
        </a:p>
      </dgm:t>
    </dgm:pt>
    <dgm:pt modelId="{C8847BE1-126C-5041-8345-BC752E562479}" type="parTrans" cxnId="{ECDEEC7E-B095-6940-B652-38CEE88854B8}">
      <dgm:prSet/>
      <dgm:spPr/>
      <dgm:t>
        <a:bodyPr/>
        <a:lstStyle/>
        <a:p>
          <a:endParaRPr lang="de-DE"/>
        </a:p>
      </dgm:t>
    </dgm:pt>
    <dgm:pt modelId="{22E417E5-9E19-2F4E-AA1E-5E5015F59904}" type="sibTrans" cxnId="{ECDEEC7E-B095-6940-B652-38CEE88854B8}">
      <dgm:prSet/>
      <dgm:spPr/>
      <dgm:t>
        <a:bodyPr/>
        <a:lstStyle/>
        <a:p>
          <a:endParaRPr lang="de-DE"/>
        </a:p>
      </dgm:t>
    </dgm:pt>
    <dgm:pt modelId="{C0DA8D3E-30DD-DD4B-A5A4-EF196097B3F0}">
      <dgm:prSet custT="1"/>
      <dgm:spPr/>
      <dgm:t>
        <a:bodyPr/>
        <a:lstStyle/>
        <a:p>
          <a:r>
            <a:rPr lang="de-DE" sz="2400" b="0" dirty="0" smtClean="0">
              <a:solidFill>
                <a:schemeClr val="tx1"/>
              </a:solidFill>
              <a:effectLst/>
              <a:latin typeface="+mn-lt"/>
              <a:ea typeface="+mn-ea"/>
              <a:cs typeface="+mn-cs"/>
            </a:rPr>
            <a:t>Das Auftreten von hohen finanziellen Belastungen ist ziemlich wahrscheinlich</a:t>
          </a:r>
        </a:p>
      </dgm:t>
    </dgm:pt>
    <dgm:pt modelId="{59DFE532-3F8E-A943-B253-0BD0C14A8E28}" type="parTrans" cxnId="{5D78699B-0C27-6047-82FF-852C5C1E3CB5}">
      <dgm:prSet/>
      <dgm:spPr/>
      <dgm:t>
        <a:bodyPr/>
        <a:lstStyle/>
        <a:p>
          <a:endParaRPr lang="de-DE"/>
        </a:p>
      </dgm:t>
    </dgm:pt>
    <dgm:pt modelId="{34DCE0F8-FFDB-CD46-99AE-60A51A14298F}" type="sibTrans" cxnId="{5D78699B-0C27-6047-82FF-852C5C1E3CB5}">
      <dgm:prSet/>
      <dgm:spPr/>
      <dgm:t>
        <a:bodyPr/>
        <a:lstStyle/>
        <a:p>
          <a:endParaRPr lang="de-DE"/>
        </a:p>
      </dgm:t>
    </dgm:pt>
    <dgm:pt modelId="{3F13CDFC-EC66-0044-9C80-26681B0E6A9D}" type="pres">
      <dgm:prSet presAssocID="{8556F245-C369-2548-B821-A3A8A0FC7AB6}" presName="Name0" presStyleCnt="0">
        <dgm:presLayoutVars>
          <dgm:dir/>
          <dgm:animLvl val="lvl"/>
          <dgm:resizeHandles val="exact"/>
        </dgm:presLayoutVars>
      </dgm:prSet>
      <dgm:spPr/>
      <dgm:t>
        <a:bodyPr/>
        <a:lstStyle/>
        <a:p>
          <a:endParaRPr lang="de-DE"/>
        </a:p>
      </dgm:t>
    </dgm:pt>
    <dgm:pt modelId="{768D64CC-4B9A-964A-B297-DE8D7C6560BB}" type="pres">
      <dgm:prSet presAssocID="{811882D3-240C-854D-9A4F-A7DEEB2481B3}" presName="composite" presStyleCnt="0"/>
      <dgm:spPr/>
    </dgm:pt>
    <dgm:pt modelId="{18931775-DCC5-484A-832B-3A28405C0520}" type="pres">
      <dgm:prSet presAssocID="{811882D3-240C-854D-9A4F-A7DEEB2481B3}" presName="parTx" presStyleLbl="alignNode1" presStyleIdx="0" presStyleCnt="1" custScaleY="100000" custLinFactNeighborX="-214" custLinFactNeighborY="19">
        <dgm:presLayoutVars>
          <dgm:chMax val="0"/>
          <dgm:chPref val="0"/>
          <dgm:bulletEnabled val="1"/>
        </dgm:presLayoutVars>
      </dgm:prSet>
      <dgm:spPr/>
      <dgm:t>
        <a:bodyPr/>
        <a:lstStyle/>
        <a:p>
          <a:endParaRPr lang="de-DE"/>
        </a:p>
      </dgm:t>
    </dgm:pt>
    <dgm:pt modelId="{7DB60188-23BA-FD4F-94EC-937389981BD4}" type="pres">
      <dgm:prSet presAssocID="{811882D3-240C-854D-9A4F-A7DEEB2481B3}" presName="desTx" presStyleLbl="alignAccFollowNode1" presStyleIdx="0" presStyleCnt="1">
        <dgm:presLayoutVars>
          <dgm:bulletEnabled val="1"/>
        </dgm:presLayoutVars>
      </dgm:prSet>
      <dgm:spPr/>
      <dgm:t>
        <a:bodyPr/>
        <a:lstStyle/>
        <a:p>
          <a:endParaRPr lang="de-DE"/>
        </a:p>
      </dgm:t>
    </dgm:pt>
  </dgm:ptLst>
  <dgm:cxnLst>
    <dgm:cxn modelId="{536E99F7-282D-BD43-A9F5-AA82D739EB06}" type="presOf" srcId="{811882D3-240C-854D-9A4F-A7DEEB2481B3}" destId="{18931775-DCC5-484A-832B-3A28405C0520}" srcOrd="0" destOrd="0" presId="urn:microsoft.com/office/officeart/2005/8/layout/hList1"/>
    <dgm:cxn modelId="{D7BB1130-B06F-094B-BBD1-23CAB57DB7B1}" srcId="{8556F245-C369-2548-B821-A3A8A0FC7AB6}" destId="{811882D3-240C-854D-9A4F-A7DEEB2481B3}" srcOrd="0" destOrd="0" parTransId="{90343BB3-5D69-6146-8F47-3E0AB957D004}" sibTransId="{EF674531-4B95-E340-B763-BB2D2B1572FE}"/>
    <dgm:cxn modelId="{1A2DE07F-6206-894B-B6AE-A2F99D369C5F}" type="presOf" srcId="{C0DA8D3E-30DD-DD4B-A5A4-EF196097B3F0}" destId="{7DB60188-23BA-FD4F-94EC-937389981BD4}" srcOrd="0" destOrd="2" presId="urn:microsoft.com/office/officeart/2005/8/layout/hList1"/>
    <dgm:cxn modelId="{5C669C7A-C048-6041-B451-DF2267BB894B}" srcId="{811882D3-240C-854D-9A4F-A7DEEB2481B3}" destId="{799B7C1A-6280-1F48-AE24-FDE086FBE7EE}" srcOrd="0" destOrd="0" parTransId="{CB0BECC7-A188-7240-8994-C0A2C8B58D58}" sibTransId="{2D5284EB-FEEA-214B-AA4C-E0E5820D082B}"/>
    <dgm:cxn modelId="{0A3A0532-8324-CB45-893D-920570974160}" type="presOf" srcId="{8556F245-C369-2548-B821-A3A8A0FC7AB6}" destId="{3F13CDFC-EC66-0044-9C80-26681B0E6A9D}" srcOrd="0" destOrd="0" presId="urn:microsoft.com/office/officeart/2005/8/layout/hList1"/>
    <dgm:cxn modelId="{ECDEEC7E-B095-6940-B652-38CEE88854B8}" srcId="{811882D3-240C-854D-9A4F-A7DEEB2481B3}" destId="{90CB5805-5D25-0241-B863-B2EA86B09B3E}" srcOrd="1" destOrd="0" parTransId="{C8847BE1-126C-5041-8345-BC752E562479}" sibTransId="{22E417E5-9E19-2F4E-AA1E-5E5015F59904}"/>
    <dgm:cxn modelId="{63952BF7-AA2F-4145-81F8-463519D8B544}" type="presOf" srcId="{799B7C1A-6280-1F48-AE24-FDE086FBE7EE}" destId="{7DB60188-23BA-FD4F-94EC-937389981BD4}" srcOrd="0" destOrd="0" presId="urn:microsoft.com/office/officeart/2005/8/layout/hList1"/>
    <dgm:cxn modelId="{5D78699B-0C27-6047-82FF-852C5C1E3CB5}" srcId="{811882D3-240C-854D-9A4F-A7DEEB2481B3}" destId="{C0DA8D3E-30DD-DD4B-A5A4-EF196097B3F0}" srcOrd="2" destOrd="0" parTransId="{59DFE532-3F8E-A943-B253-0BD0C14A8E28}" sibTransId="{34DCE0F8-FFDB-CD46-99AE-60A51A14298F}"/>
    <dgm:cxn modelId="{5DA509B1-40B2-044F-A840-55E00E85B848}" type="presOf" srcId="{90CB5805-5D25-0241-B863-B2EA86B09B3E}" destId="{7DB60188-23BA-FD4F-94EC-937389981BD4}" srcOrd="0" destOrd="1" presId="urn:microsoft.com/office/officeart/2005/8/layout/hList1"/>
    <dgm:cxn modelId="{617DF45D-B0C7-004E-9893-4B360B69B662}" type="presParOf" srcId="{3F13CDFC-EC66-0044-9C80-26681B0E6A9D}" destId="{768D64CC-4B9A-964A-B297-DE8D7C6560BB}" srcOrd="0" destOrd="0" presId="urn:microsoft.com/office/officeart/2005/8/layout/hList1"/>
    <dgm:cxn modelId="{D655358C-EED5-E843-88AA-87F610221EC0}" type="presParOf" srcId="{768D64CC-4B9A-964A-B297-DE8D7C6560BB}" destId="{18931775-DCC5-484A-832B-3A28405C0520}" srcOrd="0" destOrd="0" presId="urn:microsoft.com/office/officeart/2005/8/layout/hList1"/>
    <dgm:cxn modelId="{84743419-42D1-B04C-9968-6243DE4BC4DB}" type="presParOf" srcId="{768D64CC-4B9A-964A-B297-DE8D7C6560BB}" destId="{7DB60188-23BA-FD4F-94EC-937389981BD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556F245-C369-2548-B821-A3A8A0FC7AB6}"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de-DE"/>
        </a:p>
      </dgm:t>
    </dgm:pt>
    <dgm:pt modelId="{811882D3-240C-854D-9A4F-A7DEEB2481B3}">
      <dgm:prSet phldrT="[Text]" custT="1"/>
      <dgm:spPr/>
      <dgm:t>
        <a:bodyPr/>
        <a:lstStyle/>
        <a:p>
          <a:r>
            <a:rPr lang="de-DE" sz="3600" baseline="0" dirty="0" smtClean="0"/>
            <a:t>Industrie und Gewerbe (Beispiel)</a:t>
          </a:r>
          <a:endParaRPr lang="de-DE" sz="3600" dirty="0"/>
        </a:p>
      </dgm:t>
    </dgm:pt>
    <dgm:pt modelId="{90343BB3-5D69-6146-8F47-3E0AB957D004}" type="parTrans" cxnId="{D7BB1130-B06F-094B-BBD1-23CAB57DB7B1}">
      <dgm:prSet/>
      <dgm:spPr/>
      <dgm:t>
        <a:bodyPr/>
        <a:lstStyle/>
        <a:p>
          <a:endParaRPr lang="de-DE"/>
        </a:p>
      </dgm:t>
    </dgm:pt>
    <dgm:pt modelId="{EF674531-4B95-E340-B763-BB2D2B1572FE}" type="sibTrans" cxnId="{D7BB1130-B06F-094B-BBD1-23CAB57DB7B1}">
      <dgm:prSet/>
      <dgm:spPr/>
      <dgm:t>
        <a:bodyPr/>
        <a:lstStyle/>
        <a:p>
          <a:endParaRPr lang="de-DE"/>
        </a:p>
      </dgm:t>
    </dgm:pt>
    <dgm:pt modelId="{8F521644-9A0C-CD44-A0D2-43646A018FFD}">
      <dgm:prSet custT="1"/>
      <dgm:spPr/>
      <dgm:t>
        <a:bodyPr lIns="324000"/>
        <a:lstStyle/>
        <a:p>
          <a:r>
            <a:rPr lang="de-DE" sz="2400" dirty="0" smtClean="0"/>
            <a:t>Durch starke Wetterextreme kann es zu Infrastrukturschäden kommen</a:t>
          </a:r>
        </a:p>
      </dgm:t>
    </dgm:pt>
    <dgm:pt modelId="{158266ED-4556-C745-BB44-3CC30E4C26B3}" type="parTrans" cxnId="{04FD3537-AC4A-794A-AB04-5154CE2C3CCC}">
      <dgm:prSet/>
      <dgm:spPr/>
      <dgm:t>
        <a:bodyPr/>
        <a:lstStyle/>
        <a:p>
          <a:endParaRPr lang="de-DE"/>
        </a:p>
      </dgm:t>
    </dgm:pt>
    <dgm:pt modelId="{4FA829CB-4183-9F48-B01B-7CA61BEEEB4A}" type="sibTrans" cxnId="{04FD3537-AC4A-794A-AB04-5154CE2C3CCC}">
      <dgm:prSet/>
      <dgm:spPr/>
      <dgm:t>
        <a:bodyPr/>
        <a:lstStyle/>
        <a:p>
          <a:endParaRPr lang="de-DE"/>
        </a:p>
      </dgm:t>
    </dgm:pt>
    <dgm:pt modelId="{D6B6A3BD-4E0C-DF45-B998-7E16DFE67242}">
      <dgm:prSet custT="1"/>
      <dgm:spPr/>
      <dgm:t>
        <a:bodyPr lIns="324000"/>
        <a:lstStyle/>
        <a:p>
          <a:r>
            <a:rPr lang="de-DE" sz="2400" dirty="0" smtClean="0"/>
            <a:t>Angestellte können durch Überflutungen nicht an ihren</a:t>
          </a:r>
          <a:r>
            <a:rPr lang="de-DE" sz="2400" baseline="0" dirty="0" smtClean="0"/>
            <a:t> Arbeitsplatz gelangen</a:t>
          </a:r>
          <a:endParaRPr lang="de-DE" sz="2400" dirty="0" smtClean="0"/>
        </a:p>
      </dgm:t>
    </dgm:pt>
    <dgm:pt modelId="{41CD4F08-1787-C645-A503-C788909AD81C}" type="parTrans" cxnId="{3C580392-2B67-A547-BC7A-F1D71482B77E}">
      <dgm:prSet/>
      <dgm:spPr/>
      <dgm:t>
        <a:bodyPr/>
        <a:lstStyle/>
        <a:p>
          <a:endParaRPr lang="de-DE"/>
        </a:p>
      </dgm:t>
    </dgm:pt>
    <dgm:pt modelId="{0D7A941D-2926-B343-80AB-7E667AF4AAF4}" type="sibTrans" cxnId="{3C580392-2B67-A547-BC7A-F1D71482B77E}">
      <dgm:prSet/>
      <dgm:spPr/>
      <dgm:t>
        <a:bodyPr/>
        <a:lstStyle/>
        <a:p>
          <a:endParaRPr lang="de-DE"/>
        </a:p>
      </dgm:t>
    </dgm:pt>
    <dgm:pt modelId="{4FAC275A-D03D-E34B-8210-ED2561B65694}">
      <dgm:prSet custT="1"/>
      <dgm:spPr/>
      <dgm:t>
        <a:bodyPr lIns="324000"/>
        <a:lstStyle/>
        <a:p>
          <a:r>
            <a:rPr lang="de-DE" sz="2400" dirty="0" smtClean="0"/>
            <a:t>Zufahrtswege für die Materialanlieferung können blockiert werden und es kann zum Produktionsstopp</a:t>
          </a:r>
          <a:r>
            <a:rPr lang="de-DE" sz="2400" baseline="0" dirty="0" smtClean="0"/>
            <a:t> kommen</a:t>
          </a:r>
          <a:endParaRPr lang="de-DE" sz="2400" dirty="0" smtClean="0"/>
        </a:p>
      </dgm:t>
    </dgm:pt>
    <dgm:pt modelId="{74DE4572-37EF-6549-9BE8-093FB2D4F1C1}" type="parTrans" cxnId="{193D405F-B67B-AA48-A546-B79FA1256A8F}">
      <dgm:prSet/>
      <dgm:spPr/>
      <dgm:t>
        <a:bodyPr/>
        <a:lstStyle/>
        <a:p>
          <a:endParaRPr lang="de-DE"/>
        </a:p>
      </dgm:t>
    </dgm:pt>
    <dgm:pt modelId="{E7054ECF-4EF4-284C-94AF-65B6775A039D}" type="sibTrans" cxnId="{193D405F-B67B-AA48-A546-B79FA1256A8F}">
      <dgm:prSet/>
      <dgm:spPr/>
      <dgm:t>
        <a:bodyPr/>
        <a:lstStyle/>
        <a:p>
          <a:endParaRPr lang="de-DE"/>
        </a:p>
      </dgm:t>
    </dgm:pt>
    <dgm:pt modelId="{3F13CDFC-EC66-0044-9C80-26681B0E6A9D}" type="pres">
      <dgm:prSet presAssocID="{8556F245-C369-2548-B821-A3A8A0FC7AB6}" presName="Name0" presStyleCnt="0">
        <dgm:presLayoutVars>
          <dgm:dir/>
          <dgm:animLvl val="lvl"/>
          <dgm:resizeHandles val="exact"/>
        </dgm:presLayoutVars>
      </dgm:prSet>
      <dgm:spPr/>
      <dgm:t>
        <a:bodyPr/>
        <a:lstStyle/>
        <a:p>
          <a:endParaRPr lang="de-DE"/>
        </a:p>
      </dgm:t>
    </dgm:pt>
    <dgm:pt modelId="{768D64CC-4B9A-964A-B297-DE8D7C6560BB}" type="pres">
      <dgm:prSet presAssocID="{811882D3-240C-854D-9A4F-A7DEEB2481B3}" presName="composite" presStyleCnt="0"/>
      <dgm:spPr/>
    </dgm:pt>
    <dgm:pt modelId="{18931775-DCC5-484A-832B-3A28405C0520}" type="pres">
      <dgm:prSet presAssocID="{811882D3-240C-854D-9A4F-A7DEEB2481B3}" presName="parTx" presStyleLbl="alignNode1" presStyleIdx="0" presStyleCnt="1" custScaleY="100000" custLinFactNeighborX="-54431" custLinFactNeighborY="-22663">
        <dgm:presLayoutVars>
          <dgm:chMax val="0"/>
          <dgm:chPref val="0"/>
          <dgm:bulletEnabled val="1"/>
        </dgm:presLayoutVars>
      </dgm:prSet>
      <dgm:spPr/>
      <dgm:t>
        <a:bodyPr/>
        <a:lstStyle/>
        <a:p>
          <a:endParaRPr lang="de-DE"/>
        </a:p>
      </dgm:t>
    </dgm:pt>
    <dgm:pt modelId="{7DB60188-23BA-FD4F-94EC-937389981BD4}" type="pres">
      <dgm:prSet presAssocID="{811882D3-240C-854D-9A4F-A7DEEB2481B3}" presName="desTx" presStyleLbl="alignAccFollowNode1" presStyleIdx="0" presStyleCnt="1" custLinFactNeighborY="239">
        <dgm:presLayoutVars>
          <dgm:bulletEnabled val="1"/>
        </dgm:presLayoutVars>
      </dgm:prSet>
      <dgm:spPr/>
      <dgm:t>
        <a:bodyPr/>
        <a:lstStyle/>
        <a:p>
          <a:endParaRPr lang="de-DE"/>
        </a:p>
      </dgm:t>
    </dgm:pt>
  </dgm:ptLst>
  <dgm:cxnLst>
    <dgm:cxn modelId="{04FD3537-AC4A-794A-AB04-5154CE2C3CCC}" srcId="{811882D3-240C-854D-9A4F-A7DEEB2481B3}" destId="{8F521644-9A0C-CD44-A0D2-43646A018FFD}" srcOrd="0" destOrd="0" parTransId="{158266ED-4556-C745-BB44-3CC30E4C26B3}" sibTransId="{4FA829CB-4183-9F48-B01B-7CA61BEEEB4A}"/>
    <dgm:cxn modelId="{193D405F-B67B-AA48-A546-B79FA1256A8F}" srcId="{811882D3-240C-854D-9A4F-A7DEEB2481B3}" destId="{4FAC275A-D03D-E34B-8210-ED2561B65694}" srcOrd="2" destOrd="0" parTransId="{74DE4572-37EF-6549-9BE8-093FB2D4F1C1}" sibTransId="{E7054ECF-4EF4-284C-94AF-65B6775A039D}"/>
    <dgm:cxn modelId="{3FB304D7-CD2E-144E-90E3-1B4A2F7AD9E8}" type="presOf" srcId="{4FAC275A-D03D-E34B-8210-ED2561B65694}" destId="{7DB60188-23BA-FD4F-94EC-937389981BD4}" srcOrd="0" destOrd="2" presId="urn:microsoft.com/office/officeart/2005/8/layout/hList1"/>
    <dgm:cxn modelId="{2B4C2A64-5251-0245-9F76-643ADE76EAE0}" type="presOf" srcId="{D6B6A3BD-4E0C-DF45-B998-7E16DFE67242}" destId="{7DB60188-23BA-FD4F-94EC-937389981BD4}" srcOrd="0" destOrd="1" presId="urn:microsoft.com/office/officeart/2005/8/layout/hList1"/>
    <dgm:cxn modelId="{3C580392-2B67-A547-BC7A-F1D71482B77E}" srcId="{811882D3-240C-854D-9A4F-A7DEEB2481B3}" destId="{D6B6A3BD-4E0C-DF45-B998-7E16DFE67242}" srcOrd="1" destOrd="0" parTransId="{41CD4F08-1787-C645-A503-C788909AD81C}" sibTransId="{0D7A941D-2926-B343-80AB-7E667AF4AAF4}"/>
    <dgm:cxn modelId="{5C980A9A-EE47-D640-919D-A05F529F1C87}" type="presOf" srcId="{8F521644-9A0C-CD44-A0D2-43646A018FFD}" destId="{7DB60188-23BA-FD4F-94EC-937389981BD4}" srcOrd="0" destOrd="0" presId="urn:microsoft.com/office/officeart/2005/8/layout/hList1"/>
    <dgm:cxn modelId="{6D4E4EFC-9D50-C54B-9BB1-1F2DD4D90F83}" type="presOf" srcId="{811882D3-240C-854D-9A4F-A7DEEB2481B3}" destId="{18931775-DCC5-484A-832B-3A28405C0520}" srcOrd="0" destOrd="0" presId="urn:microsoft.com/office/officeart/2005/8/layout/hList1"/>
    <dgm:cxn modelId="{57FA02F9-E5B3-234D-A461-BC02E667ED72}" type="presOf" srcId="{8556F245-C369-2548-B821-A3A8A0FC7AB6}" destId="{3F13CDFC-EC66-0044-9C80-26681B0E6A9D}" srcOrd="0" destOrd="0" presId="urn:microsoft.com/office/officeart/2005/8/layout/hList1"/>
    <dgm:cxn modelId="{D7BB1130-B06F-094B-BBD1-23CAB57DB7B1}" srcId="{8556F245-C369-2548-B821-A3A8A0FC7AB6}" destId="{811882D3-240C-854D-9A4F-A7DEEB2481B3}" srcOrd="0" destOrd="0" parTransId="{90343BB3-5D69-6146-8F47-3E0AB957D004}" sibTransId="{EF674531-4B95-E340-B763-BB2D2B1572FE}"/>
    <dgm:cxn modelId="{0748003C-850B-C54F-9E60-8EEC4FD5756B}" type="presParOf" srcId="{3F13CDFC-EC66-0044-9C80-26681B0E6A9D}" destId="{768D64CC-4B9A-964A-B297-DE8D7C6560BB}" srcOrd="0" destOrd="0" presId="urn:microsoft.com/office/officeart/2005/8/layout/hList1"/>
    <dgm:cxn modelId="{4A410FB0-4244-C54D-8BB7-FE0C298CBF2A}" type="presParOf" srcId="{768D64CC-4B9A-964A-B297-DE8D7C6560BB}" destId="{18931775-DCC5-484A-832B-3A28405C0520}" srcOrd="0" destOrd="0" presId="urn:microsoft.com/office/officeart/2005/8/layout/hList1"/>
    <dgm:cxn modelId="{E5ED8AA4-C193-0A4B-AEBA-0EC6F4733860}" type="presParOf" srcId="{768D64CC-4B9A-964A-B297-DE8D7C6560BB}" destId="{7DB60188-23BA-FD4F-94EC-937389981BD4}"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F78012F-F422-1A4E-B74B-1EB8BF28BC2D}"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de-DE"/>
        </a:p>
      </dgm:t>
    </dgm:pt>
    <dgm:pt modelId="{EA749116-7456-F840-9A8A-2709DAAF74CD}">
      <dgm:prSet phldrT="[Text]" custT="1"/>
      <dgm:spPr/>
      <dgm:t>
        <a:bodyPr/>
        <a:lstStyle/>
        <a:p>
          <a:r>
            <a:rPr lang="de-DE" sz="3200" dirty="0" smtClean="0"/>
            <a:t>Nieder-schlag</a:t>
          </a:r>
          <a:endParaRPr lang="de-DE" sz="3200" dirty="0"/>
        </a:p>
      </dgm:t>
    </dgm:pt>
    <dgm:pt modelId="{386617FB-9331-454C-9A63-066B542FEAD5}" type="parTrans" cxnId="{5E104FBC-94CB-CC42-98C9-404004D29D31}">
      <dgm:prSet/>
      <dgm:spPr/>
      <dgm:t>
        <a:bodyPr/>
        <a:lstStyle/>
        <a:p>
          <a:endParaRPr lang="de-DE"/>
        </a:p>
      </dgm:t>
    </dgm:pt>
    <dgm:pt modelId="{022C64D7-423A-2046-9FB2-04D8CD98C984}" type="sibTrans" cxnId="{5E104FBC-94CB-CC42-98C9-404004D29D31}">
      <dgm:prSet/>
      <dgm:spPr/>
      <dgm:t>
        <a:bodyPr/>
        <a:lstStyle/>
        <a:p>
          <a:endParaRPr lang="de-DE"/>
        </a:p>
      </dgm:t>
    </dgm:pt>
    <dgm:pt modelId="{A61683F8-99F5-D141-9E4B-7FF25635B933}">
      <dgm:prSet phldrT="[Text]" custT="1"/>
      <dgm:spPr/>
      <dgm:t>
        <a:bodyPr/>
        <a:lstStyle/>
        <a:p>
          <a:r>
            <a:rPr lang="de-DE" sz="2000" dirty="0" smtClean="0"/>
            <a:t>Veränderung der Niederschlags-menge </a:t>
          </a:r>
        </a:p>
      </dgm:t>
    </dgm:pt>
    <dgm:pt modelId="{8FF56E9E-A510-FE4B-899F-B73F861E3008}" type="parTrans" cxnId="{BF8B5012-B44B-B54C-B4E2-E66A7E285E93}">
      <dgm:prSet/>
      <dgm:spPr>
        <a:ln w="63500"/>
      </dgm:spPr>
      <dgm:t>
        <a:bodyPr/>
        <a:lstStyle/>
        <a:p>
          <a:endParaRPr lang="de-DE"/>
        </a:p>
      </dgm:t>
    </dgm:pt>
    <dgm:pt modelId="{C529D140-63EA-C649-A078-0BBDC2F8AAC0}" type="sibTrans" cxnId="{BF8B5012-B44B-B54C-B4E2-E66A7E285E93}">
      <dgm:prSet/>
      <dgm:spPr/>
      <dgm:t>
        <a:bodyPr/>
        <a:lstStyle/>
        <a:p>
          <a:endParaRPr lang="de-DE"/>
        </a:p>
      </dgm:t>
    </dgm:pt>
    <dgm:pt modelId="{158C3CBD-523F-2842-9CBE-1E8A431A1549}">
      <dgm:prSet phldrT="[Text]" custT="1"/>
      <dgm:spPr/>
      <dgm:t>
        <a:bodyPr/>
        <a:lstStyle/>
        <a:p>
          <a:r>
            <a:rPr lang="de-DE" sz="2000" dirty="0" smtClean="0"/>
            <a:t>Veränderung der Niederschlags-verteilung </a:t>
          </a:r>
        </a:p>
      </dgm:t>
    </dgm:pt>
    <dgm:pt modelId="{CBD4EBAA-0861-BE44-8597-48BF1B236025}" type="parTrans" cxnId="{450800AF-EA75-7D42-8A91-8EAD54BA7247}">
      <dgm:prSet/>
      <dgm:spPr>
        <a:ln w="63500"/>
      </dgm:spPr>
      <dgm:t>
        <a:bodyPr/>
        <a:lstStyle/>
        <a:p>
          <a:endParaRPr lang="de-DE"/>
        </a:p>
      </dgm:t>
    </dgm:pt>
    <dgm:pt modelId="{1CA19A3C-9B34-A641-9D6F-E736E6E286C9}" type="sibTrans" cxnId="{450800AF-EA75-7D42-8A91-8EAD54BA7247}">
      <dgm:prSet/>
      <dgm:spPr/>
      <dgm:t>
        <a:bodyPr/>
        <a:lstStyle/>
        <a:p>
          <a:endParaRPr lang="de-DE"/>
        </a:p>
      </dgm:t>
    </dgm:pt>
    <dgm:pt modelId="{462CC3FB-BDBA-184F-80CA-D151525115C6}">
      <dgm:prSet phldrT="[Text]" custT="1"/>
      <dgm:spPr/>
      <dgm:t>
        <a:bodyPr/>
        <a:lstStyle/>
        <a:p>
          <a:r>
            <a:rPr lang="de-DE" sz="2000" dirty="0" smtClean="0"/>
            <a:t>Einschränkung der Bodenfunktion</a:t>
          </a:r>
        </a:p>
      </dgm:t>
    </dgm:pt>
    <dgm:pt modelId="{853221A1-9527-C349-998B-85AB23369FE9}" type="parTrans" cxnId="{3CE3DEC6-0E46-6E4B-9CCD-0FB67C761400}">
      <dgm:prSet/>
      <dgm:spPr>
        <a:ln w="63500"/>
      </dgm:spPr>
      <dgm:t>
        <a:bodyPr/>
        <a:lstStyle/>
        <a:p>
          <a:endParaRPr lang="de-DE"/>
        </a:p>
      </dgm:t>
    </dgm:pt>
    <dgm:pt modelId="{17DF56CF-99C9-4D4E-8532-57DDBC581EDC}" type="sibTrans" cxnId="{3CE3DEC6-0E46-6E4B-9CCD-0FB67C761400}">
      <dgm:prSet/>
      <dgm:spPr/>
      <dgm:t>
        <a:bodyPr/>
        <a:lstStyle/>
        <a:p>
          <a:endParaRPr lang="de-DE"/>
        </a:p>
      </dgm:t>
    </dgm:pt>
    <dgm:pt modelId="{469A0ED9-25F2-E049-9334-B998A9E37A15}">
      <dgm:prSet phldrT="[Text]" custT="1"/>
      <dgm:spPr/>
      <dgm:t>
        <a:bodyPr/>
        <a:lstStyle/>
        <a:p>
          <a:r>
            <a:rPr lang="de-DE" sz="2000" dirty="0" smtClean="0"/>
            <a:t>Steigender Schädlingsbefall</a:t>
          </a:r>
        </a:p>
      </dgm:t>
    </dgm:pt>
    <dgm:pt modelId="{1E237F40-EFB0-7B45-B4BE-8CCBA7678025}" type="parTrans" cxnId="{97DB4A73-366E-E142-9691-2F3F64767D33}">
      <dgm:prSet/>
      <dgm:spPr>
        <a:ln w="63500"/>
      </dgm:spPr>
      <dgm:t>
        <a:bodyPr/>
        <a:lstStyle/>
        <a:p>
          <a:endParaRPr lang="de-DE"/>
        </a:p>
      </dgm:t>
    </dgm:pt>
    <dgm:pt modelId="{1D7F9428-819C-094D-8922-DBBF05ADB5B8}" type="sibTrans" cxnId="{97DB4A73-366E-E142-9691-2F3F64767D33}">
      <dgm:prSet/>
      <dgm:spPr/>
      <dgm:t>
        <a:bodyPr/>
        <a:lstStyle/>
        <a:p>
          <a:endParaRPr lang="de-DE"/>
        </a:p>
      </dgm:t>
    </dgm:pt>
    <dgm:pt modelId="{72914F86-1571-5649-82B2-8AE3BDC9CFA9}">
      <dgm:prSet custT="1"/>
      <dgm:spPr/>
      <dgm:t>
        <a:bodyPr/>
        <a:lstStyle/>
        <a:p>
          <a:r>
            <a:rPr lang="de-DE" sz="2000" dirty="0" smtClean="0"/>
            <a:t>Einschränkung der wirtschaftlichen Nutzbarkeit </a:t>
          </a:r>
        </a:p>
      </dgm:t>
    </dgm:pt>
    <dgm:pt modelId="{10660FC5-3830-8C4E-AFAA-DFCD6ABE00CB}" type="parTrans" cxnId="{DBEC59F3-9BA2-F042-9D28-A3ACC6729F0E}">
      <dgm:prSet/>
      <dgm:spPr>
        <a:ln w="63500"/>
      </dgm:spPr>
      <dgm:t>
        <a:bodyPr/>
        <a:lstStyle/>
        <a:p>
          <a:endParaRPr lang="de-DE"/>
        </a:p>
      </dgm:t>
    </dgm:pt>
    <dgm:pt modelId="{E3E2BBBB-CB92-DF44-ABDD-396061009CFF}" type="sibTrans" cxnId="{DBEC59F3-9BA2-F042-9D28-A3ACC6729F0E}">
      <dgm:prSet/>
      <dgm:spPr/>
      <dgm:t>
        <a:bodyPr/>
        <a:lstStyle/>
        <a:p>
          <a:endParaRPr lang="de-DE"/>
        </a:p>
      </dgm:t>
    </dgm:pt>
    <dgm:pt modelId="{A6602FB2-0F32-464F-B51F-4A4684A7EEBB}" type="pres">
      <dgm:prSet presAssocID="{EF78012F-F422-1A4E-B74B-1EB8BF28BC2D}" presName="Name0" presStyleCnt="0">
        <dgm:presLayoutVars>
          <dgm:chMax val="1"/>
          <dgm:chPref val="1"/>
          <dgm:dir/>
          <dgm:animOne val="branch"/>
          <dgm:animLvl val="lvl"/>
        </dgm:presLayoutVars>
      </dgm:prSet>
      <dgm:spPr/>
      <dgm:t>
        <a:bodyPr/>
        <a:lstStyle/>
        <a:p>
          <a:endParaRPr lang="de-DE"/>
        </a:p>
      </dgm:t>
    </dgm:pt>
    <dgm:pt modelId="{00CE5A52-5302-F643-AB7E-919D1E2BF8B0}" type="pres">
      <dgm:prSet presAssocID="{EA749116-7456-F840-9A8A-2709DAAF74CD}" presName="singleCycle" presStyleCnt="0"/>
      <dgm:spPr/>
    </dgm:pt>
    <dgm:pt modelId="{B7B9A71D-3C76-BF46-A59E-223E386623B6}" type="pres">
      <dgm:prSet presAssocID="{EA749116-7456-F840-9A8A-2709DAAF74CD}" presName="singleCenter" presStyleLbl="node1" presStyleIdx="0" presStyleCnt="6" custScaleX="128577">
        <dgm:presLayoutVars>
          <dgm:chMax val="7"/>
          <dgm:chPref val="7"/>
        </dgm:presLayoutVars>
      </dgm:prSet>
      <dgm:spPr/>
      <dgm:t>
        <a:bodyPr/>
        <a:lstStyle/>
        <a:p>
          <a:endParaRPr lang="de-DE"/>
        </a:p>
      </dgm:t>
    </dgm:pt>
    <dgm:pt modelId="{68EA65DC-D015-9E4D-B30D-CADB668A58A8}" type="pres">
      <dgm:prSet presAssocID="{8FF56E9E-A510-FE4B-899F-B73F861E3008}" presName="Name56" presStyleLbl="parChTrans1D2" presStyleIdx="0" presStyleCnt="5"/>
      <dgm:spPr/>
      <dgm:t>
        <a:bodyPr/>
        <a:lstStyle/>
        <a:p>
          <a:endParaRPr lang="de-DE"/>
        </a:p>
      </dgm:t>
    </dgm:pt>
    <dgm:pt modelId="{4A32E3FE-C174-8742-8FE8-4AFEEB9EAFF6}" type="pres">
      <dgm:prSet presAssocID="{A61683F8-99F5-D141-9E4B-7FF25635B933}" presName="text0" presStyleLbl="node1" presStyleIdx="1" presStyleCnt="6" custScaleX="192200" custRadScaleRad="79042">
        <dgm:presLayoutVars>
          <dgm:bulletEnabled val="1"/>
        </dgm:presLayoutVars>
      </dgm:prSet>
      <dgm:spPr/>
      <dgm:t>
        <a:bodyPr/>
        <a:lstStyle/>
        <a:p>
          <a:endParaRPr lang="de-DE"/>
        </a:p>
      </dgm:t>
    </dgm:pt>
    <dgm:pt modelId="{779C6E2F-B536-194D-AF68-4B739E560B27}" type="pres">
      <dgm:prSet presAssocID="{CBD4EBAA-0861-BE44-8597-48BF1B236025}" presName="Name56" presStyleLbl="parChTrans1D2" presStyleIdx="1" presStyleCnt="5"/>
      <dgm:spPr/>
      <dgm:t>
        <a:bodyPr/>
        <a:lstStyle/>
        <a:p>
          <a:endParaRPr lang="de-DE"/>
        </a:p>
      </dgm:t>
    </dgm:pt>
    <dgm:pt modelId="{A34FB240-1234-144E-895F-893E6846120B}" type="pres">
      <dgm:prSet presAssocID="{158C3CBD-523F-2842-9CBE-1E8A431A1549}" presName="text0" presStyleLbl="node1" presStyleIdx="2" presStyleCnt="6" custScaleX="199569" custRadScaleRad="152907" custRadScaleInc="36379">
        <dgm:presLayoutVars>
          <dgm:bulletEnabled val="1"/>
        </dgm:presLayoutVars>
      </dgm:prSet>
      <dgm:spPr/>
      <dgm:t>
        <a:bodyPr/>
        <a:lstStyle/>
        <a:p>
          <a:endParaRPr lang="de-DE"/>
        </a:p>
      </dgm:t>
    </dgm:pt>
    <dgm:pt modelId="{CF3DA929-FC4E-FB4D-B1D7-3D2C90A4B0FB}" type="pres">
      <dgm:prSet presAssocID="{853221A1-9527-C349-998B-85AB23369FE9}" presName="Name56" presStyleLbl="parChTrans1D2" presStyleIdx="2" presStyleCnt="5"/>
      <dgm:spPr/>
      <dgm:t>
        <a:bodyPr/>
        <a:lstStyle/>
        <a:p>
          <a:endParaRPr lang="de-DE"/>
        </a:p>
      </dgm:t>
    </dgm:pt>
    <dgm:pt modelId="{97E0F741-1A10-6440-8274-CF278471566D}" type="pres">
      <dgm:prSet presAssocID="{462CC3FB-BDBA-184F-80CA-D151525115C6}" presName="text0" presStyleLbl="node1" presStyleIdx="3" presStyleCnt="6" custScaleX="201845" custScaleY="117443" custRadScaleRad="141591" custRadScaleInc="-55564">
        <dgm:presLayoutVars>
          <dgm:bulletEnabled val="1"/>
        </dgm:presLayoutVars>
      </dgm:prSet>
      <dgm:spPr/>
      <dgm:t>
        <a:bodyPr/>
        <a:lstStyle/>
        <a:p>
          <a:endParaRPr lang="de-DE"/>
        </a:p>
      </dgm:t>
    </dgm:pt>
    <dgm:pt modelId="{B7E3013A-AFC0-3B46-8046-D63A89CB54D9}" type="pres">
      <dgm:prSet presAssocID="{1E237F40-EFB0-7B45-B4BE-8CCBA7678025}" presName="Name56" presStyleLbl="parChTrans1D2" presStyleIdx="3" presStyleCnt="5"/>
      <dgm:spPr/>
      <dgm:t>
        <a:bodyPr/>
        <a:lstStyle/>
        <a:p>
          <a:endParaRPr lang="de-DE"/>
        </a:p>
      </dgm:t>
    </dgm:pt>
    <dgm:pt modelId="{A8CD41B1-943A-9F49-AF7A-13A9D5C1DA04}" type="pres">
      <dgm:prSet presAssocID="{469A0ED9-25F2-E049-9334-B998A9E37A15}" presName="text0" presStyleLbl="node1" presStyleIdx="4" presStyleCnt="6" custScaleX="205606" custRadScaleRad="140056" custRadScaleInc="54746">
        <dgm:presLayoutVars>
          <dgm:bulletEnabled val="1"/>
        </dgm:presLayoutVars>
      </dgm:prSet>
      <dgm:spPr/>
      <dgm:t>
        <a:bodyPr/>
        <a:lstStyle/>
        <a:p>
          <a:endParaRPr lang="de-DE"/>
        </a:p>
      </dgm:t>
    </dgm:pt>
    <dgm:pt modelId="{461B133B-5C31-EE44-99C4-C478E977D68A}" type="pres">
      <dgm:prSet presAssocID="{10660FC5-3830-8C4E-AFAA-DFCD6ABE00CB}" presName="Name56" presStyleLbl="parChTrans1D2" presStyleIdx="4" presStyleCnt="5"/>
      <dgm:spPr/>
      <dgm:t>
        <a:bodyPr/>
        <a:lstStyle/>
        <a:p>
          <a:endParaRPr lang="de-DE"/>
        </a:p>
      </dgm:t>
    </dgm:pt>
    <dgm:pt modelId="{645736C7-0F4E-3B45-81A5-38C941AE7AAC}" type="pres">
      <dgm:prSet presAssocID="{72914F86-1571-5649-82B2-8AE3BDC9CFA9}" presName="text0" presStyleLbl="node1" presStyleIdx="5" presStyleCnt="6" custScaleX="232292" custScaleY="116342" custRadScaleRad="138659" custRadScaleInc="-37437">
        <dgm:presLayoutVars>
          <dgm:bulletEnabled val="1"/>
        </dgm:presLayoutVars>
      </dgm:prSet>
      <dgm:spPr/>
      <dgm:t>
        <a:bodyPr/>
        <a:lstStyle/>
        <a:p>
          <a:endParaRPr lang="de-DE"/>
        </a:p>
      </dgm:t>
    </dgm:pt>
  </dgm:ptLst>
  <dgm:cxnLst>
    <dgm:cxn modelId="{3F43874F-A24E-EB4E-991E-F283C81184B9}" type="presOf" srcId="{158C3CBD-523F-2842-9CBE-1E8A431A1549}" destId="{A34FB240-1234-144E-895F-893E6846120B}" srcOrd="0" destOrd="0" presId="urn:microsoft.com/office/officeart/2008/layout/RadialCluster"/>
    <dgm:cxn modelId="{BF8B5012-B44B-B54C-B4E2-E66A7E285E93}" srcId="{EA749116-7456-F840-9A8A-2709DAAF74CD}" destId="{A61683F8-99F5-D141-9E4B-7FF25635B933}" srcOrd="0" destOrd="0" parTransId="{8FF56E9E-A510-FE4B-899F-B73F861E3008}" sibTransId="{C529D140-63EA-C649-A078-0BBDC2F8AAC0}"/>
    <dgm:cxn modelId="{3CE3DEC6-0E46-6E4B-9CCD-0FB67C761400}" srcId="{EA749116-7456-F840-9A8A-2709DAAF74CD}" destId="{462CC3FB-BDBA-184F-80CA-D151525115C6}" srcOrd="2" destOrd="0" parTransId="{853221A1-9527-C349-998B-85AB23369FE9}" sibTransId="{17DF56CF-99C9-4D4E-8532-57DDBC581EDC}"/>
    <dgm:cxn modelId="{8BC6D3C1-BEDC-1241-BE8A-701B572410A3}" type="presOf" srcId="{A61683F8-99F5-D141-9E4B-7FF25635B933}" destId="{4A32E3FE-C174-8742-8FE8-4AFEEB9EAFF6}" srcOrd="0" destOrd="0" presId="urn:microsoft.com/office/officeart/2008/layout/RadialCluster"/>
    <dgm:cxn modelId="{7AEF9DDA-715E-F74A-98A1-53C12C688B4B}" type="presOf" srcId="{8FF56E9E-A510-FE4B-899F-B73F861E3008}" destId="{68EA65DC-D015-9E4D-B30D-CADB668A58A8}" srcOrd="0" destOrd="0" presId="urn:microsoft.com/office/officeart/2008/layout/RadialCluster"/>
    <dgm:cxn modelId="{16696DA0-F129-8D41-8097-D10770183E2B}" type="presOf" srcId="{1E237F40-EFB0-7B45-B4BE-8CCBA7678025}" destId="{B7E3013A-AFC0-3B46-8046-D63A89CB54D9}" srcOrd="0" destOrd="0" presId="urn:microsoft.com/office/officeart/2008/layout/RadialCluster"/>
    <dgm:cxn modelId="{C22E6FE9-596D-D846-B9C7-63AEB8286F9C}" type="presOf" srcId="{469A0ED9-25F2-E049-9334-B998A9E37A15}" destId="{A8CD41B1-943A-9F49-AF7A-13A9D5C1DA04}" srcOrd="0" destOrd="0" presId="urn:microsoft.com/office/officeart/2008/layout/RadialCluster"/>
    <dgm:cxn modelId="{97DB4A73-366E-E142-9691-2F3F64767D33}" srcId="{EA749116-7456-F840-9A8A-2709DAAF74CD}" destId="{469A0ED9-25F2-E049-9334-B998A9E37A15}" srcOrd="3" destOrd="0" parTransId="{1E237F40-EFB0-7B45-B4BE-8CCBA7678025}" sibTransId="{1D7F9428-819C-094D-8922-DBBF05ADB5B8}"/>
    <dgm:cxn modelId="{0A9B0638-C32B-5743-824C-222E38FC8C47}" type="presOf" srcId="{EA749116-7456-F840-9A8A-2709DAAF74CD}" destId="{B7B9A71D-3C76-BF46-A59E-223E386623B6}" srcOrd="0" destOrd="0" presId="urn:microsoft.com/office/officeart/2008/layout/RadialCluster"/>
    <dgm:cxn modelId="{5E104FBC-94CB-CC42-98C9-404004D29D31}" srcId="{EF78012F-F422-1A4E-B74B-1EB8BF28BC2D}" destId="{EA749116-7456-F840-9A8A-2709DAAF74CD}" srcOrd="0" destOrd="0" parTransId="{386617FB-9331-454C-9A63-066B542FEAD5}" sibTransId="{022C64D7-423A-2046-9FB2-04D8CD98C984}"/>
    <dgm:cxn modelId="{EB01E989-A63A-D441-845C-6EE13F23C04B}" type="presOf" srcId="{10660FC5-3830-8C4E-AFAA-DFCD6ABE00CB}" destId="{461B133B-5C31-EE44-99C4-C478E977D68A}" srcOrd="0" destOrd="0" presId="urn:microsoft.com/office/officeart/2008/layout/RadialCluster"/>
    <dgm:cxn modelId="{DBEC59F3-9BA2-F042-9D28-A3ACC6729F0E}" srcId="{EA749116-7456-F840-9A8A-2709DAAF74CD}" destId="{72914F86-1571-5649-82B2-8AE3BDC9CFA9}" srcOrd="4" destOrd="0" parTransId="{10660FC5-3830-8C4E-AFAA-DFCD6ABE00CB}" sibTransId="{E3E2BBBB-CB92-DF44-ABDD-396061009CFF}"/>
    <dgm:cxn modelId="{C90215A9-C7EC-EA43-BABC-B164675EC55C}" type="presOf" srcId="{72914F86-1571-5649-82B2-8AE3BDC9CFA9}" destId="{645736C7-0F4E-3B45-81A5-38C941AE7AAC}" srcOrd="0" destOrd="0" presId="urn:microsoft.com/office/officeart/2008/layout/RadialCluster"/>
    <dgm:cxn modelId="{6F3EAC47-B901-9343-9D6B-0600EF472AB6}" type="presOf" srcId="{462CC3FB-BDBA-184F-80CA-D151525115C6}" destId="{97E0F741-1A10-6440-8274-CF278471566D}" srcOrd="0" destOrd="0" presId="urn:microsoft.com/office/officeart/2008/layout/RadialCluster"/>
    <dgm:cxn modelId="{7F727057-B72B-F644-9A8F-7373D0174CE1}" type="presOf" srcId="{CBD4EBAA-0861-BE44-8597-48BF1B236025}" destId="{779C6E2F-B536-194D-AF68-4B739E560B27}" srcOrd="0" destOrd="0" presId="urn:microsoft.com/office/officeart/2008/layout/RadialCluster"/>
    <dgm:cxn modelId="{2D07D162-16ED-0843-8D85-8E5A3331613E}" type="presOf" srcId="{EF78012F-F422-1A4E-B74B-1EB8BF28BC2D}" destId="{A6602FB2-0F32-464F-B51F-4A4684A7EEBB}" srcOrd="0" destOrd="0" presId="urn:microsoft.com/office/officeart/2008/layout/RadialCluster"/>
    <dgm:cxn modelId="{A81DE531-0D01-A547-9EF5-68D99AC8170E}" type="presOf" srcId="{853221A1-9527-C349-998B-85AB23369FE9}" destId="{CF3DA929-FC4E-FB4D-B1D7-3D2C90A4B0FB}" srcOrd="0" destOrd="0" presId="urn:microsoft.com/office/officeart/2008/layout/RadialCluster"/>
    <dgm:cxn modelId="{450800AF-EA75-7D42-8A91-8EAD54BA7247}" srcId="{EA749116-7456-F840-9A8A-2709DAAF74CD}" destId="{158C3CBD-523F-2842-9CBE-1E8A431A1549}" srcOrd="1" destOrd="0" parTransId="{CBD4EBAA-0861-BE44-8597-48BF1B236025}" sibTransId="{1CA19A3C-9B34-A641-9D6F-E736E6E286C9}"/>
    <dgm:cxn modelId="{2117D5A3-B0C6-404A-81BE-E8D8B084ED4E}" type="presParOf" srcId="{A6602FB2-0F32-464F-B51F-4A4684A7EEBB}" destId="{00CE5A52-5302-F643-AB7E-919D1E2BF8B0}" srcOrd="0" destOrd="0" presId="urn:microsoft.com/office/officeart/2008/layout/RadialCluster"/>
    <dgm:cxn modelId="{10B80710-28FD-F24F-8B3D-733E749DF523}" type="presParOf" srcId="{00CE5A52-5302-F643-AB7E-919D1E2BF8B0}" destId="{B7B9A71D-3C76-BF46-A59E-223E386623B6}" srcOrd="0" destOrd="0" presId="urn:microsoft.com/office/officeart/2008/layout/RadialCluster"/>
    <dgm:cxn modelId="{95EB81D4-CF91-8E49-8E2E-E2CD58E1FDE0}" type="presParOf" srcId="{00CE5A52-5302-F643-AB7E-919D1E2BF8B0}" destId="{68EA65DC-D015-9E4D-B30D-CADB668A58A8}" srcOrd="1" destOrd="0" presId="urn:microsoft.com/office/officeart/2008/layout/RadialCluster"/>
    <dgm:cxn modelId="{47EE2007-930A-AB44-A246-74305F0B5291}" type="presParOf" srcId="{00CE5A52-5302-F643-AB7E-919D1E2BF8B0}" destId="{4A32E3FE-C174-8742-8FE8-4AFEEB9EAFF6}" srcOrd="2" destOrd="0" presId="urn:microsoft.com/office/officeart/2008/layout/RadialCluster"/>
    <dgm:cxn modelId="{22056C2F-8014-0E43-824A-6C7E696A66DE}" type="presParOf" srcId="{00CE5A52-5302-F643-AB7E-919D1E2BF8B0}" destId="{779C6E2F-B536-194D-AF68-4B739E560B27}" srcOrd="3" destOrd="0" presId="urn:microsoft.com/office/officeart/2008/layout/RadialCluster"/>
    <dgm:cxn modelId="{7A6CA56B-5C85-AA44-944C-573A3FFED6CE}" type="presParOf" srcId="{00CE5A52-5302-F643-AB7E-919D1E2BF8B0}" destId="{A34FB240-1234-144E-895F-893E6846120B}" srcOrd="4" destOrd="0" presId="urn:microsoft.com/office/officeart/2008/layout/RadialCluster"/>
    <dgm:cxn modelId="{5A916AD9-4A38-C148-8654-8D8D8716315B}" type="presParOf" srcId="{00CE5A52-5302-F643-AB7E-919D1E2BF8B0}" destId="{CF3DA929-FC4E-FB4D-B1D7-3D2C90A4B0FB}" srcOrd="5" destOrd="0" presId="urn:microsoft.com/office/officeart/2008/layout/RadialCluster"/>
    <dgm:cxn modelId="{E3B78E3F-3CE0-F847-ACB6-EEDF47DBACD7}" type="presParOf" srcId="{00CE5A52-5302-F643-AB7E-919D1E2BF8B0}" destId="{97E0F741-1A10-6440-8274-CF278471566D}" srcOrd="6" destOrd="0" presId="urn:microsoft.com/office/officeart/2008/layout/RadialCluster"/>
    <dgm:cxn modelId="{E55BAA88-3E77-A044-8522-7FBD99005746}" type="presParOf" srcId="{00CE5A52-5302-F643-AB7E-919D1E2BF8B0}" destId="{B7E3013A-AFC0-3B46-8046-D63A89CB54D9}" srcOrd="7" destOrd="0" presId="urn:microsoft.com/office/officeart/2008/layout/RadialCluster"/>
    <dgm:cxn modelId="{BD239CD7-D6D9-1D48-9857-E734853150D3}" type="presParOf" srcId="{00CE5A52-5302-F643-AB7E-919D1E2BF8B0}" destId="{A8CD41B1-943A-9F49-AF7A-13A9D5C1DA04}" srcOrd="8" destOrd="0" presId="urn:microsoft.com/office/officeart/2008/layout/RadialCluster"/>
    <dgm:cxn modelId="{3C5A356E-1984-A143-9EAA-9A8B54BB6B5E}" type="presParOf" srcId="{00CE5A52-5302-F643-AB7E-919D1E2BF8B0}" destId="{461B133B-5C31-EE44-99C4-C478E977D68A}" srcOrd="9" destOrd="0" presId="urn:microsoft.com/office/officeart/2008/layout/RadialCluster"/>
    <dgm:cxn modelId="{3696F309-3658-5948-AAC4-007BCB8B5B85}" type="presParOf" srcId="{00CE5A52-5302-F643-AB7E-919D1E2BF8B0}" destId="{645736C7-0F4E-3B45-81A5-38C941AE7AAC}" srcOrd="10"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F78012F-F422-1A4E-B74B-1EB8BF28BC2D}"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de-DE"/>
        </a:p>
      </dgm:t>
    </dgm:pt>
    <dgm:pt modelId="{EA749116-7456-F840-9A8A-2709DAAF74CD}">
      <dgm:prSet phldrT="[Text]" custT="1"/>
      <dgm:spPr/>
      <dgm:t>
        <a:bodyPr/>
        <a:lstStyle/>
        <a:p>
          <a:r>
            <a:rPr lang="de-DE" sz="3200" dirty="0" smtClean="0"/>
            <a:t>Tempe-</a:t>
          </a:r>
          <a:r>
            <a:rPr lang="de-DE" sz="3200" dirty="0" err="1" smtClean="0"/>
            <a:t>ratur</a:t>
          </a:r>
          <a:endParaRPr lang="de-DE" sz="3200" dirty="0"/>
        </a:p>
      </dgm:t>
    </dgm:pt>
    <dgm:pt modelId="{386617FB-9331-454C-9A63-066B542FEAD5}" type="parTrans" cxnId="{5E104FBC-94CB-CC42-98C9-404004D29D31}">
      <dgm:prSet/>
      <dgm:spPr/>
      <dgm:t>
        <a:bodyPr/>
        <a:lstStyle/>
        <a:p>
          <a:endParaRPr lang="de-DE"/>
        </a:p>
      </dgm:t>
    </dgm:pt>
    <dgm:pt modelId="{022C64D7-423A-2046-9FB2-04D8CD98C984}" type="sibTrans" cxnId="{5E104FBC-94CB-CC42-98C9-404004D29D31}">
      <dgm:prSet/>
      <dgm:spPr/>
      <dgm:t>
        <a:bodyPr/>
        <a:lstStyle/>
        <a:p>
          <a:endParaRPr lang="de-DE"/>
        </a:p>
      </dgm:t>
    </dgm:pt>
    <dgm:pt modelId="{A61683F8-99F5-D141-9E4B-7FF25635B933}">
      <dgm:prSet phldrT="[Text]" custT="1"/>
      <dgm:spPr/>
      <dgm:t>
        <a:bodyPr/>
        <a:lstStyle/>
        <a:p>
          <a:r>
            <a:rPr lang="de-DE" sz="2000" dirty="0" smtClean="0"/>
            <a:t>Verbreitung der Schädlinge</a:t>
          </a:r>
        </a:p>
      </dgm:t>
    </dgm:pt>
    <dgm:pt modelId="{8FF56E9E-A510-FE4B-899F-B73F861E3008}" type="parTrans" cxnId="{BF8B5012-B44B-B54C-B4E2-E66A7E285E93}">
      <dgm:prSet/>
      <dgm:spPr>
        <a:ln w="63500"/>
      </dgm:spPr>
      <dgm:t>
        <a:bodyPr/>
        <a:lstStyle/>
        <a:p>
          <a:endParaRPr lang="de-DE"/>
        </a:p>
      </dgm:t>
    </dgm:pt>
    <dgm:pt modelId="{C529D140-63EA-C649-A078-0BBDC2F8AAC0}" type="sibTrans" cxnId="{BF8B5012-B44B-B54C-B4E2-E66A7E285E93}">
      <dgm:prSet/>
      <dgm:spPr/>
      <dgm:t>
        <a:bodyPr/>
        <a:lstStyle/>
        <a:p>
          <a:endParaRPr lang="de-DE"/>
        </a:p>
      </dgm:t>
    </dgm:pt>
    <dgm:pt modelId="{158C3CBD-523F-2842-9CBE-1E8A431A1549}">
      <dgm:prSet phldrT="[Text]" custT="1"/>
      <dgm:spPr/>
      <dgm:t>
        <a:bodyPr/>
        <a:lstStyle/>
        <a:p>
          <a:r>
            <a:rPr lang="de-DE" sz="2000" dirty="0" smtClean="0"/>
            <a:t>Erhöhtes Risiko</a:t>
          </a:r>
          <a:r>
            <a:rPr lang="de-DE" sz="2000" baseline="0" dirty="0" smtClean="0"/>
            <a:t> </a:t>
          </a:r>
          <a:r>
            <a:rPr lang="de-DE" sz="2000" dirty="0" smtClean="0"/>
            <a:t> für Waldbrände</a:t>
          </a:r>
        </a:p>
      </dgm:t>
    </dgm:pt>
    <dgm:pt modelId="{CBD4EBAA-0861-BE44-8597-48BF1B236025}" type="parTrans" cxnId="{450800AF-EA75-7D42-8A91-8EAD54BA7247}">
      <dgm:prSet/>
      <dgm:spPr>
        <a:ln w="63500"/>
      </dgm:spPr>
      <dgm:t>
        <a:bodyPr/>
        <a:lstStyle/>
        <a:p>
          <a:endParaRPr lang="de-DE"/>
        </a:p>
      </dgm:t>
    </dgm:pt>
    <dgm:pt modelId="{1CA19A3C-9B34-A641-9D6F-E736E6E286C9}" type="sibTrans" cxnId="{450800AF-EA75-7D42-8A91-8EAD54BA7247}">
      <dgm:prSet/>
      <dgm:spPr/>
      <dgm:t>
        <a:bodyPr/>
        <a:lstStyle/>
        <a:p>
          <a:endParaRPr lang="de-DE"/>
        </a:p>
      </dgm:t>
    </dgm:pt>
    <dgm:pt modelId="{462CC3FB-BDBA-184F-80CA-D151525115C6}">
      <dgm:prSet phldrT="[Text]" custT="1"/>
      <dgm:spPr/>
      <dgm:t>
        <a:bodyPr/>
        <a:lstStyle/>
        <a:p>
          <a:r>
            <a:rPr lang="de-DE" sz="2000" dirty="0" smtClean="0"/>
            <a:t>Wirtschaftliche Einbußen </a:t>
          </a:r>
        </a:p>
      </dgm:t>
    </dgm:pt>
    <dgm:pt modelId="{853221A1-9527-C349-998B-85AB23369FE9}" type="parTrans" cxnId="{3CE3DEC6-0E46-6E4B-9CCD-0FB67C761400}">
      <dgm:prSet/>
      <dgm:spPr>
        <a:ln w="63500"/>
      </dgm:spPr>
      <dgm:t>
        <a:bodyPr/>
        <a:lstStyle/>
        <a:p>
          <a:endParaRPr lang="de-DE"/>
        </a:p>
      </dgm:t>
    </dgm:pt>
    <dgm:pt modelId="{17DF56CF-99C9-4D4E-8532-57DDBC581EDC}" type="sibTrans" cxnId="{3CE3DEC6-0E46-6E4B-9CCD-0FB67C761400}">
      <dgm:prSet/>
      <dgm:spPr/>
      <dgm:t>
        <a:bodyPr/>
        <a:lstStyle/>
        <a:p>
          <a:endParaRPr lang="de-DE"/>
        </a:p>
      </dgm:t>
    </dgm:pt>
    <dgm:pt modelId="{72914F86-1571-5649-82B2-8AE3BDC9CFA9}">
      <dgm:prSet custT="1"/>
      <dgm:spPr/>
      <dgm:t>
        <a:bodyPr/>
        <a:lstStyle/>
        <a:p>
          <a:r>
            <a:rPr lang="de-DE" sz="2000" dirty="0" smtClean="0"/>
            <a:t>Folgen für die regionale Wachstums-bedingungen</a:t>
          </a:r>
        </a:p>
      </dgm:t>
    </dgm:pt>
    <dgm:pt modelId="{10660FC5-3830-8C4E-AFAA-DFCD6ABE00CB}" type="parTrans" cxnId="{DBEC59F3-9BA2-F042-9D28-A3ACC6729F0E}">
      <dgm:prSet/>
      <dgm:spPr>
        <a:ln w="63500"/>
      </dgm:spPr>
      <dgm:t>
        <a:bodyPr/>
        <a:lstStyle/>
        <a:p>
          <a:endParaRPr lang="de-DE"/>
        </a:p>
      </dgm:t>
    </dgm:pt>
    <dgm:pt modelId="{E3E2BBBB-CB92-DF44-ABDD-396061009CFF}" type="sibTrans" cxnId="{DBEC59F3-9BA2-F042-9D28-A3ACC6729F0E}">
      <dgm:prSet/>
      <dgm:spPr/>
      <dgm:t>
        <a:bodyPr/>
        <a:lstStyle/>
        <a:p>
          <a:endParaRPr lang="de-DE"/>
        </a:p>
      </dgm:t>
    </dgm:pt>
    <dgm:pt modelId="{A6602FB2-0F32-464F-B51F-4A4684A7EEBB}" type="pres">
      <dgm:prSet presAssocID="{EF78012F-F422-1A4E-B74B-1EB8BF28BC2D}" presName="Name0" presStyleCnt="0">
        <dgm:presLayoutVars>
          <dgm:chMax val="1"/>
          <dgm:chPref val="1"/>
          <dgm:dir/>
          <dgm:animOne val="branch"/>
          <dgm:animLvl val="lvl"/>
        </dgm:presLayoutVars>
      </dgm:prSet>
      <dgm:spPr/>
      <dgm:t>
        <a:bodyPr/>
        <a:lstStyle/>
        <a:p>
          <a:endParaRPr lang="de-DE"/>
        </a:p>
      </dgm:t>
    </dgm:pt>
    <dgm:pt modelId="{00CE5A52-5302-F643-AB7E-919D1E2BF8B0}" type="pres">
      <dgm:prSet presAssocID="{EA749116-7456-F840-9A8A-2709DAAF74CD}" presName="singleCycle" presStyleCnt="0"/>
      <dgm:spPr/>
    </dgm:pt>
    <dgm:pt modelId="{B7B9A71D-3C76-BF46-A59E-223E386623B6}" type="pres">
      <dgm:prSet presAssocID="{EA749116-7456-F840-9A8A-2709DAAF74CD}" presName="singleCenter" presStyleLbl="node1" presStyleIdx="0" presStyleCnt="5" custScaleX="128577">
        <dgm:presLayoutVars>
          <dgm:chMax val="7"/>
          <dgm:chPref val="7"/>
        </dgm:presLayoutVars>
      </dgm:prSet>
      <dgm:spPr/>
      <dgm:t>
        <a:bodyPr/>
        <a:lstStyle/>
        <a:p>
          <a:endParaRPr lang="de-DE"/>
        </a:p>
      </dgm:t>
    </dgm:pt>
    <dgm:pt modelId="{68EA65DC-D015-9E4D-B30D-CADB668A58A8}" type="pres">
      <dgm:prSet presAssocID="{8FF56E9E-A510-FE4B-899F-B73F861E3008}" presName="Name56" presStyleLbl="parChTrans1D2" presStyleIdx="0" presStyleCnt="4"/>
      <dgm:spPr/>
      <dgm:t>
        <a:bodyPr/>
        <a:lstStyle/>
        <a:p>
          <a:endParaRPr lang="de-DE"/>
        </a:p>
      </dgm:t>
    </dgm:pt>
    <dgm:pt modelId="{4A32E3FE-C174-8742-8FE8-4AFEEB9EAFF6}" type="pres">
      <dgm:prSet presAssocID="{A61683F8-99F5-D141-9E4B-7FF25635B933}" presName="text0" presStyleLbl="node1" presStyleIdx="1" presStyleCnt="5" custScaleX="192200" custRadScaleRad="81830" custRadScaleInc="-2190">
        <dgm:presLayoutVars>
          <dgm:bulletEnabled val="1"/>
        </dgm:presLayoutVars>
      </dgm:prSet>
      <dgm:spPr/>
      <dgm:t>
        <a:bodyPr/>
        <a:lstStyle/>
        <a:p>
          <a:endParaRPr lang="de-DE"/>
        </a:p>
      </dgm:t>
    </dgm:pt>
    <dgm:pt modelId="{779C6E2F-B536-194D-AF68-4B739E560B27}" type="pres">
      <dgm:prSet presAssocID="{CBD4EBAA-0861-BE44-8597-48BF1B236025}" presName="Name56" presStyleLbl="parChTrans1D2" presStyleIdx="1" presStyleCnt="4"/>
      <dgm:spPr/>
      <dgm:t>
        <a:bodyPr/>
        <a:lstStyle/>
        <a:p>
          <a:endParaRPr lang="de-DE"/>
        </a:p>
      </dgm:t>
    </dgm:pt>
    <dgm:pt modelId="{A34FB240-1234-144E-895F-893E6846120B}" type="pres">
      <dgm:prSet presAssocID="{158C3CBD-523F-2842-9CBE-1E8A431A1549}" presName="text0" presStyleLbl="node1" presStyleIdx="2" presStyleCnt="5" custScaleX="199569" custRadScaleRad="142127" custRadScaleInc="0">
        <dgm:presLayoutVars>
          <dgm:bulletEnabled val="1"/>
        </dgm:presLayoutVars>
      </dgm:prSet>
      <dgm:spPr/>
      <dgm:t>
        <a:bodyPr/>
        <a:lstStyle/>
        <a:p>
          <a:endParaRPr lang="de-DE"/>
        </a:p>
      </dgm:t>
    </dgm:pt>
    <dgm:pt modelId="{CF3DA929-FC4E-FB4D-B1D7-3D2C90A4B0FB}" type="pres">
      <dgm:prSet presAssocID="{853221A1-9527-C349-998B-85AB23369FE9}" presName="Name56" presStyleLbl="parChTrans1D2" presStyleIdx="2" presStyleCnt="4"/>
      <dgm:spPr/>
      <dgm:t>
        <a:bodyPr/>
        <a:lstStyle/>
        <a:p>
          <a:endParaRPr lang="de-DE"/>
        </a:p>
      </dgm:t>
    </dgm:pt>
    <dgm:pt modelId="{97E0F741-1A10-6440-8274-CF278471566D}" type="pres">
      <dgm:prSet presAssocID="{462CC3FB-BDBA-184F-80CA-D151525115C6}" presName="text0" presStyleLbl="node1" presStyleIdx="3" presStyleCnt="5" custScaleX="201845" custScaleY="117443" custRadScaleRad="92111" custRadScaleInc="-2299">
        <dgm:presLayoutVars>
          <dgm:bulletEnabled val="1"/>
        </dgm:presLayoutVars>
      </dgm:prSet>
      <dgm:spPr/>
      <dgm:t>
        <a:bodyPr/>
        <a:lstStyle/>
        <a:p>
          <a:endParaRPr lang="de-DE"/>
        </a:p>
      </dgm:t>
    </dgm:pt>
    <dgm:pt modelId="{461B133B-5C31-EE44-99C4-C478E977D68A}" type="pres">
      <dgm:prSet presAssocID="{10660FC5-3830-8C4E-AFAA-DFCD6ABE00CB}" presName="Name56" presStyleLbl="parChTrans1D2" presStyleIdx="3" presStyleCnt="4"/>
      <dgm:spPr/>
      <dgm:t>
        <a:bodyPr/>
        <a:lstStyle/>
        <a:p>
          <a:endParaRPr lang="de-DE"/>
        </a:p>
      </dgm:t>
    </dgm:pt>
    <dgm:pt modelId="{645736C7-0F4E-3B45-81A5-38C941AE7AAC}" type="pres">
      <dgm:prSet presAssocID="{72914F86-1571-5649-82B2-8AE3BDC9CFA9}" presName="text0" presStyleLbl="node1" presStyleIdx="4" presStyleCnt="5" custScaleX="232292" custScaleY="116342" custRadScaleRad="143388" custRadScaleInc="-656">
        <dgm:presLayoutVars>
          <dgm:bulletEnabled val="1"/>
        </dgm:presLayoutVars>
      </dgm:prSet>
      <dgm:spPr/>
      <dgm:t>
        <a:bodyPr/>
        <a:lstStyle/>
        <a:p>
          <a:endParaRPr lang="de-DE"/>
        </a:p>
      </dgm:t>
    </dgm:pt>
  </dgm:ptLst>
  <dgm:cxnLst>
    <dgm:cxn modelId="{BF8B5012-B44B-B54C-B4E2-E66A7E285E93}" srcId="{EA749116-7456-F840-9A8A-2709DAAF74CD}" destId="{A61683F8-99F5-D141-9E4B-7FF25635B933}" srcOrd="0" destOrd="0" parTransId="{8FF56E9E-A510-FE4B-899F-B73F861E3008}" sibTransId="{C529D140-63EA-C649-A078-0BBDC2F8AAC0}"/>
    <dgm:cxn modelId="{A7A34A87-DD4F-3C4B-837B-C99461814AB8}" type="presOf" srcId="{CBD4EBAA-0861-BE44-8597-48BF1B236025}" destId="{779C6E2F-B536-194D-AF68-4B739E560B27}" srcOrd="0" destOrd="0" presId="urn:microsoft.com/office/officeart/2008/layout/RadialCluster"/>
    <dgm:cxn modelId="{B9BD6E55-DD0A-7244-8C90-E14A39401502}" type="presOf" srcId="{72914F86-1571-5649-82B2-8AE3BDC9CFA9}" destId="{645736C7-0F4E-3B45-81A5-38C941AE7AAC}" srcOrd="0" destOrd="0" presId="urn:microsoft.com/office/officeart/2008/layout/RadialCluster"/>
    <dgm:cxn modelId="{523B2BB3-EB95-4249-AA45-81986233AE50}" type="presOf" srcId="{158C3CBD-523F-2842-9CBE-1E8A431A1549}" destId="{A34FB240-1234-144E-895F-893E6846120B}" srcOrd="0" destOrd="0" presId="urn:microsoft.com/office/officeart/2008/layout/RadialCluster"/>
    <dgm:cxn modelId="{450800AF-EA75-7D42-8A91-8EAD54BA7247}" srcId="{EA749116-7456-F840-9A8A-2709DAAF74CD}" destId="{158C3CBD-523F-2842-9CBE-1E8A431A1549}" srcOrd="1" destOrd="0" parTransId="{CBD4EBAA-0861-BE44-8597-48BF1B236025}" sibTransId="{1CA19A3C-9B34-A641-9D6F-E736E6E286C9}"/>
    <dgm:cxn modelId="{D20B6C84-8B90-7E46-A9BB-F774B64F96FF}" type="presOf" srcId="{10660FC5-3830-8C4E-AFAA-DFCD6ABE00CB}" destId="{461B133B-5C31-EE44-99C4-C478E977D68A}" srcOrd="0" destOrd="0" presId="urn:microsoft.com/office/officeart/2008/layout/RadialCluster"/>
    <dgm:cxn modelId="{5E104FBC-94CB-CC42-98C9-404004D29D31}" srcId="{EF78012F-F422-1A4E-B74B-1EB8BF28BC2D}" destId="{EA749116-7456-F840-9A8A-2709DAAF74CD}" srcOrd="0" destOrd="0" parTransId="{386617FB-9331-454C-9A63-066B542FEAD5}" sibTransId="{022C64D7-423A-2046-9FB2-04D8CD98C984}"/>
    <dgm:cxn modelId="{3CE3DEC6-0E46-6E4B-9CCD-0FB67C761400}" srcId="{EA749116-7456-F840-9A8A-2709DAAF74CD}" destId="{462CC3FB-BDBA-184F-80CA-D151525115C6}" srcOrd="2" destOrd="0" parTransId="{853221A1-9527-C349-998B-85AB23369FE9}" sibTransId="{17DF56CF-99C9-4D4E-8532-57DDBC581EDC}"/>
    <dgm:cxn modelId="{F464BD07-6257-314E-A9CD-3BD443A74042}" type="presOf" srcId="{462CC3FB-BDBA-184F-80CA-D151525115C6}" destId="{97E0F741-1A10-6440-8274-CF278471566D}" srcOrd="0" destOrd="0" presId="urn:microsoft.com/office/officeart/2008/layout/RadialCluster"/>
    <dgm:cxn modelId="{29B43D9C-27CE-1944-9FB0-02CCF701E894}" type="presOf" srcId="{EA749116-7456-F840-9A8A-2709DAAF74CD}" destId="{B7B9A71D-3C76-BF46-A59E-223E386623B6}" srcOrd="0" destOrd="0" presId="urn:microsoft.com/office/officeart/2008/layout/RadialCluster"/>
    <dgm:cxn modelId="{1180F65E-CAFC-2444-880A-C590979CCB19}" type="presOf" srcId="{EF78012F-F422-1A4E-B74B-1EB8BF28BC2D}" destId="{A6602FB2-0F32-464F-B51F-4A4684A7EEBB}" srcOrd="0" destOrd="0" presId="urn:microsoft.com/office/officeart/2008/layout/RadialCluster"/>
    <dgm:cxn modelId="{0E916217-5548-6F42-8AE3-C92880ED746A}" type="presOf" srcId="{A61683F8-99F5-D141-9E4B-7FF25635B933}" destId="{4A32E3FE-C174-8742-8FE8-4AFEEB9EAFF6}" srcOrd="0" destOrd="0" presId="urn:microsoft.com/office/officeart/2008/layout/RadialCluster"/>
    <dgm:cxn modelId="{DBEC59F3-9BA2-F042-9D28-A3ACC6729F0E}" srcId="{EA749116-7456-F840-9A8A-2709DAAF74CD}" destId="{72914F86-1571-5649-82B2-8AE3BDC9CFA9}" srcOrd="3" destOrd="0" parTransId="{10660FC5-3830-8C4E-AFAA-DFCD6ABE00CB}" sibTransId="{E3E2BBBB-CB92-DF44-ABDD-396061009CFF}"/>
    <dgm:cxn modelId="{5BB3E66F-D287-D547-93C9-014977F8D99B}" type="presOf" srcId="{8FF56E9E-A510-FE4B-899F-B73F861E3008}" destId="{68EA65DC-D015-9E4D-B30D-CADB668A58A8}" srcOrd="0" destOrd="0" presId="urn:microsoft.com/office/officeart/2008/layout/RadialCluster"/>
    <dgm:cxn modelId="{4DED9F2C-6AE9-A044-9BD5-0F5C0E4427F9}" type="presOf" srcId="{853221A1-9527-C349-998B-85AB23369FE9}" destId="{CF3DA929-FC4E-FB4D-B1D7-3D2C90A4B0FB}" srcOrd="0" destOrd="0" presId="urn:microsoft.com/office/officeart/2008/layout/RadialCluster"/>
    <dgm:cxn modelId="{2F4859FA-3276-FB44-86F3-DB10291774C6}" type="presParOf" srcId="{A6602FB2-0F32-464F-B51F-4A4684A7EEBB}" destId="{00CE5A52-5302-F643-AB7E-919D1E2BF8B0}" srcOrd="0" destOrd="0" presId="urn:microsoft.com/office/officeart/2008/layout/RadialCluster"/>
    <dgm:cxn modelId="{F21B89C4-8CAE-B643-BFCF-4F97BD6F20F6}" type="presParOf" srcId="{00CE5A52-5302-F643-AB7E-919D1E2BF8B0}" destId="{B7B9A71D-3C76-BF46-A59E-223E386623B6}" srcOrd="0" destOrd="0" presId="urn:microsoft.com/office/officeart/2008/layout/RadialCluster"/>
    <dgm:cxn modelId="{5ECFB332-31F8-F045-964E-1CF8CF13A02E}" type="presParOf" srcId="{00CE5A52-5302-F643-AB7E-919D1E2BF8B0}" destId="{68EA65DC-D015-9E4D-B30D-CADB668A58A8}" srcOrd="1" destOrd="0" presId="urn:microsoft.com/office/officeart/2008/layout/RadialCluster"/>
    <dgm:cxn modelId="{27904CE6-0611-E147-A5C3-AC6A3FB0CE91}" type="presParOf" srcId="{00CE5A52-5302-F643-AB7E-919D1E2BF8B0}" destId="{4A32E3FE-C174-8742-8FE8-4AFEEB9EAFF6}" srcOrd="2" destOrd="0" presId="urn:microsoft.com/office/officeart/2008/layout/RadialCluster"/>
    <dgm:cxn modelId="{F14A90EB-E4B9-CA45-A216-4F9C80555DDE}" type="presParOf" srcId="{00CE5A52-5302-F643-AB7E-919D1E2BF8B0}" destId="{779C6E2F-B536-194D-AF68-4B739E560B27}" srcOrd="3" destOrd="0" presId="urn:microsoft.com/office/officeart/2008/layout/RadialCluster"/>
    <dgm:cxn modelId="{C6FC9A42-D05E-A14B-8B18-264A0A904570}" type="presParOf" srcId="{00CE5A52-5302-F643-AB7E-919D1E2BF8B0}" destId="{A34FB240-1234-144E-895F-893E6846120B}" srcOrd="4" destOrd="0" presId="urn:microsoft.com/office/officeart/2008/layout/RadialCluster"/>
    <dgm:cxn modelId="{D6A0BDFC-BA40-714E-BC28-B9D09ADA7C28}" type="presParOf" srcId="{00CE5A52-5302-F643-AB7E-919D1E2BF8B0}" destId="{CF3DA929-FC4E-FB4D-B1D7-3D2C90A4B0FB}" srcOrd="5" destOrd="0" presId="urn:microsoft.com/office/officeart/2008/layout/RadialCluster"/>
    <dgm:cxn modelId="{A26DF8BA-7A6C-E741-9B11-CDEB0A7B9363}" type="presParOf" srcId="{00CE5A52-5302-F643-AB7E-919D1E2BF8B0}" destId="{97E0F741-1A10-6440-8274-CF278471566D}" srcOrd="6" destOrd="0" presId="urn:microsoft.com/office/officeart/2008/layout/RadialCluster"/>
    <dgm:cxn modelId="{D880700D-5079-A745-B322-86CB322293B4}" type="presParOf" srcId="{00CE5A52-5302-F643-AB7E-919D1E2BF8B0}" destId="{461B133B-5C31-EE44-99C4-C478E977D68A}" srcOrd="7" destOrd="0" presId="urn:microsoft.com/office/officeart/2008/layout/RadialCluster"/>
    <dgm:cxn modelId="{B1AF7A03-11E3-B34E-826A-8B49C1D24FBC}" type="presParOf" srcId="{00CE5A52-5302-F643-AB7E-919D1E2BF8B0}" destId="{645736C7-0F4E-3B45-81A5-38C941AE7AAC}" srcOrd="8"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556F245-C369-2548-B821-A3A8A0FC7AB6}"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de-DE"/>
        </a:p>
      </dgm:t>
    </dgm:pt>
    <dgm:pt modelId="{811882D3-240C-854D-9A4F-A7DEEB2481B3}">
      <dgm:prSet phldrT="[Text]" custT="1"/>
      <dgm:spPr/>
      <dgm:t>
        <a:bodyPr/>
        <a:lstStyle/>
        <a:p>
          <a:r>
            <a:rPr lang="de-DE" sz="3600" dirty="0" smtClean="0"/>
            <a:t>Extreme Wetterereignisse</a:t>
          </a:r>
        </a:p>
      </dgm:t>
    </dgm:pt>
    <dgm:pt modelId="{90343BB3-5D69-6146-8F47-3E0AB957D004}" type="parTrans" cxnId="{D7BB1130-B06F-094B-BBD1-23CAB57DB7B1}">
      <dgm:prSet/>
      <dgm:spPr/>
      <dgm:t>
        <a:bodyPr/>
        <a:lstStyle/>
        <a:p>
          <a:endParaRPr lang="de-DE"/>
        </a:p>
      </dgm:t>
    </dgm:pt>
    <dgm:pt modelId="{EF674531-4B95-E340-B763-BB2D2B1572FE}" type="sibTrans" cxnId="{D7BB1130-B06F-094B-BBD1-23CAB57DB7B1}">
      <dgm:prSet/>
      <dgm:spPr/>
      <dgm:t>
        <a:bodyPr/>
        <a:lstStyle/>
        <a:p>
          <a:endParaRPr lang="de-DE"/>
        </a:p>
      </dgm:t>
    </dgm:pt>
    <dgm:pt modelId="{37B23452-F704-1749-9E9C-B2F81FEBE452}">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de-DE" sz="2400" b="0" dirty="0" smtClean="0">
              <a:solidFill>
                <a:schemeClr val="tx1"/>
              </a:solidFill>
              <a:effectLst/>
              <a:latin typeface="+mn-lt"/>
              <a:ea typeface="+mn-ea"/>
              <a:cs typeface="+mn-cs"/>
            </a:rPr>
            <a:t>Seit den 1990er Jahren</a:t>
          </a:r>
          <a:r>
            <a:rPr lang="de-DE" sz="2400" b="0" baseline="0" dirty="0" smtClean="0">
              <a:solidFill>
                <a:schemeClr val="tx1"/>
              </a:solidFill>
              <a:effectLst/>
              <a:latin typeface="+mn-lt"/>
              <a:ea typeface="+mn-ea"/>
              <a:cs typeface="+mn-cs"/>
            </a:rPr>
            <a:t> verzeichnet die Forstwirtschaft stetig größere wirtschaftliche Schäden durch Windwürfe</a:t>
          </a:r>
          <a:endParaRPr lang="de-DE" sz="2400" b="0" dirty="0" smtClean="0">
            <a:solidFill>
              <a:schemeClr val="tx1"/>
            </a:solidFill>
            <a:effectLst/>
            <a:latin typeface="+mn-lt"/>
            <a:ea typeface="+mn-ea"/>
            <a:cs typeface="+mn-cs"/>
          </a:endParaRPr>
        </a:p>
      </dgm:t>
    </dgm:pt>
    <dgm:pt modelId="{08F03A93-2109-7946-B2FD-2A655B922A88}" type="parTrans" cxnId="{36222764-1B1D-4C42-8C2E-E408F14D31EC}">
      <dgm:prSet/>
      <dgm:spPr/>
      <dgm:t>
        <a:bodyPr/>
        <a:lstStyle/>
        <a:p>
          <a:endParaRPr lang="de-DE"/>
        </a:p>
      </dgm:t>
    </dgm:pt>
    <dgm:pt modelId="{80017F08-018A-F149-B7D8-FFF43B37C43E}" type="sibTrans" cxnId="{36222764-1B1D-4C42-8C2E-E408F14D31EC}">
      <dgm:prSet/>
      <dgm:spPr/>
      <dgm:t>
        <a:bodyPr/>
        <a:lstStyle/>
        <a:p>
          <a:endParaRPr lang="de-DE"/>
        </a:p>
      </dgm:t>
    </dgm:pt>
    <dgm:pt modelId="{756EC4BE-3D2D-1D43-B2BE-344F4C69BCA1}">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de-DE" sz="2400" b="0" dirty="0" smtClean="0">
              <a:solidFill>
                <a:schemeClr val="tx1"/>
              </a:solidFill>
              <a:effectLst/>
              <a:latin typeface="+mn-lt"/>
              <a:ea typeface="+mn-ea"/>
              <a:cs typeface="+mn-cs"/>
            </a:rPr>
            <a:t>In Zukunft werden die</a:t>
          </a:r>
          <a:r>
            <a:rPr lang="de-DE" sz="2400" b="0" baseline="0" dirty="0" smtClean="0">
              <a:solidFill>
                <a:schemeClr val="tx1"/>
              </a:solidFill>
              <a:effectLst/>
              <a:latin typeface="+mn-lt"/>
              <a:ea typeface="+mn-ea"/>
              <a:cs typeface="+mn-cs"/>
            </a:rPr>
            <a:t> Zahlen weiter steigen</a:t>
          </a:r>
          <a:endParaRPr lang="de-DE" sz="2400" b="0" dirty="0" smtClean="0">
            <a:solidFill>
              <a:schemeClr val="tx1"/>
            </a:solidFill>
            <a:effectLst/>
            <a:latin typeface="+mn-lt"/>
            <a:ea typeface="+mn-ea"/>
            <a:cs typeface="+mn-cs"/>
          </a:endParaRPr>
        </a:p>
      </dgm:t>
    </dgm:pt>
    <dgm:pt modelId="{12C196A5-9AD4-EF47-81E2-E50087076B90}" type="parTrans" cxnId="{C330F6A4-FCF1-4642-A528-8A20445C76AE}">
      <dgm:prSet/>
      <dgm:spPr/>
      <dgm:t>
        <a:bodyPr/>
        <a:lstStyle/>
        <a:p>
          <a:endParaRPr lang="de-DE"/>
        </a:p>
      </dgm:t>
    </dgm:pt>
    <dgm:pt modelId="{080A3269-14BA-AA45-885C-812922435731}" type="sibTrans" cxnId="{C330F6A4-FCF1-4642-A528-8A20445C76AE}">
      <dgm:prSet/>
      <dgm:spPr/>
      <dgm:t>
        <a:bodyPr/>
        <a:lstStyle/>
        <a:p>
          <a:endParaRPr lang="de-DE"/>
        </a:p>
      </dgm:t>
    </dgm:pt>
    <dgm:pt modelId="{29FA25EC-787C-644F-BC31-DB65876F8400}">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de-DE" sz="2400" b="0" dirty="0" smtClean="0">
              <a:solidFill>
                <a:schemeClr val="tx1"/>
              </a:solidFill>
              <a:effectLst/>
              <a:latin typeface="+mn-lt"/>
              <a:ea typeface="+mn-ea"/>
              <a:cs typeface="+mn-cs"/>
            </a:rPr>
            <a:t>Großer Schaden wird innerhalb kurzer Zeit verursacht</a:t>
          </a:r>
        </a:p>
      </dgm:t>
    </dgm:pt>
    <dgm:pt modelId="{35095BCF-E729-694D-BEDC-8C2BD4B2224A}" type="parTrans" cxnId="{C2E1AF22-BC7E-DE4C-8413-363D308D69E1}">
      <dgm:prSet/>
      <dgm:spPr/>
      <dgm:t>
        <a:bodyPr/>
        <a:lstStyle/>
        <a:p>
          <a:endParaRPr lang="de-DE"/>
        </a:p>
      </dgm:t>
    </dgm:pt>
    <dgm:pt modelId="{B40AECF3-A058-7D4F-A2CC-4306AEDB4567}" type="sibTrans" cxnId="{C2E1AF22-BC7E-DE4C-8413-363D308D69E1}">
      <dgm:prSet/>
      <dgm:spPr/>
      <dgm:t>
        <a:bodyPr/>
        <a:lstStyle/>
        <a:p>
          <a:endParaRPr lang="de-DE"/>
        </a:p>
      </dgm:t>
    </dgm:pt>
    <dgm:pt modelId="{3F13CDFC-EC66-0044-9C80-26681B0E6A9D}" type="pres">
      <dgm:prSet presAssocID="{8556F245-C369-2548-B821-A3A8A0FC7AB6}" presName="Name0" presStyleCnt="0">
        <dgm:presLayoutVars>
          <dgm:dir/>
          <dgm:animLvl val="lvl"/>
          <dgm:resizeHandles val="exact"/>
        </dgm:presLayoutVars>
      </dgm:prSet>
      <dgm:spPr/>
      <dgm:t>
        <a:bodyPr/>
        <a:lstStyle/>
        <a:p>
          <a:endParaRPr lang="de-DE"/>
        </a:p>
      </dgm:t>
    </dgm:pt>
    <dgm:pt modelId="{768D64CC-4B9A-964A-B297-DE8D7C6560BB}" type="pres">
      <dgm:prSet presAssocID="{811882D3-240C-854D-9A4F-A7DEEB2481B3}" presName="composite" presStyleCnt="0"/>
      <dgm:spPr/>
    </dgm:pt>
    <dgm:pt modelId="{18931775-DCC5-484A-832B-3A28405C0520}" type="pres">
      <dgm:prSet presAssocID="{811882D3-240C-854D-9A4F-A7DEEB2481B3}" presName="parTx" presStyleLbl="alignNode1" presStyleIdx="0" presStyleCnt="1" custScaleY="100000" custLinFactNeighborX="-214" custLinFactNeighborY="19">
        <dgm:presLayoutVars>
          <dgm:chMax val="0"/>
          <dgm:chPref val="0"/>
          <dgm:bulletEnabled val="1"/>
        </dgm:presLayoutVars>
      </dgm:prSet>
      <dgm:spPr/>
      <dgm:t>
        <a:bodyPr/>
        <a:lstStyle/>
        <a:p>
          <a:endParaRPr lang="de-DE"/>
        </a:p>
      </dgm:t>
    </dgm:pt>
    <dgm:pt modelId="{7DB60188-23BA-FD4F-94EC-937389981BD4}" type="pres">
      <dgm:prSet presAssocID="{811882D3-240C-854D-9A4F-A7DEEB2481B3}" presName="desTx" presStyleLbl="alignAccFollowNode1" presStyleIdx="0" presStyleCnt="1">
        <dgm:presLayoutVars>
          <dgm:bulletEnabled val="1"/>
        </dgm:presLayoutVars>
      </dgm:prSet>
      <dgm:spPr/>
      <dgm:t>
        <a:bodyPr/>
        <a:lstStyle/>
        <a:p>
          <a:endParaRPr lang="de-DE"/>
        </a:p>
      </dgm:t>
    </dgm:pt>
  </dgm:ptLst>
  <dgm:cxnLst>
    <dgm:cxn modelId="{C330F6A4-FCF1-4642-A528-8A20445C76AE}" srcId="{811882D3-240C-854D-9A4F-A7DEEB2481B3}" destId="{756EC4BE-3D2D-1D43-B2BE-344F4C69BCA1}" srcOrd="1" destOrd="0" parTransId="{12C196A5-9AD4-EF47-81E2-E50087076B90}" sibTransId="{080A3269-14BA-AA45-885C-812922435731}"/>
    <dgm:cxn modelId="{D7BB1130-B06F-094B-BBD1-23CAB57DB7B1}" srcId="{8556F245-C369-2548-B821-A3A8A0FC7AB6}" destId="{811882D3-240C-854D-9A4F-A7DEEB2481B3}" srcOrd="0" destOrd="0" parTransId="{90343BB3-5D69-6146-8F47-3E0AB957D004}" sibTransId="{EF674531-4B95-E340-B763-BB2D2B1572FE}"/>
    <dgm:cxn modelId="{36222764-1B1D-4C42-8C2E-E408F14D31EC}" srcId="{811882D3-240C-854D-9A4F-A7DEEB2481B3}" destId="{37B23452-F704-1749-9E9C-B2F81FEBE452}" srcOrd="0" destOrd="0" parTransId="{08F03A93-2109-7946-B2FD-2A655B922A88}" sibTransId="{80017F08-018A-F149-B7D8-FFF43B37C43E}"/>
    <dgm:cxn modelId="{F4858240-2D3E-F142-82D6-5A895B32151E}" type="presOf" srcId="{37B23452-F704-1749-9E9C-B2F81FEBE452}" destId="{7DB60188-23BA-FD4F-94EC-937389981BD4}" srcOrd="0" destOrd="0" presId="urn:microsoft.com/office/officeart/2005/8/layout/hList1"/>
    <dgm:cxn modelId="{412F6D22-6C73-6945-8B29-CB45F45603E1}" type="presOf" srcId="{29FA25EC-787C-644F-BC31-DB65876F8400}" destId="{7DB60188-23BA-FD4F-94EC-937389981BD4}" srcOrd="0" destOrd="2" presId="urn:microsoft.com/office/officeart/2005/8/layout/hList1"/>
    <dgm:cxn modelId="{E47BC45F-DB19-CE4A-B70A-47A3CBBE645F}" type="presOf" srcId="{811882D3-240C-854D-9A4F-A7DEEB2481B3}" destId="{18931775-DCC5-484A-832B-3A28405C0520}" srcOrd="0" destOrd="0" presId="urn:microsoft.com/office/officeart/2005/8/layout/hList1"/>
    <dgm:cxn modelId="{C2E1AF22-BC7E-DE4C-8413-363D308D69E1}" srcId="{811882D3-240C-854D-9A4F-A7DEEB2481B3}" destId="{29FA25EC-787C-644F-BC31-DB65876F8400}" srcOrd="2" destOrd="0" parTransId="{35095BCF-E729-694D-BEDC-8C2BD4B2224A}" sibTransId="{B40AECF3-A058-7D4F-A2CC-4306AEDB4567}"/>
    <dgm:cxn modelId="{23FEEF36-A5D6-2A4F-811E-6091553514EC}" type="presOf" srcId="{8556F245-C369-2548-B821-A3A8A0FC7AB6}" destId="{3F13CDFC-EC66-0044-9C80-26681B0E6A9D}" srcOrd="0" destOrd="0" presId="urn:microsoft.com/office/officeart/2005/8/layout/hList1"/>
    <dgm:cxn modelId="{F7059725-3ECA-FD42-84BF-B8CD1B57312F}" type="presOf" srcId="{756EC4BE-3D2D-1D43-B2BE-344F4C69BCA1}" destId="{7DB60188-23BA-FD4F-94EC-937389981BD4}" srcOrd="0" destOrd="1" presId="urn:microsoft.com/office/officeart/2005/8/layout/hList1"/>
    <dgm:cxn modelId="{C37A2377-2470-4440-B57F-43A40BA17EA4}" type="presParOf" srcId="{3F13CDFC-EC66-0044-9C80-26681B0E6A9D}" destId="{768D64CC-4B9A-964A-B297-DE8D7C6560BB}" srcOrd="0" destOrd="0" presId="urn:microsoft.com/office/officeart/2005/8/layout/hList1"/>
    <dgm:cxn modelId="{D4E6D978-7976-834E-B0AD-01275AB06DD9}" type="presParOf" srcId="{768D64CC-4B9A-964A-B297-DE8D7C6560BB}" destId="{18931775-DCC5-484A-832B-3A28405C0520}" srcOrd="0" destOrd="0" presId="urn:microsoft.com/office/officeart/2005/8/layout/hList1"/>
    <dgm:cxn modelId="{32E2BA85-21B4-A741-BE80-63BA01CDF297}" type="presParOf" srcId="{768D64CC-4B9A-964A-B297-DE8D7C6560BB}" destId="{7DB60188-23BA-FD4F-94EC-937389981BD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556F245-C369-2548-B821-A3A8A0FC7AB6}"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de-DE"/>
        </a:p>
      </dgm:t>
    </dgm:pt>
    <dgm:pt modelId="{811882D3-240C-854D-9A4F-A7DEEB2481B3}">
      <dgm:prSet phldrT="[Text]" custT="1"/>
      <dgm:spPr/>
      <dgm:t>
        <a:bodyPr/>
        <a:lstStyle/>
        <a:p>
          <a:r>
            <a:rPr lang="de-DE" sz="3600" dirty="0" smtClean="0"/>
            <a:t>CO</a:t>
          </a:r>
          <a:r>
            <a:rPr lang="de-DE" sz="3600" baseline="-25000" dirty="0" smtClean="0"/>
            <a:t>2</a:t>
          </a:r>
          <a:r>
            <a:rPr lang="de-DE" sz="3600" dirty="0" smtClean="0"/>
            <a:t>-Düngung</a:t>
          </a:r>
        </a:p>
      </dgm:t>
    </dgm:pt>
    <dgm:pt modelId="{90343BB3-5D69-6146-8F47-3E0AB957D004}" type="parTrans" cxnId="{D7BB1130-B06F-094B-BBD1-23CAB57DB7B1}">
      <dgm:prSet/>
      <dgm:spPr/>
      <dgm:t>
        <a:bodyPr/>
        <a:lstStyle/>
        <a:p>
          <a:endParaRPr lang="de-DE"/>
        </a:p>
      </dgm:t>
    </dgm:pt>
    <dgm:pt modelId="{EF674531-4B95-E340-B763-BB2D2B1572FE}" type="sibTrans" cxnId="{D7BB1130-B06F-094B-BBD1-23CAB57DB7B1}">
      <dgm:prSet/>
      <dgm:spPr/>
      <dgm:t>
        <a:bodyPr/>
        <a:lstStyle/>
        <a:p>
          <a:endParaRPr lang="de-DE"/>
        </a:p>
      </dgm:t>
    </dgm:pt>
    <dgm:pt modelId="{C308653F-1FA3-4142-9F8A-BC3D52F4D9A5}">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de-DE" sz="2400" b="0" dirty="0" smtClean="0">
              <a:solidFill>
                <a:schemeClr val="tx1"/>
              </a:solidFill>
              <a:effectLst/>
              <a:latin typeface="+mn-lt"/>
              <a:ea typeface="+mn-ea"/>
              <a:cs typeface="+mn-cs"/>
            </a:rPr>
            <a:t>Erhöhte CO</a:t>
          </a:r>
          <a:r>
            <a:rPr lang="de-DE" sz="2400" b="0" baseline="-25000" dirty="0" smtClean="0">
              <a:solidFill>
                <a:schemeClr val="tx1"/>
              </a:solidFill>
              <a:effectLst/>
              <a:latin typeface="+mn-lt"/>
              <a:ea typeface="+mn-ea"/>
              <a:cs typeface="+mn-cs"/>
            </a:rPr>
            <a:t>2</a:t>
          </a:r>
          <a:r>
            <a:rPr lang="de-DE" sz="2400" b="0" baseline="0" dirty="0" smtClean="0">
              <a:solidFill>
                <a:schemeClr val="tx1"/>
              </a:solidFill>
              <a:effectLst/>
              <a:latin typeface="+mn-lt"/>
              <a:ea typeface="+mn-ea"/>
              <a:cs typeface="+mn-cs"/>
            </a:rPr>
            <a:t>-Konzentration fördert die Wachstumsphase, da eine Steigerung der Photosynthese stattfindet</a:t>
          </a:r>
          <a:endParaRPr lang="de-DE" sz="2400" b="0" dirty="0" smtClean="0">
            <a:solidFill>
              <a:schemeClr val="tx1"/>
            </a:solidFill>
            <a:effectLst/>
            <a:latin typeface="+mn-lt"/>
            <a:ea typeface="+mn-ea"/>
            <a:cs typeface="+mn-cs"/>
          </a:endParaRPr>
        </a:p>
      </dgm:t>
    </dgm:pt>
    <dgm:pt modelId="{572F92CB-CDEF-4C45-94E9-FD042CE9A838}" type="sibTrans" cxnId="{2888DFEA-91B1-4840-AA7E-CAA66CFD59C4}">
      <dgm:prSet/>
      <dgm:spPr/>
      <dgm:t>
        <a:bodyPr/>
        <a:lstStyle/>
        <a:p>
          <a:endParaRPr lang="de-DE"/>
        </a:p>
      </dgm:t>
    </dgm:pt>
    <dgm:pt modelId="{85B9C69F-2DAD-9F49-9105-CE73744B1327}" type="parTrans" cxnId="{2888DFEA-91B1-4840-AA7E-CAA66CFD59C4}">
      <dgm:prSet/>
      <dgm:spPr/>
      <dgm:t>
        <a:bodyPr/>
        <a:lstStyle/>
        <a:p>
          <a:endParaRPr lang="de-DE"/>
        </a:p>
      </dgm:t>
    </dgm:pt>
    <dgm:pt modelId="{65B4619F-6091-8542-8B65-E079186E4E97}">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de-DE" sz="2400" b="0" baseline="0" dirty="0" smtClean="0">
              <a:solidFill>
                <a:schemeClr val="tx1"/>
              </a:solidFill>
              <a:effectLst/>
              <a:latin typeface="+mn-lt"/>
              <a:ea typeface="+mn-ea"/>
              <a:cs typeface="+mn-cs"/>
            </a:rPr>
            <a:t>Häufig wird der Wachstumsschub jedoch durch die Wasserknappheit begrenzt </a:t>
          </a:r>
          <a:endParaRPr lang="de-DE" sz="2400" b="0" dirty="0" smtClean="0">
            <a:solidFill>
              <a:schemeClr val="tx1"/>
            </a:solidFill>
            <a:effectLst/>
            <a:latin typeface="+mn-lt"/>
            <a:ea typeface="+mn-ea"/>
            <a:cs typeface="+mn-cs"/>
          </a:endParaRPr>
        </a:p>
      </dgm:t>
    </dgm:pt>
    <dgm:pt modelId="{BBD28CA0-61EC-8D45-9367-108FCB853608}" type="parTrans" cxnId="{3F871C14-6955-D54B-8259-02DEB7132A57}">
      <dgm:prSet/>
      <dgm:spPr/>
      <dgm:t>
        <a:bodyPr/>
        <a:lstStyle/>
        <a:p>
          <a:endParaRPr lang="de-DE"/>
        </a:p>
      </dgm:t>
    </dgm:pt>
    <dgm:pt modelId="{C27BB3EC-A9F7-9E43-820E-998E9943412E}" type="sibTrans" cxnId="{3F871C14-6955-D54B-8259-02DEB7132A57}">
      <dgm:prSet/>
      <dgm:spPr/>
      <dgm:t>
        <a:bodyPr/>
        <a:lstStyle/>
        <a:p>
          <a:endParaRPr lang="de-DE"/>
        </a:p>
      </dgm:t>
    </dgm:pt>
    <dgm:pt modelId="{3F13CDFC-EC66-0044-9C80-26681B0E6A9D}" type="pres">
      <dgm:prSet presAssocID="{8556F245-C369-2548-B821-A3A8A0FC7AB6}" presName="Name0" presStyleCnt="0">
        <dgm:presLayoutVars>
          <dgm:dir/>
          <dgm:animLvl val="lvl"/>
          <dgm:resizeHandles val="exact"/>
        </dgm:presLayoutVars>
      </dgm:prSet>
      <dgm:spPr/>
      <dgm:t>
        <a:bodyPr/>
        <a:lstStyle/>
        <a:p>
          <a:endParaRPr lang="de-DE"/>
        </a:p>
      </dgm:t>
    </dgm:pt>
    <dgm:pt modelId="{768D64CC-4B9A-964A-B297-DE8D7C6560BB}" type="pres">
      <dgm:prSet presAssocID="{811882D3-240C-854D-9A4F-A7DEEB2481B3}" presName="composite" presStyleCnt="0"/>
      <dgm:spPr/>
    </dgm:pt>
    <dgm:pt modelId="{18931775-DCC5-484A-832B-3A28405C0520}" type="pres">
      <dgm:prSet presAssocID="{811882D3-240C-854D-9A4F-A7DEEB2481B3}" presName="parTx" presStyleLbl="alignNode1" presStyleIdx="0" presStyleCnt="1" custScaleY="100000" custLinFactNeighborX="-214" custLinFactNeighborY="19">
        <dgm:presLayoutVars>
          <dgm:chMax val="0"/>
          <dgm:chPref val="0"/>
          <dgm:bulletEnabled val="1"/>
        </dgm:presLayoutVars>
      </dgm:prSet>
      <dgm:spPr/>
      <dgm:t>
        <a:bodyPr/>
        <a:lstStyle/>
        <a:p>
          <a:endParaRPr lang="de-DE"/>
        </a:p>
      </dgm:t>
    </dgm:pt>
    <dgm:pt modelId="{7DB60188-23BA-FD4F-94EC-937389981BD4}" type="pres">
      <dgm:prSet presAssocID="{811882D3-240C-854D-9A4F-A7DEEB2481B3}" presName="desTx" presStyleLbl="alignAccFollowNode1" presStyleIdx="0" presStyleCnt="1">
        <dgm:presLayoutVars>
          <dgm:bulletEnabled val="1"/>
        </dgm:presLayoutVars>
      </dgm:prSet>
      <dgm:spPr/>
      <dgm:t>
        <a:bodyPr/>
        <a:lstStyle/>
        <a:p>
          <a:endParaRPr lang="de-DE"/>
        </a:p>
      </dgm:t>
    </dgm:pt>
  </dgm:ptLst>
  <dgm:cxnLst>
    <dgm:cxn modelId="{A478073A-BBC7-154B-BBE2-8AE186F4319B}" type="presOf" srcId="{8556F245-C369-2548-B821-A3A8A0FC7AB6}" destId="{3F13CDFC-EC66-0044-9C80-26681B0E6A9D}" srcOrd="0" destOrd="0" presId="urn:microsoft.com/office/officeart/2005/8/layout/hList1"/>
    <dgm:cxn modelId="{6218BC92-FD47-234B-B430-1293DEBCC278}" type="presOf" srcId="{65B4619F-6091-8542-8B65-E079186E4E97}" destId="{7DB60188-23BA-FD4F-94EC-937389981BD4}" srcOrd="0" destOrd="1" presId="urn:microsoft.com/office/officeart/2005/8/layout/hList1"/>
    <dgm:cxn modelId="{C27C0EB1-E7C3-1C49-A175-19EF47A2A4AA}" type="presOf" srcId="{C308653F-1FA3-4142-9F8A-BC3D52F4D9A5}" destId="{7DB60188-23BA-FD4F-94EC-937389981BD4}" srcOrd="0" destOrd="0" presId="urn:microsoft.com/office/officeart/2005/8/layout/hList1"/>
    <dgm:cxn modelId="{2888DFEA-91B1-4840-AA7E-CAA66CFD59C4}" srcId="{811882D3-240C-854D-9A4F-A7DEEB2481B3}" destId="{C308653F-1FA3-4142-9F8A-BC3D52F4D9A5}" srcOrd="0" destOrd="0" parTransId="{85B9C69F-2DAD-9F49-9105-CE73744B1327}" sibTransId="{572F92CB-CDEF-4C45-94E9-FD042CE9A838}"/>
    <dgm:cxn modelId="{3F871C14-6955-D54B-8259-02DEB7132A57}" srcId="{811882D3-240C-854D-9A4F-A7DEEB2481B3}" destId="{65B4619F-6091-8542-8B65-E079186E4E97}" srcOrd="1" destOrd="0" parTransId="{BBD28CA0-61EC-8D45-9367-108FCB853608}" sibTransId="{C27BB3EC-A9F7-9E43-820E-998E9943412E}"/>
    <dgm:cxn modelId="{E160E1D6-7FA2-C942-8CF2-FD286D4024A3}" type="presOf" srcId="{811882D3-240C-854D-9A4F-A7DEEB2481B3}" destId="{18931775-DCC5-484A-832B-3A28405C0520}" srcOrd="0" destOrd="0" presId="urn:microsoft.com/office/officeart/2005/8/layout/hList1"/>
    <dgm:cxn modelId="{D7BB1130-B06F-094B-BBD1-23CAB57DB7B1}" srcId="{8556F245-C369-2548-B821-A3A8A0FC7AB6}" destId="{811882D3-240C-854D-9A4F-A7DEEB2481B3}" srcOrd="0" destOrd="0" parTransId="{90343BB3-5D69-6146-8F47-3E0AB957D004}" sibTransId="{EF674531-4B95-E340-B763-BB2D2B1572FE}"/>
    <dgm:cxn modelId="{848706C7-BA76-134C-BF2A-D8A927DACD8B}" type="presParOf" srcId="{3F13CDFC-EC66-0044-9C80-26681B0E6A9D}" destId="{768D64CC-4B9A-964A-B297-DE8D7C6560BB}" srcOrd="0" destOrd="0" presId="urn:microsoft.com/office/officeart/2005/8/layout/hList1"/>
    <dgm:cxn modelId="{A7470040-ADB6-5140-9F8B-65D0F4DE484A}" type="presParOf" srcId="{768D64CC-4B9A-964A-B297-DE8D7C6560BB}" destId="{18931775-DCC5-484A-832B-3A28405C0520}" srcOrd="0" destOrd="0" presId="urn:microsoft.com/office/officeart/2005/8/layout/hList1"/>
    <dgm:cxn modelId="{55B2B19F-39A6-F546-8624-8C1ABA24EE53}" type="presParOf" srcId="{768D64CC-4B9A-964A-B297-DE8D7C6560BB}" destId="{7DB60188-23BA-FD4F-94EC-937389981BD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556F245-C369-2548-B821-A3A8A0FC7AB6}"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de-DE"/>
        </a:p>
      </dgm:t>
    </dgm:pt>
    <dgm:pt modelId="{811882D3-240C-854D-9A4F-A7DEEB2481B3}">
      <dgm:prSet phldrT="[Text]" custT="1"/>
      <dgm:spPr/>
      <dgm:t>
        <a:bodyPr/>
        <a:lstStyle/>
        <a:p>
          <a:r>
            <a:rPr lang="de-DE" sz="3600" baseline="0" dirty="0" smtClean="0"/>
            <a:t>Wald- und Forstwirtschaft (Beispiel)</a:t>
          </a:r>
          <a:endParaRPr lang="de-DE" sz="3600" dirty="0"/>
        </a:p>
      </dgm:t>
    </dgm:pt>
    <dgm:pt modelId="{90343BB3-5D69-6146-8F47-3E0AB957D004}" type="parTrans" cxnId="{D7BB1130-B06F-094B-BBD1-23CAB57DB7B1}">
      <dgm:prSet/>
      <dgm:spPr/>
      <dgm:t>
        <a:bodyPr/>
        <a:lstStyle/>
        <a:p>
          <a:endParaRPr lang="de-DE"/>
        </a:p>
      </dgm:t>
    </dgm:pt>
    <dgm:pt modelId="{EF674531-4B95-E340-B763-BB2D2B1572FE}" type="sibTrans" cxnId="{D7BB1130-B06F-094B-BBD1-23CAB57DB7B1}">
      <dgm:prSet/>
      <dgm:spPr/>
      <dgm:t>
        <a:bodyPr/>
        <a:lstStyle/>
        <a:p>
          <a:endParaRPr lang="de-DE"/>
        </a:p>
      </dgm:t>
    </dgm:pt>
    <dgm:pt modelId="{18F99D84-DEB2-484E-AD78-63E1711A5632}">
      <dgm:prSet custT="1"/>
      <dgm:spPr/>
      <dgm:t>
        <a:bodyPr lIns="324000"/>
        <a:lstStyle/>
        <a:p>
          <a:r>
            <a:rPr lang="de-DE" sz="2400" b="0" dirty="0" smtClean="0">
              <a:solidFill>
                <a:schemeClr val="tx1"/>
              </a:solidFill>
              <a:effectLst/>
              <a:latin typeface="+mn-lt"/>
              <a:ea typeface="+mn-ea"/>
              <a:cs typeface="+mn-cs"/>
            </a:rPr>
            <a:t>Durch erhöhte Temperaturen und längere</a:t>
          </a:r>
          <a:r>
            <a:rPr lang="de-DE" sz="2400" b="0" baseline="0" dirty="0" smtClean="0">
              <a:solidFill>
                <a:schemeClr val="tx1"/>
              </a:solidFill>
              <a:effectLst/>
              <a:latin typeface="+mn-lt"/>
              <a:ea typeface="+mn-ea"/>
              <a:cs typeface="+mn-cs"/>
            </a:rPr>
            <a:t> Sommerperioden steigt der Bestand an Borkenkäfer</a:t>
          </a:r>
          <a:endParaRPr lang="de-DE" sz="2400" b="0" dirty="0" smtClean="0">
            <a:solidFill>
              <a:schemeClr val="tx1"/>
            </a:solidFill>
            <a:effectLst/>
            <a:latin typeface="+mn-lt"/>
            <a:ea typeface="+mn-ea"/>
            <a:cs typeface="+mn-cs"/>
          </a:endParaRPr>
        </a:p>
      </dgm:t>
    </dgm:pt>
    <dgm:pt modelId="{0575D7C0-7ABC-DE44-A6A0-1335D7FC5B43}" type="parTrans" cxnId="{3483DAB7-2661-3E48-8877-570CE541BDA4}">
      <dgm:prSet/>
      <dgm:spPr/>
      <dgm:t>
        <a:bodyPr/>
        <a:lstStyle/>
        <a:p>
          <a:endParaRPr lang="de-DE"/>
        </a:p>
      </dgm:t>
    </dgm:pt>
    <dgm:pt modelId="{130F180D-AE30-534F-9325-0E06A9FC0A58}" type="sibTrans" cxnId="{3483DAB7-2661-3E48-8877-570CE541BDA4}">
      <dgm:prSet/>
      <dgm:spPr/>
      <dgm:t>
        <a:bodyPr/>
        <a:lstStyle/>
        <a:p>
          <a:endParaRPr lang="de-DE"/>
        </a:p>
      </dgm:t>
    </dgm:pt>
    <dgm:pt modelId="{08E68F45-F0CD-D946-8C99-9DC96E9AEBF2}">
      <dgm:prSet custT="1"/>
      <dgm:spPr/>
      <dgm:t>
        <a:bodyPr lIns="324000"/>
        <a:lstStyle/>
        <a:p>
          <a:r>
            <a:rPr lang="de-DE" sz="2400" b="0" dirty="0" smtClean="0">
              <a:solidFill>
                <a:schemeClr val="tx1"/>
              </a:solidFill>
              <a:effectLst/>
              <a:latin typeface="+mn-lt"/>
              <a:ea typeface="+mn-ea"/>
              <a:cs typeface="+mn-cs"/>
            </a:rPr>
            <a:t>Die Entwicklungsdauer nimmt stark ab, je höhere Temperaturen vorkommen. </a:t>
          </a:r>
        </a:p>
      </dgm:t>
    </dgm:pt>
    <dgm:pt modelId="{FB723E53-0E5B-C443-AE92-10276327554E}" type="parTrans" cxnId="{48512DCA-0C0C-C045-AD2C-193B455D06A3}">
      <dgm:prSet/>
      <dgm:spPr/>
      <dgm:t>
        <a:bodyPr/>
        <a:lstStyle/>
        <a:p>
          <a:endParaRPr lang="de-DE"/>
        </a:p>
      </dgm:t>
    </dgm:pt>
    <dgm:pt modelId="{D116BDB9-F40E-A843-BB16-38BA62ED3347}" type="sibTrans" cxnId="{48512DCA-0C0C-C045-AD2C-193B455D06A3}">
      <dgm:prSet/>
      <dgm:spPr/>
      <dgm:t>
        <a:bodyPr/>
        <a:lstStyle/>
        <a:p>
          <a:endParaRPr lang="de-DE"/>
        </a:p>
      </dgm:t>
    </dgm:pt>
    <dgm:pt modelId="{0A5DFDE1-0811-5942-AF7A-74450F42DB32}">
      <dgm:prSet custT="1"/>
      <dgm:spPr/>
      <dgm:t>
        <a:bodyPr lIns="324000"/>
        <a:lstStyle/>
        <a:p>
          <a:r>
            <a:rPr lang="de-DE" sz="2400" b="0" dirty="0" smtClean="0">
              <a:solidFill>
                <a:schemeClr val="tx1"/>
              </a:solidFill>
              <a:effectLst/>
              <a:latin typeface="+mn-lt"/>
              <a:ea typeface="+mn-ea"/>
              <a:cs typeface="+mn-cs"/>
            </a:rPr>
            <a:t>Enorme Schäden</a:t>
          </a:r>
          <a:r>
            <a:rPr lang="de-DE" sz="2400" b="0" baseline="0" dirty="0" smtClean="0">
              <a:solidFill>
                <a:schemeClr val="tx1"/>
              </a:solidFill>
              <a:effectLst/>
              <a:latin typeface="+mn-lt"/>
              <a:ea typeface="+mn-ea"/>
              <a:cs typeface="+mn-cs"/>
            </a:rPr>
            <a:t> in der Forstwirtschaft sind denkbar</a:t>
          </a:r>
          <a:endParaRPr lang="de-DE" sz="2400" b="0" dirty="0" smtClean="0">
            <a:solidFill>
              <a:schemeClr val="tx1"/>
            </a:solidFill>
            <a:effectLst/>
            <a:latin typeface="+mn-lt"/>
            <a:ea typeface="+mn-ea"/>
            <a:cs typeface="+mn-cs"/>
          </a:endParaRPr>
        </a:p>
      </dgm:t>
    </dgm:pt>
    <dgm:pt modelId="{EC817DE0-C95B-7D47-AACF-A98F52F21E47}" type="parTrans" cxnId="{7C69C8A3-7633-0044-BC4B-0235022D208B}">
      <dgm:prSet/>
      <dgm:spPr/>
      <dgm:t>
        <a:bodyPr/>
        <a:lstStyle/>
        <a:p>
          <a:endParaRPr lang="de-DE"/>
        </a:p>
      </dgm:t>
    </dgm:pt>
    <dgm:pt modelId="{279F3F13-2E13-3542-B820-0311D2614EC7}" type="sibTrans" cxnId="{7C69C8A3-7633-0044-BC4B-0235022D208B}">
      <dgm:prSet/>
      <dgm:spPr/>
      <dgm:t>
        <a:bodyPr/>
        <a:lstStyle/>
        <a:p>
          <a:endParaRPr lang="de-DE"/>
        </a:p>
      </dgm:t>
    </dgm:pt>
    <dgm:pt modelId="{3F13CDFC-EC66-0044-9C80-26681B0E6A9D}" type="pres">
      <dgm:prSet presAssocID="{8556F245-C369-2548-B821-A3A8A0FC7AB6}" presName="Name0" presStyleCnt="0">
        <dgm:presLayoutVars>
          <dgm:dir/>
          <dgm:animLvl val="lvl"/>
          <dgm:resizeHandles val="exact"/>
        </dgm:presLayoutVars>
      </dgm:prSet>
      <dgm:spPr/>
      <dgm:t>
        <a:bodyPr/>
        <a:lstStyle/>
        <a:p>
          <a:endParaRPr lang="de-DE"/>
        </a:p>
      </dgm:t>
    </dgm:pt>
    <dgm:pt modelId="{768D64CC-4B9A-964A-B297-DE8D7C6560BB}" type="pres">
      <dgm:prSet presAssocID="{811882D3-240C-854D-9A4F-A7DEEB2481B3}" presName="composite" presStyleCnt="0"/>
      <dgm:spPr/>
    </dgm:pt>
    <dgm:pt modelId="{18931775-DCC5-484A-832B-3A28405C0520}" type="pres">
      <dgm:prSet presAssocID="{811882D3-240C-854D-9A4F-A7DEEB2481B3}" presName="parTx" presStyleLbl="alignNode1" presStyleIdx="0" presStyleCnt="1" custScaleY="100000" custLinFactNeighborX="-54431" custLinFactNeighborY="-22663">
        <dgm:presLayoutVars>
          <dgm:chMax val="0"/>
          <dgm:chPref val="0"/>
          <dgm:bulletEnabled val="1"/>
        </dgm:presLayoutVars>
      </dgm:prSet>
      <dgm:spPr/>
      <dgm:t>
        <a:bodyPr/>
        <a:lstStyle/>
        <a:p>
          <a:endParaRPr lang="de-DE"/>
        </a:p>
      </dgm:t>
    </dgm:pt>
    <dgm:pt modelId="{7DB60188-23BA-FD4F-94EC-937389981BD4}" type="pres">
      <dgm:prSet presAssocID="{811882D3-240C-854D-9A4F-A7DEEB2481B3}" presName="desTx" presStyleLbl="alignAccFollowNode1" presStyleIdx="0" presStyleCnt="1">
        <dgm:presLayoutVars>
          <dgm:bulletEnabled val="1"/>
        </dgm:presLayoutVars>
      </dgm:prSet>
      <dgm:spPr/>
      <dgm:t>
        <a:bodyPr/>
        <a:lstStyle/>
        <a:p>
          <a:endParaRPr lang="de-DE"/>
        </a:p>
      </dgm:t>
    </dgm:pt>
  </dgm:ptLst>
  <dgm:cxnLst>
    <dgm:cxn modelId="{7C69C8A3-7633-0044-BC4B-0235022D208B}" srcId="{811882D3-240C-854D-9A4F-A7DEEB2481B3}" destId="{0A5DFDE1-0811-5942-AF7A-74450F42DB32}" srcOrd="2" destOrd="0" parTransId="{EC817DE0-C95B-7D47-AACF-A98F52F21E47}" sibTransId="{279F3F13-2E13-3542-B820-0311D2614EC7}"/>
    <dgm:cxn modelId="{D62CEE4E-2FFF-8E43-98F2-CE32BF01FE5F}" type="presOf" srcId="{0A5DFDE1-0811-5942-AF7A-74450F42DB32}" destId="{7DB60188-23BA-FD4F-94EC-937389981BD4}" srcOrd="0" destOrd="2" presId="urn:microsoft.com/office/officeart/2005/8/layout/hList1"/>
    <dgm:cxn modelId="{D7BB1130-B06F-094B-BBD1-23CAB57DB7B1}" srcId="{8556F245-C369-2548-B821-A3A8A0FC7AB6}" destId="{811882D3-240C-854D-9A4F-A7DEEB2481B3}" srcOrd="0" destOrd="0" parTransId="{90343BB3-5D69-6146-8F47-3E0AB957D004}" sibTransId="{EF674531-4B95-E340-B763-BB2D2B1572FE}"/>
    <dgm:cxn modelId="{DF3F946A-D274-104B-ADFC-DB1A3564FE12}" type="presOf" srcId="{8556F245-C369-2548-B821-A3A8A0FC7AB6}" destId="{3F13CDFC-EC66-0044-9C80-26681B0E6A9D}" srcOrd="0" destOrd="0" presId="urn:microsoft.com/office/officeart/2005/8/layout/hList1"/>
    <dgm:cxn modelId="{187067C8-1DA2-404C-B96B-3C49E2A1C71B}" type="presOf" srcId="{811882D3-240C-854D-9A4F-A7DEEB2481B3}" destId="{18931775-DCC5-484A-832B-3A28405C0520}" srcOrd="0" destOrd="0" presId="urn:microsoft.com/office/officeart/2005/8/layout/hList1"/>
    <dgm:cxn modelId="{FA85C67E-4067-F648-8684-7FB3FF9EFB34}" type="presOf" srcId="{18F99D84-DEB2-484E-AD78-63E1711A5632}" destId="{7DB60188-23BA-FD4F-94EC-937389981BD4}" srcOrd="0" destOrd="0" presId="urn:microsoft.com/office/officeart/2005/8/layout/hList1"/>
    <dgm:cxn modelId="{CEB446ED-3694-BC4C-8210-4A5F12B30F33}" type="presOf" srcId="{08E68F45-F0CD-D946-8C99-9DC96E9AEBF2}" destId="{7DB60188-23BA-FD4F-94EC-937389981BD4}" srcOrd="0" destOrd="1" presId="urn:microsoft.com/office/officeart/2005/8/layout/hList1"/>
    <dgm:cxn modelId="{3483DAB7-2661-3E48-8877-570CE541BDA4}" srcId="{811882D3-240C-854D-9A4F-A7DEEB2481B3}" destId="{18F99D84-DEB2-484E-AD78-63E1711A5632}" srcOrd="0" destOrd="0" parTransId="{0575D7C0-7ABC-DE44-A6A0-1335D7FC5B43}" sibTransId="{130F180D-AE30-534F-9325-0E06A9FC0A58}"/>
    <dgm:cxn modelId="{48512DCA-0C0C-C045-AD2C-193B455D06A3}" srcId="{811882D3-240C-854D-9A4F-A7DEEB2481B3}" destId="{08E68F45-F0CD-D946-8C99-9DC96E9AEBF2}" srcOrd="1" destOrd="0" parTransId="{FB723E53-0E5B-C443-AE92-10276327554E}" sibTransId="{D116BDB9-F40E-A843-BB16-38BA62ED3347}"/>
    <dgm:cxn modelId="{01458416-6183-4941-9F7A-B65E6BB2D644}" type="presParOf" srcId="{3F13CDFC-EC66-0044-9C80-26681B0E6A9D}" destId="{768D64CC-4B9A-964A-B297-DE8D7C6560BB}" srcOrd="0" destOrd="0" presId="urn:microsoft.com/office/officeart/2005/8/layout/hList1"/>
    <dgm:cxn modelId="{D4DD1260-7EC8-1540-8739-7F027ABBC511}" type="presParOf" srcId="{768D64CC-4B9A-964A-B297-DE8D7C6560BB}" destId="{18931775-DCC5-484A-832B-3A28405C0520}" srcOrd="0" destOrd="0" presId="urn:microsoft.com/office/officeart/2005/8/layout/hList1"/>
    <dgm:cxn modelId="{7246C395-4DCF-3C40-B53C-EB26B63A225B}" type="presParOf" srcId="{768D64CC-4B9A-964A-B297-DE8D7C6560BB}" destId="{7DB60188-23BA-FD4F-94EC-937389981BD4}"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E7DC408-20B3-604F-A712-8B93532AF5F2}"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de-DE"/>
        </a:p>
      </dgm:t>
    </dgm:pt>
    <dgm:pt modelId="{A15288A2-0293-DA48-BC3E-D53FF95BAA9F}">
      <dgm:prSet phldrT="[Text]" custT="1"/>
      <dgm:spPr/>
      <dgm:t>
        <a:bodyPr/>
        <a:lstStyle/>
        <a:p>
          <a:r>
            <a:rPr lang="de-DE" sz="3600" dirty="0" smtClean="0"/>
            <a:t>Klimawandel global</a:t>
          </a:r>
        </a:p>
      </dgm:t>
    </dgm:pt>
    <dgm:pt modelId="{F606AAAE-D2C4-7F42-B52E-33AD5A893DB2}" type="parTrans" cxnId="{3467519D-B989-1E4A-8317-A6B2C790E5F2}">
      <dgm:prSet/>
      <dgm:spPr/>
      <dgm:t>
        <a:bodyPr/>
        <a:lstStyle/>
        <a:p>
          <a:endParaRPr lang="de-DE"/>
        </a:p>
      </dgm:t>
    </dgm:pt>
    <dgm:pt modelId="{7E61767A-6344-DA40-9FB0-8068016A0FD2}" type="sibTrans" cxnId="{3467519D-B989-1E4A-8317-A6B2C790E5F2}">
      <dgm:prSet/>
      <dgm:spPr/>
      <dgm:t>
        <a:bodyPr/>
        <a:lstStyle/>
        <a:p>
          <a:endParaRPr lang="de-DE"/>
        </a:p>
      </dgm:t>
    </dgm:pt>
    <dgm:pt modelId="{C454B5CD-B68A-4040-B35D-7B5A1A0CD1FD}">
      <dgm:prSet phldrT="[Text]" custT="1"/>
      <dgm:spPr/>
      <dgm:t>
        <a:bodyPr/>
        <a:lstStyle/>
        <a:p>
          <a:r>
            <a:rPr lang="de-DE" sz="2400" dirty="0" smtClean="0"/>
            <a:t>Betroffen von regionalen und globalen Folgen</a:t>
          </a:r>
        </a:p>
      </dgm:t>
    </dgm:pt>
    <dgm:pt modelId="{F24095FF-AF42-FB4F-98F6-03CD07CEAB3F}" type="parTrans" cxnId="{708AB074-6709-9C43-9046-2C0C4EE68F16}">
      <dgm:prSet/>
      <dgm:spPr>
        <a:ln w="63500"/>
      </dgm:spPr>
      <dgm:t>
        <a:bodyPr/>
        <a:lstStyle/>
        <a:p>
          <a:endParaRPr lang="de-DE"/>
        </a:p>
      </dgm:t>
    </dgm:pt>
    <dgm:pt modelId="{86F78B00-C919-4844-9B03-71F6222A2316}" type="sibTrans" cxnId="{708AB074-6709-9C43-9046-2C0C4EE68F16}">
      <dgm:prSet/>
      <dgm:spPr/>
      <dgm:t>
        <a:bodyPr/>
        <a:lstStyle/>
        <a:p>
          <a:endParaRPr lang="de-DE"/>
        </a:p>
      </dgm:t>
    </dgm:pt>
    <dgm:pt modelId="{673D735D-BB15-F249-B6E2-C923240E5465}">
      <dgm:prSet phldrT="[Text]" custT="1"/>
      <dgm:spPr/>
      <dgm:t>
        <a:bodyPr/>
        <a:lstStyle/>
        <a:p>
          <a:r>
            <a:rPr lang="de-DE" sz="2400" dirty="0" smtClean="0"/>
            <a:t>Erhöhtes Risikopotential durch den Klimawandel</a:t>
          </a:r>
          <a:endParaRPr lang="de-DE" sz="2400" dirty="0"/>
        </a:p>
      </dgm:t>
    </dgm:pt>
    <dgm:pt modelId="{04C59740-424E-9541-A25F-B1B02B681A44}" type="parTrans" cxnId="{C1032D14-0B82-DD4C-B17F-2AA2C07AE70E}">
      <dgm:prSet/>
      <dgm:spPr>
        <a:ln w="63500"/>
      </dgm:spPr>
      <dgm:t>
        <a:bodyPr/>
        <a:lstStyle/>
        <a:p>
          <a:endParaRPr lang="de-DE"/>
        </a:p>
      </dgm:t>
    </dgm:pt>
    <dgm:pt modelId="{14C04418-BE95-BB4A-A807-114EE80BFE67}" type="sibTrans" cxnId="{C1032D14-0B82-DD4C-B17F-2AA2C07AE70E}">
      <dgm:prSet/>
      <dgm:spPr/>
      <dgm:t>
        <a:bodyPr/>
        <a:lstStyle/>
        <a:p>
          <a:endParaRPr lang="de-DE"/>
        </a:p>
      </dgm:t>
    </dgm:pt>
    <dgm:pt modelId="{62624996-6EBB-564B-8786-B30A38ED2906}" type="pres">
      <dgm:prSet presAssocID="{AE7DC408-20B3-604F-A712-8B93532AF5F2}" presName="hierChild1" presStyleCnt="0">
        <dgm:presLayoutVars>
          <dgm:orgChart val="1"/>
          <dgm:chPref val="1"/>
          <dgm:dir/>
          <dgm:animOne val="branch"/>
          <dgm:animLvl val="lvl"/>
          <dgm:resizeHandles/>
        </dgm:presLayoutVars>
      </dgm:prSet>
      <dgm:spPr/>
      <dgm:t>
        <a:bodyPr/>
        <a:lstStyle/>
        <a:p>
          <a:endParaRPr lang="de-DE"/>
        </a:p>
      </dgm:t>
    </dgm:pt>
    <dgm:pt modelId="{78FA25D2-DB91-9746-B096-C13F236B78A5}" type="pres">
      <dgm:prSet presAssocID="{A15288A2-0293-DA48-BC3E-D53FF95BAA9F}" presName="hierRoot1" presStyleCnt="0">
        <dgm:presLayoutVars>
          <dgm:hierBranch val="init"/>
        </dgm:presLayoutVars>
      </dgm:prSet>
      <dgm:spPr/>
    </dgm:pt>
    <dgm:pt modelId="{E288E886-5B36-C049-91EC-808C207A69DF}" type="pres">
      <dgm:prSet presAssocID="{A15288A2-0293-DA48-BC3E-D53FF95BAA9F}" presName="rootComposite1" presStyleCnt="0"/>
      <dgm:spPr/>
    </dgm:pt>
    <dgm:pt modelId="{A50D6AC2-1BB5-0641-83BE-EA06D13CA025}" type="pres">
      <dgm:prSet presAssocID="{A15288A2-0293-DA48-BC3E-D53FF95BAA9F}" presName="rootText1" presStyleLbl="node0" presStyleIdx="0" presStyleCnt="1">
        <dgm:presLayoutVars>
          <dgm:chPref val="3"/>
        </dgm:presLayoutVars>
      </dgm:prSet>
      <dgm:spPr/>
      <dgm:t>
        <a:bodyPr/>
        <a:lstStyle/>
        <a:p>
          <a:endParaRPr lang="de-DE"/>
        </a:p>
      </dgm:t>
    </dgm:pt>
    <dgm:pt modelId="{1FE6E287-C36D-CC48-8B00-1F829B21DA06}" type="pres">
      <dgm:prSet presAssocID="{A15288A2-0293-DA48-BC3E-D53FF95BAA9F}" presName="rootConnector1" presStyleLbl="node1" presStyleIdx="0" presStyleCnt="0"/>
      <dgm:spPr/>
      <dgm:t>
        <a:bodyPr/>
        <a:lstStyle/>
        <a:p>
          <a:endParaRPr lang="de-DE"/>
        </a:p>
      </dgm:t>
    </dgm:pt>
    <dgm:pt modelId="{C67B2F54-21CD-DD43-B751-A7E40A3222E0}" type="pres">
      <dgm:prSet presAssocID="{A15288A2-0293-DA48-BC3E-D53FF95BAA9F}" presName="hierChild2" presStyleCnt="0"/>
      <dgm:spPr/>
    </dgm:pt>
    <dgm:pt modelId="{A69BFC60-7E6C-E543-BC77-052C525B06DC}" type="pres">
      <dgm:prSet presAssocID="{F24095FF-AF42-FB4F-98F6-03CD07CEAB3F}" presName="Name37" presStyleLbl="parChTrans1D2" presStyleIdx="0" presStyleCnt="2"/>
      <dgm:spPr/>
      <dgm:t>
        <a:bodyPr/>
        <a:lstStyle/>
        <a:p>
          <a:endParaRPr lang="de-DE"/>
        </a:p>
      </dgm:t>
    </dgm:pt>
    <dgm:pt modelId="{738DB804-04B0-1047-82B5-D89240FB591E}" type="pres">
      <dgm:prSet presAssocID="{C454B5CD-B68A-4040-B35D-7B5A1A0CD1FD}" presName="hierRoot2" presStyleCnt="0">
        <dgm:presLayoutVars>
          <dgm:hierBranch val="init"/>
        </dgm:presLayoutVars>
      </dgm:prSet>
      <dgm:spPr/>
    </dgm:pt>
    <dgm:pt modelId="{B60F1756-8ED3-8242-BCD8-DE95C60E7D4A}" type="pres">
      <dgm:prSet presAssocID="{C454B5CD-B68A-4040-B35D-7B5A1A0CD1FD}" presName="rootComposite" presStyleCnt="0"/>
      <dgm:spPr/>
    </dgm:pt>
    <dgm:pt modelId="{49CAABB3-56E6-4749-8439-0099EE29A061}" type="pres">
      <dgm:prSet presAssocID="{C454B5CD-B68A-4040-B35D-7B5A1A0CD1FD}" presName="rootText" presStyleLbl="node2" presStyleIdx="0" presStyleCnt="2">
        <dgm:presLayoutVars>
          <dgm:chPref val="3"/>
        </dgm:presLayoutVars>
      </dgm:prSet>
      <dgm:spPr/>
      <dgm:t>
        <a:bodyPr/>
        <a:lstStyle/>
        <a:p>
          <a:endParaRPr lang="de-DE"/>
        </a:p>
      </dgm:t>
    </dgm:pt>
    <dgm:pt modelId="{65C704E7-67CA-AE47-97A2-FDE3ECAE780A}" type="pres">
      <dgm:prSet presAssocID="{C454B5CD-B68A-4040-B35D-7B5A1A0CD1FD}" presName="rootConnector" presStyleLbl="node2" presStyleIdx="0" presStyleCnt="2"/>
      <dgm:spPr/>
      <dgm:t>
        <a:bodyPr/>
        <a:lstStyle/>
        <a:p>
          <a:endParaRPr lang="de-DE"/>
        </a:p>
      </dgm:t>
    </dgm:pt>
    <dgm:pt modelId="{C873D6EB-27D6-B24D-90A5-32FFD06AA4D9}" type="pres">
      <dgm:prSet presAssocID="{C454B5CD-B68A-4040-B35D-7B5A1A0CD1FD}" presName="hierChild4" presStyleCnt="0"/>
      <dgm:spPr/>
    </dgm:pt>
    <dgm:pt modelId="{08E45DF2-7B41-BB44-B43C-1A671F30042F}" type="pres">
      <dgm:prSet presAssocID="{C454B5CD-B68A-4040-B35D-7B5A1A0CD1FD}" presName="hierChild5" presStyleCnt="0"/>
      <dgm:spPr/>
    </dgm:pt>
    <dgm:pt modelId="{3BF89632-2FBB-6D41-AA74-14E0670DA817}" type="pres">
      <dgm:prSet presAssocID="{04C59740-424E-9541-A25F-B1B02B681A44}" presName="Name37" presStyleLbl="parChTrans1D2" presStyleIdx="1" presStyleCnt="2"/>
      <dgm:spPr/>
      <dgm:t>
        <a:bodyPr/>
        <a:lstStyle/>
        <a:p>
          <a:endParaRPr lang="de-DE"/>
        </a:p>
      </dgm:t>
    </dgm:pt>
    <dgm:pt modelId="{32825ECB-BDD8-C74D-A322-8CC2C0F8143F}" type="pres">
      <dgm:prSet presAssocID="{673D735D-BB15-F249-B6E2-C923240E5465}" presName="hierRoot2" presStyleCnt="0">
        <dgm:presLayoutVars>
          <dgm:hierBranch val="init"/>
        </dgm:presLayoutVars>
      </dgm:prSet>
      <dgm:spPr/>
    </dgm:pt>
    <dgm:pt modelId="{F6DE7C62-D917-E24E-92B9-04F4C2FB6F2E}" type="pres">
      <dgm:prSet presAssocID="{673D735D-BB15-F249-B6E2-C923240E5465}" presName="rootComposite" presStyleCnt="0"/>
      <dgm:spPr/>
    </dgm:pt>
    <dgm:pt modelId="{6F02514B-941A-2F4B-903A-F761BED20502}" type="pres">
      <dgm:prSet presAssocID="{673D735D-BB15-F249-B6E2-C923240E5465}" presName="rootText" presStyleLbl="node2" presStyleIdx="1" presStyleCnt="2">
        <dgm:presLayoutVars>
          <dgm:chPref val="3"/>
        </dgm:presLayoutVars>
      </dgm:prSet>
      <dgm:spPr/>
      <dgm:t>
        <a:bodyPr/>
        <a:lstStyle/>
        <a:p>
          <a:endParaRPr lang="de-DE"/>
        </a:p>
      </dgm:t>
    </dgm:pt>
    <dgm:pt modelId="{8CC2CDFF-22D0-314A-BA30-0EE6CB5BD5E3}" type="pres">
      <dgm:prSet presAssocID="{673D735D-BB15-F249-B6E2-C923240E5465}" presName="rootConnector" presStyleLbl="node2" presStyleIdx="1" presStyleCnt="2"/>
      <dgm:spPr/>
      <dgm:t>
        <a:bodyPr/>
        <a:lstStyle/>
        <a:p>
          <a:endParaRPr lang="de-DE"/>
        </a:p>
      </dgm:t>
    </dgm:pt>
    <dgm:pt modelId="{E5258C0D-6DC3-7244-869A-A6F3B7D4E334}" type="pres">
      <dgm:prSet presAssocID="{673D735D-BB15-F249-B6E2-C923240E5465}" presName="hierChild4" presStyleCnt="0"/>
      <dgm:spPr/>
    </dgm:pt>
    <dgm:pt modelId="{D511DDCA-604C-AA4F-8DDC-335FEECF19D3}" type="pres">
      <dgm:prSet presAssocID="{673D735D-BB15-F249-B6E2-C923240E5465}" presName="hierChild5" presStyleCnt="0"/>
      <dgm:spPr/>
    </dgm:pt>
    <dgm:pt modelId="{33063BAD-8D6D-EC42-AC57-223C1EB7E2B3}" type="pres">
      <dgm:prSet presAssocID="{A15288A2-0293-DA48-BC3E-D53FF95BAA9F}" presName="hierChild3" presStyleCnt="0"/>
      <dgm:spPr/>
    </dgm:pt>
  </dgm:ptLst>
  <dgm:cxnLst>
    <dgm:cxn modelId="{41A303DA-8BFD-4E4E-BB27-201BE6015932}" type="presOf" srcId="{C454B5CD-B68A-4040-B35D-7B5A1A0CD1FD}" destId="{49CAABB3-56E6-4749-8439-0099EE29A061}" srcOrd="0" destOrd="0" presId="urn:microsoft.com/office/officeart/2005/8/layout/orgChart1"/>
    <dgm:cxn modelId="{676D60C9-4670-074D-8E32-3CEE6ABE27A8}" type="presOf" srcId="{673D735D-BB15-F249-B6E2-C923240E5465}" destId="{6F02514B-941A-2F4B-903A-F761BED20502}" srcOrd="0" destOrd="0" presId="urn:microsoft.com/office/officeart/2005/8/layout/orgChart1"/>
    <dgm:cxn modelId="{E1429AB0-6742-104C-933A-08D1E4A0FA3D}" type="presOf" srcId="{A15288A2-0293-DA48-BC3E-D53FF95BAA9F}" destId="{A50D6AC2-1BB5-0641-83BE-EA06D13CA025}" srcOrd="0" destOrd="0" presId="urn:microsoft.com/office/officeart/2005/8/layout/orgChart1"/>
    <dgm:cxn modelId="{8400A66E-FD84-8249-A2D7-E1242C099855}" type="presOf" srcId="{C454B5CD-B68A-4040-B35D-7B5A1A0CD1FD}" destId="{65C704E7-67CA-AE47-97A2-FDE3ECAE780A}" srcOrd="1" destOrd="0" presId="urn:microsoft.com/office/officeart/2005/8/layout/orgChart1"/>
    <dgm:cxn modelId="{99C66F19-133D-734F-B32D-3FCE008CF40C}" type="presOf" srcId="{673D735D-BB15-F249-B6E2-C923240E5465}" destId="{8CC2CDFF-22D0-314A-BA30-0EE6CB5BD5E3}" srcOrd="1" destOrd="0" presId="urn:microsoft.com/office/officeart/2005/8/layout/orgChart1"/>
    <dgm:cxn modelId="{7A466308-26BD-0B44-BA45-D494089D8B76}" type="presOf" srcId="{AE7DC408-20B3-604F-A712-8B93532AF5F2}" destId="{62624996-6EBB-564B-8786-B30A38ED2906}" srcOrd="0" destOrd="0" presId="urn:microsoft.com/office/officeart/2005/8/layout/orgChart1"/>
    <dgm:cxn modelId="{708AB074-6709-9C43-9046-2C0C4EE68F16}" srcId="{A15288A2-0293-DA48-BC3E-D53FF95BAA9F}" destId="{C454B5CD-B68A-4040-B35D-7B5A1A0CD1FD}" srcOrd="0" destOrd="0" parTransId="{F24095FF-AF42-FB4F-98F6-03CD07CEAB3F}" sibTransId="{86F78B00-C919-4844-9B03-71F6222A2316}"/>
    <dgm:cxn modelId="{F4D29F7C-0186-B140-A46D-CA83E20F23AE}" type="presOf" srcId="{F24095FF-AF42-FB4F-98F6-03CD07CEAB3F}" destId="{A69BFC60-7E6C-E543-BC77-052C525B06DC}" srcOrd="0" destOrd="0" presId="urn:microsoft.com/office/officeart/2005/8/layout/orgChart1"/>
    <dgm:cxn modelId="{74000292-7B29-2B4B-9CF5-9A26A3D76019}" type="presOf" srcId="{04C59740-424E-9541-A25F-B1B02B681A44}" destId="{3BF89632-2FBB-6D41-AA74-14E0670DA817}" srcOrd="0" destOrd="0" presId="urn:microsoft.com/office/officeart/2005/8/layout/orgChart1"/>
    <dgm:cxn modelId="{C1032D14-0B82-DD4C-B17F-2AA2C07AE70E}" srcId="{A15288A2-0293-DA48-BC3E-D53FF95BAA9F}" destId="{673D735D-BB15-F249-B6E2-C923240E5465}" srcOrd="1" destOrd="0" parTransId="{04C59740-424E-9541-A25F-B1B02B681A44}" sibTransId="{14C04418-BE95-BB4A-A807-114EE80BFE67}"/>
    <dgm:cxn modelId="{3467519D-B989-1E4A-8317-A6B2C790E5F2}" srcId="{AE7DC408-20B3-604F-A712-8B93532AF5F2}" destId="{A15288A2-0293-DA48-BC3E-D53FF95BAA9F}" srcOrd="0" destOrd="0" parTransId="{F606AAAE-D2C4-7F42-B52E-33AD5A893DB2}" sibTransId="{7E61767A-6344-DA40-9FB0-8068016A0FD2}"/>
    <dgm:cxn modelId="{7CDCBA59-1B55-E847-815E-ED4488F9B151}" type="presOf" srcId="{A15288A2-0293-DA48-BC3E-D53FF95BAA9F}" destId="{1FE6E287-C36D-CC48-8B00-1F829B21DA06}" srcOrd="1" destOrd="0" presId="urn:microsoft.com/office/officeart/2005/8/layout/orgChart1"/>
    <dgm:cxn modelId="{515C5F60-1D2A-B342-B56D-F4C6BCB4A63B}" type="presParOf" srcId="{62624996-6EBB-564B-8786-B30A38ED2906}" destId="{78FA25D2-DB91-9746-B096-C13F236B78A5}" srcOrd="0" destOrd="0" presId="urn:microsoft.com/office/officeart/2005/8/layout/orgChart1"/>
    <dgm:cxn modelId="{C54348CF-6779-8445-B12F-85A9EC0794D2}" type="presParOf" srcId="{78FA25D2-DB91-9746-B096-C13F236B78A5}" destId="{E288E886-5B36-C049-91EC-808C207A69DF}" srcOrd="0" destOrd="0" presId="urn:microsoft.com/office/officeart/2005/8/layout/orgChart1"/>
    <dgm:cxn modelId="{4188B258-7CE1-D349-B141-5F780FFCE400}" type="presParOf" srcId="{E288E886-5B36-C049-91EC-808C207A69DF}" destId="{A50D6AC2-1BB5-0641-83BE-EA06D13CA025}" srcOrd="0" destOrd="0" presId="urn:microsoft.com/office/officeart/2005/8/layout/orgChart1"/>
    <dgm:cxn modelId="{D8DB25BC-0B85-7243-BDB3-FE4C587E5294}" type="presParOf" srcId="{E288E886-5B36-C049-91EC-808C207A69DF}" destId="{1FE6E287-C36D-CC48-8B00-1F829B21DA06}" srcOrd="1" destOrd="0" presId="urn:microsoft.com/office/officeart/2005/8/layout/orgChart1"/>
    <dgm:cxn modelId="{BAE0A47C-0BF6-7C47-8435-C1A1CCDBF354}" type="presParOf" srcId="{78FA25D2-DB91-9746-B096-C13F236B78A5}" destId="{C67B2F54-21CD-DD43-B751-A7E40A3222E0}" srcOrd="1" destOrd="0" presId="urn:microsoft.com/office/officeart/2005/8/layout/orgChart1"/>
    <dgm:cxn modelId="{09F707F9-BCDC-BF40-9294-BAACE30D5AB5}" type="presParOf" srcId="{C67B2F54-21CD-DD43-B751-A7E40A3222E0}" destId="{A69BFC60-7E6C-E543-BC77-052C525B06DC}" srcOrd="0" destOrd="0" presId="urn:microsoft.com/office/officeart/2005/8/layout/orgChart1"/>
    <dgm:cxn modelId="{58974626-256F-9441-A400-0611470E3A37}" type="presParOf" srcId="{C67B2F54-21CD-DD43-B751-A7E40A3222E0}" destId="{738DB804-04B0-1047-82B5-D89240FB591E}" srcOrd="1" destOrd="0" presId="urn:microsoft.com/office/officeart/2005/8/layout/orgChart1"/>
    <dgm:cxn modelId="{A55DA5B8-863E-3B4C-BD7D-7FF1EE55063C}" type="presParOf" srcId="{738DB804-04B0-1047-82B5-D89240FB591E}" destId="{B60F1756-8ED3-8242-BCD8-DE95C60E7D4A}" srcOrd="0" destOrd="0" presId="urn:microsoft.com/office/officeart/2005/8/layout/orgChart1"/>
    <dgm:cxn modelId="{C2DE5C20-C915-1741-A1DC-310E313CC67A}" type="presParOf" srcId="{B60F1756-8ED3-8242-BCD8-DE95C60E7D4A}" destId="{49CAABB3-56E6-4749-8439-0099EE29A061}" srcOrd="0" destOrd="0" presId="urn:microsoft.com/office/officeart/2005/8/layout/orgChart1"/>
    <dgm:cxn modelId="{456034D3-D51A-434E-B9A2-490BDE84AD6F}" type="presParOf" srcId="{B60F1756-8ED3-8242-BCD8-DE95C60E7D4A}" destId="{65C704E7-67CA-AE47-97A2-FDE3ECAE780A}" srcOrd="1" destOrd="0" presId="urn:microsoft.com/office/officeart/2005/8/layout/orgChart1"/>
    <dgm:cxn modelId="{3C42CB93-A83C-AF48-8A38-DA52F16B80DB}" type="presParOf" srcId="{738DB804-04B0-1047-82B5-D89240FB591E}" destId="{C873D6EB-27D6-B24D-90A5-32FFD06AA4D9}" srcOrd="1" destOrd="0" presId="urn:microsoft.com/office/officeart/2005/8/layout/orgChart1"/>
    <dgm:cxn modelId="{9595B896-536A-6849-81ED-D446220FE1BC}" type="presParOf" srcId="{738DB804-04B0-1047-82B5-D89240FB591E}" destId="{08E45DF2-7B41-BB44-B43C-1A671F30042F}" srcOrd="2" destOrd="0" presId="urn:microsoft.com/office/officeart/2005/8/layout/orgChart1"/>
    <dgm:cxn modelId="{EF38CB7F-75A3-B143-B3F8-9C93E17B4375}" type="presParOf" srcId="{C67B2F54-21CD-DD43-B751-A7E40A3222E0}" destId="{3BF89632-2FBB-6D41-AA74-14E0670DA817}" srcOrd="2" destOrd="0" presId="urn:microsoft.com/office/officeart/2005/8/layout/orgChart1"/>
    <dgm:cxn modelId="{EAE9BACA-78F0-EE46-9FFD-468453CB5CC5}" type="presParOf" srcId="{C67B2F54-21CD-DD43-B751-A7E40A3222E0}" destId="{32825ECB-BDD8-C74D-A322-8CC2C0F8143F}" srcOrd="3" destOrd="0" presId="urn:microsoft.com/office/officeart/2005/8/layout/orgChart1"/>
    <dgm:cxn modelId="{5307DA4D-945B-9148-8A8B-7308F3430857}" type="presParOf" srcId="{32825ECB-BDD8-C74D-A322-8CC2C0F8143F}" destId="{F6DE7C62-D917-E24E-92B9-04F4C2FB6F2E}" srcOrd="0" destOrd="0" presId="urn:microsoft.com/office/officeart/2005/8/layout/orgChart1"/>
    <dgm:cxn modelId="{983DC6F0-4C3D-B348-972D-FBCC3D1305E3}" type="presParOf" srcId="{F6DE7C62-D917-E24E-92B9-04F4C2FB6F2E}" destId="{6F02514B-941A-2F4B-903A-F761BED20502}" srcOrd="0" destOrd="0" presId="urn:microsoft.com/office/officeart/2005/8/layout/orgChart1"/>
    <dgm:cxn modelId="{E06F957F-78FA-7243-9C40-27A23522316B}" type="presParOf" srcId="{F6DE7C62-D917-E24E-92B9-04F4C2FB6F2E}" destId="{8CC2CDFF-22D0-314A-BA30-0EE6CB5BD5E3}" srcOrd="1" destOrd="0" presId="urn:microsoft.com/office/officeart/2005/8/layout/orgChart1"/>
    <dgm:cxn modelId="{17F7287F-FACA-E443-B463-FFE9E64E233A}" type="presParOf" srcId="{32825ECB-BDD8-C74D-A322-8CC2C0F8143F}" destId="{E5258C0D-6DC3-7244-869A-A6F3B7D4E334}" srcOrd="1" destOrd="0" presId="urn:microsoft.com/office/officeart/2005/8/layout/orgChart1"/>
    <dgm:cxn modelId="{E7E8FC7A-C25A-AC4F-9202-AA02DD1F46E7}" type="presParOf" srcId="{32825ECB-BDD8-C74D-A322-8CC2C0F8143F}" destId="{D511DDCA-604C-AA4F-8DDC-335FEECF19D3}" srcOrd="2" destOrd="0" presId="urn:microsoft.com/office/officeart/2005/8/layout/orgChart1"/>
    <dgm:cxn modelId="{6262DDE8-C677-7940-95C4-4B005A2F83AD}" type="presParOf" srcId="{78FA25D2-DB91-9746-B096-C13F236B78A5}" destId="{33063BAD-8D6D-EC42-AC57-223C1EB7E2B3}"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556F245-C369-2548-B821-A3A8A0FC7AB6}"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de-DE"/>
        </a:p>
      </dgm:t>
    </dgm:pt>
    <dgm:pt modelId="{811882D3-240C-854D-9A4F-A7DEEB2481B3}">
      <dgm:prSet phldrT="[Text]" custT="1"/>
      <dgm:spPr/>
      <dgm:t>
        <a:bodyPr/>
        <a:lstStyle/>
        <a:p>
          <a:r>
            <a:rPr lang="de-DE" sz="3600" dirty="0" smtClean="0"/>
            <a:t>Versicherungswirtschaft</a:t>
          </a:r>
        </a:p>
      </dgm:t>
    </dgm:pt>
    <dgm:pt modelId="{90343BB3-5D69-6146-8F47-3E0AB957D004}" type="parTrans" cxnId="{D7BB1130-B06F-094B-BBD1-23CAB57DB7B1}">
      <dgm:prSet/>
      <dgm:spPr/>
      <dgm:t>
        <a:bodyPr/>
        <a:lstStyle/>
        <a:p>
          <a:endParaRPr lang="de-DE"/>
        </a:p>
      </dgm:t>
    </dgm:pt>
    <dgm:pt modelId="{EF674531-4B95-E340-B763-BB2D2B1572FE}" type="sibTrans" cxnId="{D7BB1130-B06F-094B-BBD1-23CAB57DB7B1}">
      <dgm:prSet/>
      <dgm:spPr/>
      <dgm:t>
        <a:bodyPr/>
        <a:lstStyle/>
        <a:p>
          <a:endParaRPr lang="de-DE"/>
        </a:p>
      </dgm:t>
    </dgm:pt>
    <dgm:pt modelId="{65B4619F-6091-8542-8B65-E079186E4E97}">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de-DE" sz="2400" b="0" dirty="0" smtClean="0">
              <a:solidFill>
                <a:schemeClr val="tx1"/>
              </a:solidFill>
              <a:effectLst/>
              <a:latin typeface="+mn-lt"/>
              <a:ea typeface="+mn-ea"/>
              <a:cs typeface="+mn-cs"/>
            </a:rPr>
            <a:t>Extreme Wetterereignisse beeinflussen</a:t>
          </a:r>
          <a:r>
            <a:rPr lang="de-DE" sz="2400" b="0" baseline="0" dirty="0" smtClean="0">
              <a:solidFill>
                <a:schemeClr val="tx1"/>
              </a:solidFill>
              <a:effectLst/>
              <a:latin typeface="+mn-lt"/>
              <a:ea typeface="+mn-ea"/>
              <a:cs typeface="+mn-cs"/>
            </a:rPr>
            <a:t> den Sektor</a:t>
          </a:r>
          <a:endParaRPr lang="de-DE" sz="2400" b="0" dirty="0" smtClean="0">
            <a:solidFill>
              <a:schemeClr val="tx1"/>
            </a:solidFill>
            <a:effectLst/>
            <a:latin typeface="+mn-lt"/>
            <a:ea typeface="+mn-ea"/>
            <a:cs typeface="+mn-cs"/>
          </a:endParaRPr>
        </a:p>
      </dgm:t>
    </dgm:pt>
    <dgm:pt modelId="{BBD28CA0-61EC-8D45-9367-108FCB853608}" type="parTrans" cxnId="{3F871C14-6955-D54B-8259-02DEB7132A57}">
      <dgm:prSet/>
      <dgm:spPr/>
      <dgm:t>
        <a:bodyPr/>
        <a:lstStyle/>
        <a:p>
          <a:endParaRPr lang="de-DE"/>
        </a:p>
      </dgm:t>
    </dgm:pt>
    <dgm:pt modelId="{C27BB3EC-A9F7-9E43-820E-998E9943412E}" type="sibTrans" cxnId="{3F871C14-6955-D54B-8259-02DEB7132A57}">
      <dgm:prSet/>
      <dgm:spPr/>
      <dgm:t>
        <a:bodyPr/>
        <a:lstStyle/>
        <a:p>
          <a:endParaRPr lang="de-DE"/>
        </a:p>
      </dgm:t>
    </dgm:pt>
    <dgm:pt modelId="{B696DF11-B5F2-E747-94DE-D91ABF3F970B}">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de-DE" sz="2400" b="0" dirty="0" smtClean="0">
              <a:solidFill>
                <a:schemeClr val="tx1"/>
              </a:solidFill>
              <a:effectLst/>
              <a:latin typeface="+mn-lt"/>
              <a:ea typeface="+mn-ea"/>
              <a:cs typeface="+mn-cs"/>
            </a:rPr>
            <a:t>2005 verursachte</a:t>
          </a:r>
          <a:r>
            <a:rPr lang="de-DE" sz="2400" b="0" baseline="0" dirty="0" smtClean="0">
              <a:solidFill>
                <a:schemeClr val="tx1"/>
              </a:solidFill>
              <a:effectLst/>
              <a:latin typeface="+mn-lt"/>
              <a:ea typeface="+mn-ea"/>
              <a:cs typeface="+mn-cs"/>
            </a:rPr>
            <a:t> das Wetter einen weltweiten Schaden von 96 Milliarden Euro</a:t>
          </a:r>
          <a:endParaRPr lang="de-DE" sz="2400" b="0" dirty="0" smtClean="0">
            <a:solidFill>
              <a:schemeClr val="tx1"/>
            </a:solidFill>
            <a:effectLst/>
            <a:latin typeface="+mn-lt"/>
            <a:ea typeface="+mn-ea"/>
            <a:cs typeface="+mn-cs"/>
          </a:endParaRPr>
        </a:p>
      </dgm:t>
    </dgm:pt>
    <dgm:pt modelId="{B9F804F6-5B30-2442-BC5E-7FAB79EF1FE3}" type="parTrans" cxnId="{CE6864CC-A9DC-D140-9BFD-717891028865}">
      <dgm:prSet/>
      <dgm:spPr/>
      <dgm:t>
        <a:bodyPr/>
        <a:lstStyle/>
        <a:p>
          <a:endParaRPr lang="de-DE"/>
        </a:p>
      </dgm:t>
    </dgm:pt>
    <dgm:pt modelId="{BD1CA36D-6CA6-CC4E-B33F-4DC71CD192BB}" type="sibTrans" cxnId="{CE6864CC-A9DC-D140-9BFD-717891028865}">
      <dgm:prSet/>
      <dgm:spPr/>
      <dgm:t>
        <a:bodyPr/>
        <a:lstStyle/>
        <a:p>
          <a:endParaRPr lang="de-DE"/>
        </a:p>
      </dgm:t>
    </dgm:pt>
    <dgm:pt modelId="{7E55E03E-C653-E74C-8457-1948C0E554ED}">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de-DE" sz="2400" b="0" dirty="0" smtClean="0">
              <a:solidFill>
                <a:schemeClr val="tx1"/>
              </a:solidFill>
              <a:effectLst/>
              <a:latin typeface="+mn-lt"/>
              <a:ea typeface="+mn-ea"/>
              <a:cs typeface="+mn-cs"/>
            </a:rPr>
            <a:t>Die Inanspruchnahme von Versicherungen werden </a:t>
          </a:r>
          <a:r>
            <a:rPr lang="de-DE" sz="2400" b="0" baseline="0" dirty="0" smtClean="0">
              <a:solidFill>
                <a:schemeClr val="tx1"/>
              </a:solidFill>
              <a:effectLst/>
              <a:latin typeface="+mn-lt"/>
              <a:ea typeface="+mn-ea"/>
              <a:cs typeface="+mn-cs"/>
            </a:rPr>
            <a:t>steigen</a:t>
          </a:r>
          <a:endParaRPr lang="de-DE" sz="2400" b="0" dirty="0" smtClean="0">
            <a:solidFill>
              <a:schemeClr val="tx1"/>
            </a:solidFill>
            <a:effectLst/>
            <a:latin typeface="+mn-lt"/>
            <a:ea typeface="+mn-ea"/>
            <a:cs typeface="+mn-cs"/>
          </a:endParaRPr>
        </a:p>
      </dgm:t>
    </dgm:pt>
    <dgm:pt modelId="{B7C88FC5-3690-8B46-A992-7F0FE2F8E5C0}" type="parTrans" cxnId="{F72F1476-A11F-A243-992C-269E44AFFEC1}">
      <dgm:prSet/>
      <dgm:spPr/>
      <dgm:t>
        <a:bodyPr/>
        <a:lstStyle/>
        <a:p>
          <a:endParaRPr lang="de-DE"/>
        </a:p>
      </dgm:t>
    </dgm:pt>
    <dgm:pt modelId="{DDC5CB9F-4449-FA46-B560-C5B590C9CD2B}" type="sibTrans" cxnId="{F72F1476-A11F-A243-992C-269E44AFFEC1}">
      <dgm:prSet/>
      <dgm:spPr/>
      <dgm:t>
        <a:bodyPr/>
        <a:lstStyle/>
        <a:p>
          <a:endParaRPr lang="de-DE"/>
        </a:p>
      </dgm:t>
    </dgm:pt>
    <dgm:pt modelId="{C74E0C91-10CE-BE40-A633-AF6479C5A2A5}">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de-DE" sz="2400" b="0" baseline="0" dirty="0" smtClean="0">
              <a:solidFill>
                <a:schemeClr val="tx1"/>
              </a:solidFill>
              <a:effectLst/>
              <a:latin typeface="+mn-lt"/>
              <a:ea typeface="+mn-ea"/>
              <a:cs typeface="+mn-cs"/>
            </a:rPr>
            <a:t>Innovative Risikobewertungen sind von zentraler Bedeutung</a:t>
          </a:r>
          <a:endParaRPr lang="de-DE" sz="2400" b="0" dirty="0" smtClean="0">
            <a:solidFill>
              <a:schemeClr val="tx1"/>
            </a:solidFill>
            <a:effectLst/>
            <a:latin typeface="+mn-lt"/>
            <a:ea typeface="+mn-ea"/>
            <a:cs typeface="+mn-cs"/>
          </a:endParaRPr>
        </a:p>
      </dgm:t>
    </dgm:pt>
    <dgm:pt modelId="{24FB895F-5640-F545-9ECB-A45FC82B16FF}" type="parTrans" cxnId="{EB32E793-4241-434F-A3F8-30B2C519A391}">
      <dgm:prSet/>
      <dgm:spPr/>
      <dgm:t>
        <a:bodyPr/>
        <a:lstStyle/>
        <a:p>
          <a:endParaRPr lang="de-DE"/>
        </a:p>
      </dgm:t>
    </dgm:pt>
    <dgm:pt modelId="{4D98E58B-61F0-444E-BF7D-D0D41F19EAB5}" type="sibTrans" cxnId="{EB32E793-4241-434F-A3F8-30B2C519A391}">
      <dgm:prSet/>
      <dgm:spPr/>
      <dgm:t>
        <a:bodyPr/>
        <a:lstStyle/>
        <a:p>
          <a:endParaRPr lang="de-DE"/>
        </a:p>
      </dgm:t>
    </dgm:pt>
    <dgm:pt modelId="{3F13CDFC-EC66-0044-9C80-26681B0E6A9D}" type="pres">
      <dgm:prSet presAssocID="{8556F245-C369-2548-B821-A3A8A0FC7AB6}" presName="Name0" presStyleCnt="0">
        <dgm:presLayoutVars>
          <dgm:dir/>
          <dgm:animLvl val="lvl"/>
          <dgm:resizeHandles val="exact"/>
        </dgm:presLayoutVars>
      </dgm:prSet>
      <dgm:spPr/>
      <dgm:t>
        <a:bodyPr/>
        <a:lstStyle/>
        <a:p>
          <a:endParaRPr lang="de-DE"/>
        </a:p>
      </dgm:t>
    </dgm:pt>
    <dgm:pt modelId="{768D64CC-4B9A-964A-B297-DE8D7C6560BB}" type="pres">
      <dgm:prSet presAssocID="{811882D3-240C-854D-9A4F-A7DEEB2481B3}" presName="composite" presStyleCnt="0"/>
      <dgm:spPr/>
    </dgm:pt>
    <dgm:pt modelId="{18931775-DCC5-484A-832B-3A28405C0520}" type="pres">
      <dgm:prSet presAssocID="{811882D3-240C-854D-9A4F-A7DEEB2481B3}" presName="parTx" presStyleLbl="alignNode1" presStyleIdx="0" presStyleCnt="1" custScaleY="100000" custLinFactNeighborX="-214" custLinFactNeighborY="19">
        <dgm:presLayoutVars>
          <dgm:chMax val="0"/>
          <dgm:chPref val="0"/>
          <dgm:bulletEnabled val="1"/>
        </dgm:presLayoutVars>
      </dgm:prSet>
      <dgm:spPr/>
      <dgm:t>
        <a:bodyPr/>
        <a:lstStyle/>
        <a:p>
          <a:endParaRPr lang="de-DE"/>
        </a:p>
      </dgm:t>
    </dgm:pt>
    <dgm:pt modelId="{7DB60188-23BA-FD4F-94EC-937389981BD4}" type="pres">
      <dgm:prSet presAssocID="{811882D3-240C-854D-9A4F-A7DEEB2481B3}" presName="desTx" presStyleLbl="alignAccFollowNode1" presStyleIdx="0" presStyleCnt="1">
        <dgm:presLayoutVars>
          <dgm:bulletEnabled val="1"/>
        </dgm:presLayoutVars>
      </dgm:prSet>
      <dgm:spPr/>
      <dgm:t>
        <a:bodyPr/>
        <a:lstStyle/>
        <a:p>
          <a:endParaRPr lang="de-DE"/>
        </a:p>
      </dgm:t>
    </dgm:pt>
  </dgm:ptLst>
  <dgm:cxnLst>
    <dgm:cxn modelId="{D7BB1130-B06F-094B-BBD1-23CAB57DB7B1}" srcId="{8556F245-C369-2548-B821-A3A8A0FC7AB6}" destId="{811882D3-240C-854D-9A4F-A7DEEB2481B3}" srcOrd="0" destOrd="0" parTransId="{90343BB3-5D69-6146-8F47-3E0AB957D004}" sibTransId="{EF674531-4B95-E340-B763-BB2D2B1572FE}"/>
    <dgm:cxn modelId="{0EA359F9-3FD5-364B-A0C7-9975B0504570}" type="presOf" srcId="{811882D3-240C-854D-9A4F-A7DEEB2481B3}" destId="{18931775-DCC5-484A-832B-3A28405C0520}" srcOrd="0" destOrd="0" presId="urn:microsoft.com/office/officeart/2005/8/layout/hList1"/>
    <dgm:cxn modelId="{EB32E793-4241-434F-A3F8-30B2C519A391}" srcId="{811882D3-240C-854D-9A4F-A7DEEB2481B3}" destId="{C74E0C91-10CE-BE40-A633-AF6479C5A2A5}" srcOrd="3" destOrd="0" parTransId="{24FB895F-5640-F545-9ECB-A45FC82B16FF}" sibTransId="{4D98E58B-61F0-444E-BF7D-D0D41F19EAB5}"/>
    <dgm:cxn modelId="{F53520F0-F2C8-594E-A548-FF342EF018A7}" type="presOf" srcId="{7E55E03E-C653-E74C-8457-1948C0E554ED}" destId="{7DB60188-23BA-FD4F-94EC-937389981BD4}" srcOrd="0" destOrd="2" presId="urn:microsoft.com/office/officeart/2005/8/layout/hList1"/>
    <dgm:cxn modelId="{E350F9AB-A94D-ED4F-AB5B-F9A9CCB907D7}" type="presOf" srcId="{8556F245-C369-2548-B821-A3A8A0FC7AB6}" destId="{3F13CDFC-EC66-0044-9C80-26681B0E6A9D}" srcOrd="0" destOrd="0" presId="urn:microsoft.com/office/officeart/2005/8/layout/hList1"/>
    <dgm:cxn modelId="{F72F1476-A11F-A243-992C-269E44AFFEC1}" srcId="{811882D3-240C-854D-9A4F-A7DEEB2481B3}" destId="{7E55E03E-C653-E74C-8457-1948C0E554ED}" srcOrd="2" destOrd="0" parTransId="{B7C88FC5-3690-8B46-A992-7F0FE2F8E5C0}" sibTransId="{DDC5CB9F-4449-FA46-B560-C5B590C9CD2B}"/>
    <dgm:cxn modelId="{CE6864CC-A9DC-D140-9BFD-717891028865}" srcId="{811882D3-240C-854D-9A4F-A7DEEB2481B3}" destId="{B696DF11-B5F2-E747-94DE-D91ABF3F970B}" srcOrd="1" destOrd="0" parTransId="{B9F804F6-5B30-2442-BC5E-7FAB79EF1FE3}" sibTransId="{BD1CA36D-6CA6-CC4E-B33F-4DC71CD192BB}"/>
    <dgm:cxn modelId="{21E8CF0F-B564-0D4D-B89B-2D1B8643A434}" type="presOf" srcId="{C74E0C91-10CE-BE40-A633-AF6479C5A2A5}" destId="{7DB60188-23BA-FD4F-94EC-937389981BD4}" srcOrd="0" destOrd="3" presId="urn:microsoft.com/office/officeart/2005/8/layout/hList1"/>
    <dgm:cxn modelId="{3F871C14-6955-D54B-8259-02DEB7132A57}" srcId="{811882D3-240C-854D-9A4F-A7DEEB2481B3}" destId="{65B4619F-6091-8542-8B65-E079186E4E97}" srcOrd="0" destOrd="0" parTransId="{BBD28CA0-61EC-8D45-9367-108FCB853608}" sibTransId="{C27BB3EC-A9F7-9E43-820E-998E9943412E}"/>
    <dgm:cxn modelId="{AF025811-08A8-D344-ACE0-842E4605D5D2}" type="presOf" srcId="{B696DF11-B5F2-E747-94DE-D91ABF3F970B}" destId="{7DB60188-23BA-FD4F-94EC-937389981BD4}" srcOrd="0" destOrd="1" presId="urn:microsoft.com/office/officeart/2005/8/layout/hList1"/>
    <dgm:cxn modelId="{AE963DB3-0089-7644-A155-965272900903}" type="presOf" srcId="{65B4619F-6091-8542-8B65-E079186E4E97}" destId="{7DB60188-23BA-FD4F-94EC-937389981BD4}" srcOrd="0" destOrd="0" presId="urn:microsoft.com/office/officeart/2005/8/layout/hList1"/>
    <dgm:cxn modelId="{3B0E4D29-1279-1044-8E6C-3915601C8C73}" type="presParOf" srcId="{3F13CDFC-EC66-0044-9C80-26681B0E6A9D}" destId="{768D64CC-4B9A-964A-B297-DE8D7C6560BB}" srcOrd="0" destOrd="0" presId="urn:microsoft.com/office/officeart/2005/8/layout/hList1"/>
    <dgm:cxn modelId="{62423F1E-6ADB-2240-AE4C-F08A1698D0C3}" type="presParOf" srcId="{768D64CC-4B9A-964A-B297-DE8D7C6560BB}" destId="{18931775-DCC5-484A-832B-3A28405C0520}" srcOrd="0" destOrd="0" presId="urn:microsoft.com/office/officeart/2005/8/layout/hList1"/>
    <dgm:cxn modelId="{75C05FAF-3BB5-034B-A404-FEFEA6CD1387}" type="presParOf" srcId="{768D64CC-4B9A-964A-B297-DE8D7C6560BB}" destId="{7DB60188-23BA-FD4F-94EC-937389981BD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556F245-C369-2548-B821-A3A8A0FC7AB6}"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de-DE"/>
        </a:p>
      </dgm:t>
    </dgm:pt>
    <dgm:pt modelId="{811882D3-240C-854D-9A4F-A7DEEB2481B3}">
      <dgm:prSet phldrT="[Text]" custT="1"/>
      <dgm:spPr/>
      <dgm:t>
        <a:bodyPr/>
        <a:lstStyle/>
        <a:p>
          <a:r>
            <a:rPr lang="de-DE" sz="3600" dirty="0" smtClean="0"/>
            <a:t>Banken und Investoren</a:t>
          </a:r>
        </a:p>
      </dgm:t>
    </dgm:pt>
    <dgm:pt modelId="{90343BB3-5D69-6146-8F47-3E0AB957D004}" type="parTrans" cxnId="{D7BB1130-B06F-094B-BBD1-23CAB57DB7B1}">
      <dgm:prSet/>
      <dgm:spPr/>
      <dgm:t>
        <a:bodyPr/>
        <a:lstStyle/>
        <a:p>
          <a:endParaRPr lang="de-DE"/>
        </a:p>
      </dgm:t>
    </dgm:pt>
    <dgm:pt modelId="{EF674531-4B95-E340-B763-BB2D2B1572FE}" type="sibTrans" cxnId="{D7BB1130-B06F-094B-BBD1-23CAB57DB7B1}">
      <dgm:prSet/>
      <dgm:spPr/>
      <dgm:t>
        <a:bodyPr/>
        <a:lstStyle/>
        <a:p>
          <a:endParaRPr lang="de-DE"/>
        </a:p>
      </dgm:t>
    </dgm:pt>
    <dgm:pt modelId="{C308653F-1FA3-4142-9F8A-BC3D52F4D9A5}">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de-DE" sz="2400" b="0" dirty="0" smtClean="0">
              <a:solidFill>
                <a:schemeClr val="tx1"/>
              </a:solidFill>
              <a:effectLst/>
              <a:latin typeface="+mn-lt"/>
              <a:ea typeface="+mn-ea"/>
              <a:cs typeface="+mn-cs"/>
            </a:rPr>
            <a:t>Künftige</a:t>
          </a:r>
          <a:r>
            <a:rPr lang="de-DE" sz="2400" b="0" baseline="0" dirty="0" smtClean="0">
              <a:solidFill>
                <a:schemeClr val="tx1"/>
              </a:solidFill>
              <a:effectLst/>
              <a:latin typeface="+mn-lt"/>
              <a:ea typeface="+mn-ea"/>
              <a:cs typeface="+mn-cs"/>
            </a:rPr>
            <a:t> Investoren müssen Wetterrisiken berücksichtigen</a:t>
          </a:r>
          <a:endParaRPr lang="de-DE" sz="2400" b="0" dirty="0" smtClean="0">
            <a:solidFill>
              <a:schemeClr val="tx1"/>
            </a:solidFill>
            <a:effectLst/>
            <a:latin typeface="+mn-lt"/>
            <a:ea typeface="+mn-ea"/>
            <a:cs typeface="+mn-cs"/>
          </a:endParaRPr>
        </a:p>
      </dgm:t>
    </dgm:pt>
    <dgm:pt modelId="{572F92CB-CDEF-4C45-94E9-FD042CE9A838}" type="sibTrans" cxnId="{2888DFEA-91B1-4840-AA7E-CAA66CFD59C4}">
      <dgm:prSet/>
      <dgm:spPr/>
      <dgm:t>
        <a:bodyPr/>
        <a:lstStyle/>
        <a:p>
          <a:endParaRPr lang="de-DE"/>
        </a:p>
      </dgm:t>
    </dgm:pt>
    <dgm:pt modelId="{85B9C69F-2DAD-9F49-9105-CE73744B1327}" type="parTrans" cxnId="{2888DFEA-91B1-4840-AA7E-CAA66CFD59C4}">
      <dgm:prSet/>
      <dgm:spPr/>
      <dgm:t>
        <a:bodyPr/>
        <a:lstStyle/>
        <a:p>
          <a:endParaRPr lang="de-DE"/>
        </a:p>
      </dgm:t>
    </dgm:pt>
    <dgm:pt modelId="{737EB395-7B36-804F-9DAE-9E90DFEC6C74}">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de-DE" sz="2400" b="0" baseline="0" dirty="0" smtClean="0">
              <a:solidFill>
                <a:schemeClr val="tx1"/>
              </a:solidFill>
              <a:effectLst/>
              <a:latin typeface="+mn-lt"/>
              <a:ea typeface="+mn-ea"/>
              <a:cs typeface="+mn-cs"/>
            </a:rPr>
            <a:t>Vor allem durch die internationale Vernetzung besteht ein Risiko</a:t>
          </a:r>
          <a:endParaRPr lang="de-DE" sz="2400" b="0" dirty="0" smtClean="0">
            <a:solidFill>
              <a:schemeClr val="tx1"/>
            </a:solidFill>
            <a:effectLst/>
            <a:latin typeface="+mn-lt"/>
            <a:ea typeface="+mn-ea"/>
            <a:cs typeface="+mn-cs"/>
          </a:endParaRPr>
        </a:p>
      </dgm:t>
    </dgm:pt>
    <dgm:pt modelId="{D047435E-48BD-6544-A79E-A9E45977F397}" type="parTrans" cxnId="{4F6120F5-E116-B745-B452-EA20D6984A21}">
      <dgm:prSet/>
      <dgm:spPr/>
      <dgm:t>
        <a:bodyPr/>
        <a:lstStyle/>
        <a:p>
          <a:endParaRPr lang="de-DE"/>
        </a:p>
      </dgm:t>
    </dgm:pt>
    <dgm:pt modelId="{DE14208F-5C0A-DD45-AF62-6B7BD24C8264}" type="sibTrans" cxnId="{4F6120F5-E116-B745-B452-EA20D6984A21}">
      <dgm:prSet/>
      <dgm:spPr/>
      <dgm:t>
        <a:bodyPr/>
        <a:lstStyle/>
        <a:p>
          <a:endParaRPr lang="de-DE"/>
        </a:p>
      </dgm:t>
    </dgm:pt>
    <dgm:pt modelId="{7609721D-44A3-0C4E-8510-87F3CAEA4A47}">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de-DE" sz="2400" b="0" baseline="0" dirty="0" smtClean="0">
              <a:solidFill>
                <a:schemeClr val="tx1"/>
              </a:solidFill>
              <a:effectLst/>
              <a:latin typeface="+mn-lt"/>
              <a:ea typeface="+mn-ea"/>
              <a:cs typeface="+mn-cs"/>
            </a:rPr>
            <a:t>Leicht anfälliger Kapitalmarkt, da Naturereignisse Kursverluste erzeugen können</a:t>
          </a:r>
          <a:endParaRPr lang="de-DE" sz="2400" b="0" dirty="0" smtClean="0">
            <a:solidFill>
              <a:schemeClr val="tx1"/>
            </a:solidFill>
            <a:effectLst/>
            <a:latin typeface="+mn-lt"/>
            <a:ea typeface="+mn-ea"/>
            <a:cs typeface="+mn-cs"/>
          </a:endParaRPr>
        </a:p>
      </dgm:t>
    </dgm:pt>
    <dgm:pt modelId="{58BEC35C-9813-3D40-BE10-9D936211C6B2}" type="parTrans" cxnId="{854C2138-7AD5-6D4E-8831-960D24BB979D}">
      <dgm:prSet/>
      <dgm:spPr/>
      <dgm:t>
        <a:bodyPr/>
        <a:lstStyle/>
        <a:p>
          <a:endParaRPr lang="de-DE"/>
        </a:p>
      </dgm:t>
    </dgm:pt>
    <dgm:pt modelId="{D03EAE73-2CEF-4249-85E7-346DA1234F44}" type="sibTrans" cxnId="{854C2138-7AD5-6D4E-8831-960D24BB979D}">
      <dgm:prSet/>
      <dgm:spPr/>
      <dgm:t>
        <a:bodyPr/>
        <a:lstStyle/>
        <a:p>
          <a:endParaRPr lang="de-DE"/>
        </a:p>
      </dgm:t>
    </dgm:pt>
    <dgm:pt modelId="{3F13CDFC-EC66-0044-9C80-26681B0E6A9D}" type="pres">
      <dgm:prSet presAssocID="{8556F245-C369-2548-B821-A3A8A0FC7AB6}" presName="Name0" presStyleCnt="0">
        <dgm:presLayoutVars>
          <dgm:dir/>
          <dgm:animLvl val="lvl"/>
          <dgm:resizeHandles val="exact"/>
        </dgm:presLayoutVars>
      </dgm:prSet>
      <dgm:spPr/>
      <dgm:t>
        <a:bodyPr/>
        <a:lstStyle/>
        <a:p>
          <a:endParaRPr lang="de-DE"/>
        </a:p>
      </dgm:t>
    </dgm:pt>
    <dgm:pt modelId="{768D64CC-4B9A-964A-B297-DE8D7C6560BB}" type="pres">
      <dgm:prSet presAssocID="{811882D3-240C-854D-9A4F-A7DEEB2481B3}" presName="composite" presStyleCnt="0"/>
      <dgm:spPr/>
    </dgm:pt>
    <dgm:pt modelId="{18931775-DCC5-484A-832B-3A28405C0520}" type="pres">
      <dgm:prSet presAssocID="{811882D3-240C-854D-9A4F-A7DEEB2481B3}" presName="parTx" presStyleLbl="alignNode1" presStyleIdx="0" presStyleCnt="1" custScaleY="100000" custLinFactNeighborX="-214" custLinFactNeighborY="19">
        <dgm:presLayoutVars>
          <dgm:chMax val="0"/>
          <dgm:chPref val="0"/>
          <dgm:bulletEnabled val="1"/>
        </dgm:presLayoutVars>
      </dgm:prSet>
      <dgm:spPr/>
      <dgm:t>
        <a:bodyPr/>
        <a:lstStyle/>
        <a:p>
          <a:endParaRPr lang="de-DE"/>
        </a:p>
      </dgm:t>
    </dgm:pt>
    <dgm:pt modelId="{7DB60188-23BA-FD4F-94EC-937389981BD4}" type="pres">
      <dgm:prSet presAssocID="{811882D3-240C-854D-9A4F-A7DEEB2481B3}" presName="desTx" presStyleLbl="alignAccFollowNode1" presStyleIdx="0" presStyleCnt="1">
        <dgm:presLayoutVars>
          <dgm:bulletEnabled val="1"/>
        </dgm:presLayoutVars>
      </dgm:prSet>
      <dgm:spPr/>
      <dgm:t>
        <a:bodyPr/>
        <a:lstStyle/>
        <a:p>
          <a:endParaRPr lang="de-DE"/>
        </a:p>
      </dgm:t>
    </dgm:pt>
  </dgm:ptLst>
  <dgm:cxnLst>
    <dgm:cxn modelId="{4F6120F5-E116-B745-B452-EA20D6984A21}" srcId="{811882D3-240C-854D-9A4F-A7DEEB2481B3}" destId="{737EB395-7B36-804F-9DAE-9E90DFEC6C74}" srcOrd="1" destOrd="0" parTransId="{D047435E-48BD-6544-A79E-A9E45977F397}" sibTransId="{DE14208F-5C0A-DD45-AF62-6B7BD24C8264}"/>
    <dgm:cxn modelId="{D7BB1130-B06F-094B-BBD1-23CAB57DB7B1}" srcId="{8556F245-C369-2548-B821-A3A8A0FC7AB6}" destId="{811882D3-240C-854D-9A4F-A7DEEB2481B3}" srcOrd="0" destOrd="0" parTransId="{90343BB3-5D69-6146-8F47-3E0AB957D004}" sibTransId="{EF674531-4B95-E340-B763-BB2D2B1572FE}"/>
    <dgm:cxn modelId="{6A64BD13-DFD0-E14A-A33E-E30BFF1FC510}" type="presOf" srcId="{811882D3-240C-854D-9A4F-A7DEEB2481B3}" destId="{18931775-DCC5-484A-832B-3A28405C0520}" srcOrd="0" destOrd="0" presId="urn:microsoft.com/office/officeart/2005/8/layout/hList1"/>
    <dgm:cxn modelId="{2888DFEA-91B1-4840-AA7E-CAA66CFD59C4}" srcId="{811882D3-240C-854D-9A4F-A7DEEB2481B3}" destId="{C308653F-1FA3-4142-9F8A-BC3D52F4D9A5}" srcOrd="0" destOrd="0" parTransId="{85B9C69F-2DAD-9F49-9105-CE73744B1327}" sibTransId="{572F92CB-CDEF-4C45-94E9-FD042CE9A838}"/>
    <dgm:cxn modelId="{13CF971C-DC9D-0647-A3A4-8C95E3C2C702}" type="presOf" srcId="{7609721D-44A3-0C4E-8510-87F3CAEA4A47}" destId="{7DB60188-23BA-FD4F-94EC-937389981BD4}" srcOrd="0" destOrd="2" presId="urn:microsoft.com/office/officeart/2005/8/layout/hList1"/>
    <dgm:cxn modelId="{854C2138-7AD5-6D4E-8831-960D24BB979D}" srcId="{811882D3-240C-854D-9A4F-A7DEEB2481B3}" destId="{7609721D-44A3-0C4E-8510-87F3CAEA4A47}" srcOrd="2" destOrd="0" parTransId="{58BEC35C-9813-3D40-BE10-9D936211C6B2}" sibTransId="{D03EAE73-2CEF-4249-85E7-346DA1234F44}"/>
    <dgm:cxn modelId="{08046930-421A-BC4D-9260-607800D45E0B}" type="presOf" srcId="{737EB395-7B36-804F-9DAE-9E90DFEC6C74}" destId="{7DB60188-23BA-FD4F-94EC-937389981BD4}" srcOrd="0" destOrd="1" presId="urn:microsoft.com/office/officeart/2005/8/layout/hList1"/>
    <dgm:cxn modelId="{4F3B762E-EAEB-C540-82CF-08210BBD6753}" type="presOf" srcId="{8556F245-C369-2548-B821-A3A8A0FC7AB6}" destId="{3F13CDFC-EC66-0044-9C80-26681B0E6A9D}" srcOrd="0" destOrd="0" presId="urn:microsoft.com/office/officeart/2005/8/layout/hList1"/>
    <dgm:cxn modelId="{631BCF01-8266-9946-8D6F-88FC02878D80}" type="presOf" srcId="{C308653F-1FA3-4142-9F8A-BC3D52F4D9A5}" destId="{7DB60188-23BA-FD4F-94EC-937389981BD4}" srcOrd="0" destOrd="0" presId="urn:microsoft.com/office/officeart/2005/8/layout/hList1"/>
    <dgm:cxn modelId="{3A51C034-0A57-3943-ABB9-3A721BFDB2F6}" type="presParOf" srcId="{3F13CDFC-EC66-0044-9C80-26681B0E6A9D}" destId="{768D64CC-4B9A-964A-B297-DE8D7C6560BB}" srcOrd="0" destOrd="0" presId="urn:microsoft.com/office/officeart/2005/8/layout/hList1"/>
    <dgm:cxn modelId="{ED5E0024-C245-C24A-A312-975B02E25B19}" type="presParOf" srcId="{768D64CC-4B9A-964A-B297-DE8D7C6560BB}" destId="{18931775-DCC5-484A-832B-3A28405C0520}" srcOrd="0" destOrd="0" presId="urn:microsoft.com/office/officeart/2005/8/layout/hList1"/>
    <dgm:cxn modelId="{407A86F4-B02A-8A4C-AF09-2F7AFD1DCF30}" type="presParOf" srcId="{768D64CC-4B9A-964A-B297-DE8D7C6560BB}" destId="{7DB60188-23BA-FD4F-94EC-937389981BD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F78012F-F422-1A4E-B74B-1EB8BF28BC2D}"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de-DE"/>
        </a:p>
      </dgm:t>
    </dgm:pt>
    <dgm:pt modelId="{EA749116-7456-F840-9A8A-2709DAAF74CD}">
      <dgm:prSet phldrT="[Text]" custT="1"/>
      <dgm:spPr/>
      <dgm:t>
        <a:bodyPr/>
        <a:lstStyle/>
        <a:p>
          <a:r>
            <a:rPr lang="de-DE" sz="3200" dirty="0" smtClean="0"/>
            <a:t>Chancen des Klima-wandels</a:t>
          </a:r>
          <a:endParaRPr lang="de-DE" sz="3200" dirty="0"/>
        </a:p>
      </dgm:t>
    </dgm:pt>
    <dgm:pt modelId="{386617FB-9331-454C-9A63-066B542FEAD5}" type="parTrans" cxnId="{5E104FBC-94CB-CC42-98C9-404004D29D31}">
      <dgm:prSet/>
      <dgm:spPr/>
      <dgm:t>
        <a:bodyPr/>
        <a:lstStyle/>
        <a:p>
          <a:endParaRPr lang="de-DE"/>
        </a:p>
      </dgm:t>
    </dgm:pt>
    <dgm:pt modelId="{022C64D7-423A-2046-9FB2-04D8CD98C984}" type="sibTrans" cxnId="{5E104FBC-94CB-CC42-98C9-404004D29D31}">
      <dgm:prSet/>
      <dgm:spPr/>
      <dgm:t>
        <a:bodyPr/>
        <a:lstStyle/>
        <a:p>
          <a:endParaRPr lang="de-DE"/>
        </a:p>
      </dgm:t>
    </dgm:pt>
    <dgm:pt modelId="{A61683F8-99F5-D141-9E4B-7FF25635B933}">
      <dgm:prSet phldrT="[Text]" custT="1"/>
      <dgm:spPr/>
      <dgm:t>
        <a:bodyPr/>
        <a:lstStyle/>
        <a:p>
          <a:r>
            <a:rPr lang="de-DE" sz="2000" dirty="0" smtClean="0"/>
            <a:t>Versicherungs-wirtschaft kann profitieren</a:t>
          </a:r>
        </a:p>
      </dgm:t>
    </dgm:pt>
    <dgm:pt modelId="{8FF56E9E-A510-FE4B-899F-B73F861E3008}" type="parTrans" cxnId="{BF8B5012-B44B-B54C-B4E2-E66A7E285E93}">
      <dgm:prSet/>
      <dgm:spPr>
        <a:ln w="63500"/>
      </dgm:spPr>
      <dgm:t>
        <a:bodyPr/>
        <a:lstStyle/>
        <a:p>
          <a:endParaRPr lang="de-DE"/>
        </a:p>
      </dgm:t>
    </dgm:pt>
    <dgm:pt modelId="{C529D140-63EA-C649-A078-0BBDC2F8AAC0}" type="sibTrans" cxnId="{BF8B5012-B44B-B54C-B4E2-E66A7E285E93}">
      <dgm:prSet/>
      <dgm:spPr/>
      <dgm:t>
        <a:bodyPr/>
        <a:lstStyle/>
        <a:p>
          <a:endParaRPr lang="de-DE"/>
        </a:p>
      </dgm:t>
    </dgm:pt>
    <dgm:pt modelId="{158C3CBD-523F-2842-9CBE-1E8A431A1549}">
      <dgm:prSet phldrT="[Text]" custT="1"/>
      <dgm:spPr/>
      <dgm:t>
        <a:bodyPr/>
        <a:lstStyle/>
        <a:p>
          <a:r>
            <a:rPr lang="de-DE" sz="2000" dirty="0" smtClean="0"/>
            <a:t>Zunahme an Versicherungen</a:t>
          </a:r>
        </a:p>
      </dgm:t>
    </dgm:pt>
    <dgm:pt modelId="{CBD4EBAA-0861-BE44-8597-48BF1B236025}" type="parTrans" cxnId="{450800AF-EA75-7D42-8A91-8EAD54BA7247}">
      <dgm:prSet/>
      <dgm:spPr>
        <a:ln w="63500"/>
      </dgm:spPr>
      <dgm:t>
        <a:bodyPr/>
        <a:lstStyle/>
        <a:p>
          <a:endParaRPr lang="de-DE"/>
        </a:p>
      </dgm:t>
    </dgm:pt>
    <dgm:pt modelId="{1CA19A3C-9B34-A641-9D6F-E736E6E286C9}" type="sibTrans" cxnId="{450800AF-EA75-7D42-8A91-8EAD54BA7247}">
      <dgm:prSet/>
      <dgm:spPr/>
      <dgm:t>
        <a:bodyPr/>
        <a:lstStyle/>
        <a:p>
          <a:endParaRPr lang="de-DE"/>
        </a:p>
      </dgm:t>
    </dgm:pt>
    <dgm:pt modelId="{462CC3FB-BDBA-184F-80CA-D151525115C6}">
      <dgm:prSet phldrT="[Text]" custT="1"/>
      <dgm:spPr/>
      <dgm:t>
        <a:bodyPr/>
        <a:lstStyle/>
        <a:p>
          <a:r>
            <a:rPr lang="de-DE" sz="2000" dirty="0" smtClean="0"/>
            <a:t>Marktpotentiale können erschlossen werden</a:t>
          </a:r>
        </a:p>
      </dgm:t>
    </dgm:pt>
    <dgm:pt modelId="{853221A1-9527-C349-998B-85AB23369FE9}" type="parTrans" cxnId="{3CE3DEC6-0E46-6E4B-9CCD-0FB67C761400}">
      <dgm:prSet/>
      <dgm:spPr>
        <a:ln w="63500"/>
      </dgm:spPr>
      <dgm:t>
        <a:bodyPr/>
        <a:lstStyle/>
        <a:p>
          <a:endParaRPr lang="de-DE"/>
        </a:p>
      </dgm:t>
    </dgm:pt>
    <dgm:pt modelId="{17DF56CF-99C9-4D4E-8532-57DDBC581EDC}" type="sibTrans" cxnId="{3CE3DEC6-0E46-6E4B-9CCD-0FB67C761400}">
      <dgm:prSet/>
      <dgm:spPr/>
      <dgm:t>
        <a:bodyPr/>
        <a:lstStyle/>
        <a:p>
          <a:endParaRPr lang="de-DE"/>
        </a:p>
      </dgm:t>
    </dgm:pt>
    <dgm:pt modelId="{72914F86-1571-5649-82B2-8AE3BDC9CFA9}">
      <dgm:prSet custT="1"/>
      <dgm:spPr/>
      <dgm:t>
        <a:bodyPr/>
        <a:lstStyle/>
        <a:p>
          <a:r>
            <a:rPr lang="de-DE" sz="2000" dirty="0" smtClean="0"/>
            <a:t>Erhöhte Nachfrage nach nachhaltigen Finanzanlagen</a:t>
          </a:r>
        </a:p>
      </dgm:t>
    </dgm:pt>
    <dgm:pt modelId="{10660FC5-3830-8C4E-AFAA-DFCD6ABE00CB}" type="parTrans" cxnId="{DBEC59F3-9BA2-F042-9D28-A3ACC6729F0E}">
      <dgm:prSet/>
      <dgm:spPr>
        <a:ln w="63500"/>
      </dgm:spPr>
      <dgm:t>
        <a:bodyPr/>
        <a:lstStyle/>
        <a:p>
          <a:endParaRPr lang="de-DE"/>
        </a:p>
      </dgm:t>
    </dgm:pt>
    <dgm:pt modelId="{E3E2BBBB-CB92-DF44-ABDD-396061009CFF}" type="sibTrans" cxnId="{DBEC59F3-9BA2-F042-9D28-A3ACC6729F0E}">
      <dgm:prSet/>
      <dgm:spPr/>
      <dgm:t>
        <a:bodyPr/>
        <a:lstStyle/>
        <a:p>
          <a:endParaRPr lang="de-DE"/>
        </a:p>
      </dgm:t>
    </dgm:pt>
    <dgm:pt modelId="{442BAF4A-4302-804C-A5B3-106A14E1D8D0}">
      <dgm:prSet custT="1"/>
      <dgm:spPr/>
      <dgm:t>
        <a:bodyPr/>
        <a:lstStyle/>
        <a:p>
          <a:r>
            <a:rPr lang="de-DE" sz="2000" dirty="0" smtClean="0"/>
            <a:t>Globale Vernetzung</a:t>
          </a:r>
          <a:endParaRPr lang="de-DE" sz="2000" dirty="0"/>
        </a:p>
      </dgm:t>
    </dgm:pt>
    <dgm:pt modelId="{D20F7615-D47D-C740-A6F8-1AC48B46C3D5}" type="parTrans" cxnId="{E21B2385-01E6-AA43-B09E-4BB4629B2DFF}">
      <dgm:prSet/>
      <dgm:spPr>
        <a:ln w="63500"/>
      </dgm:spPr>
      <dgm:t>
        <a:bodyPr/>
        <a:lstStyle/>
        <a:p>
          <a:endParaRPr lang="de-DE"/>
        </a:p>
      </dgm:t>
    </dgm:pt>
    <dgm:pt modelId="{3E7029A3-3E1D-E34B-808E-6B3994DC62ED}" type="sibTrans" cxnId="{E21B2385-01E6-AA43-B09E-4BB4629B2DFF}">
      <dgm:prSet/>
      <dgm:spPr/>
      <dgm:t>
        <a:bodyPr/>
        <a:lstStyle/>
        <a:p>
          <a:endParaRPr lang="de-DE"/>
        </a:p>
      </dgm:t>
    </dgm:pt>
    <dgm:pt modelId="{A6602FB2-0F32-464F-B51F-4A4684A7EEBB}" type="pres">
      <dgm:prSet presAssocID="{EF78012F-F422-1A4E-B74B-1EB8BF28BC2D}" presName="Name0" presStyleCnt="0">
        <dgm:presLayoutVars>
          <dgm:chMax val="1"/>
          <dgm:chPref val="1"/>
          <dgm:dir/>
          <dgm:animOne val="branch"/>
          <dgm:animLvl val="lvl"/>
        </dgm:presLayoutVars>
      </dgm:prSet>
      <dgm:spPr/>
      <dgm:t>
        <a:bodyPr/>
        <a:lstStyle/>
        <a:p>
          <a:endParaRPr lang="de-DE"/>
        </a:p>
      </dgm:t>
    </dgm:pt>
    <dgm:pt modelId="{00CE5A52-5302-F643-AB7E-919D1E2BF8B0}" type="pres">
      <dgm:prSet presAssocID="{EA749116-7456-F840-9A8A-2709DAAF74CD}" presName="singleCycle" presStyleCnt="0"/>
      <dgm:spPr/>
    </dgm:pt>
    <dgm:pt modelId="{B7B9A71D-3C76-BF46-A59E-223E386623B6}" type="pres">
      <dgm:prSet presAssocID="{EA749116-7456-F840-9A8A-2709DAAF74CD}" presName="singleCenter" presStyleLbl="node1" presStyleIdx="0" presStyleCnt="6" custScaleX="128577">
        <dgm:presLayoutVars>
          <dgm:chMax val="7"/>
          <dgm:chPref val="7"/>
        </dgm:presLayoutVars>
      </dgm:prSet>
      <dgm:spPr/>
      <dgm:t>
        <a:bodyPr/>
        <a:lstStyle/>
        <a:p>
          <a:endParaRPr lang="de-DE"/>
        </a:p>
      </dgm:t>
    </dgm:pt>
    <dgm:pt modelId="{68EA65DC-D015-9E4D-B30D-CADB668A58A8}" type="pres">
      <dgm:prSet presAssocID="{8FF56E9E-A510-FE4B-899F-B73F861E3008}" presName="Name56" presStyleLbl="parChTrans1D2" presStyleIdx="0" presStyleCnt="5"/>
      <dgm:spPr/>
      <dgm:t>
        <a:bodyPr/>
        <a:lstStyle/>
        <a:p>
          <a:endParaRPr lang="de-DE"/>
        </a:p>
      </dgm:t>
    </dgm:pt>
    <dgm:pt modelId="{4A32E3FE-C174-8742-8FE8-4AFEEB9EAFF6}" type="pres">
      <dgm:prSet presAssocID="{A61683F8-99F5-D141-9E4B-7FF25635B933}" presName="text0" presStyleLbl="node1" presStyleIdx="1" presStyleCnt="6" custScaleX="192200" custRadScaleRad="77323" custRadScaleInc="-2318">
        <dgm:presLayoutVars>
          <dgm:bulletEnabled val="1"/>
        </dgm:presLayoutVars>
      </dgm:prSet>
      <dgm:spPr/>
      <dgm:t>
        <a:bodyPr/>
        <a:lstStyle/>
        <a:p>
          <a:endParaRPr lang="de-DE"/>
        </a:p>
      </dgm:t>
    </dgm:pt>
    <dgm:pt modelId="{779C6E2F-B536-194D-AF68-4B739E560B27}" type="pres">
      <dgm:prSet presAssocID="{CBD4EBAA-0861-BE44-8597-48BF1B236025}" presName="Name56" presStyleLbl="parChTrans1D2" presStyleIdx="1" presStyleCnt="5"/>
      <dgm:spPr/>
      <dgm:t>
        <a:bodyPr/>
        <a:lstStyle/>
        <a:p>
          <a:endParaRPr lang="de-DE"/>
        </a:p>
      </dgm:t>
    </dgm:pt>
    <dgm:pt modelId="{A34FB240-1234-144E-895F-893E6846120B}" type="pres">
      <dgm:prSet presAssocID="{158C3CBD-523F-2842-9CBE-1E8A431A1549}" presName="text0" presStyleLbl="node1" presStyleIdx="2" presStyleCnt="6" custScaleX="199569" custRadScaleRad="142127" custRadScaleInc="0">
        <dgm:presLayoutVars>
          <dgm:bulletEnabled val="1"/>
        </dgm:presLayoutVars>
      </dgm:prSet>
      <dgm:spPr/>
      <dgm:t>
        <a:bodyPr/>
        <a:lstStyle/>
        <a:p>
          <a:endParaRPr lang="de-DE"/>
        </a:p>
      </dgm:t>
    </dgm:pt>
    <dgm:pt modelId="{CF3DA929-FC4E-FB4D-B1D7-3D2C90A4B0FB}" type="pres">
      <dgm:prSet presAssocID="{853221A1-9527-C349-998B-85AB23369FE9}" presName="Name56" presStyleLbl="parChTrans1D2" presStyleIdx="2" presStyleCnt="5"/>
      <dgm:spPr/>
      <dgm:t>
        <a:bodyPr/>
        <a:lstStyle/>
        <a:p>
          <a:endParaRPr lang="de-DE"/>
        </a:p>
      </dgm:t>
    </dgm:pt>
    <dgm:pt modelId="{97E0F741-1A10-6440-8274-CF278471566D}" type="pres">
      <dgm:prSet presAssocID="{462CC3FB-BDBA-184F-80CA-D151525115C6}" presName="text0" presStyleLbl="node1" presStyleIdx="3" presStyleCnt="6" custScaleX="201845" custScaleY="117443" custRadScaleRad="148417" custRadScaleInc="-84348">
        <dgm:presLayoutVars>
          <dgm:bulletEnabled val="1"/>
        </dgm:presLayoutVars>
      </dgm:prSet>
      <dgm:spPr/>
      <dgm:t>
        <a:bodyPr/>
        <a:lstStyle/>
        <a:p>
          <a:endParaRPr lang="de-DE"/>
        </a:p>
      </dgm:t>
    </dgm:pt>
    <dgm:pt modelId="{461B133B-5C31-EE44-99C4-C478E977D68A}" type="pres">
      <dgm:prSet presAssocID="{10660FC5-3830-8C4E-AFAA-DFCD6ABE00CB}" presName="Name56" presStyleLbl="parChTrans1D2" presStyleIdx="3" presStyleCnt="5"/>
      <dgm:spPr/>
      <dgm:t>
        <a:bodyPr/>
        <a:lstStyle/>
        <a:p>
          <a:endParaRPr lang="de-DE"/>
        </a:p>
      </dgm:t>
    </dgm:pt>
    <dgm:pt modelId="{645736C7-0F4E-3B45-81A5-38C941AE7AAC}" type="pres">
      <dgm:prSet presAssocID="{72914F86-1571-5649-82B2-8AE3BDC9CFA9}" presName="text0" presStyleLbl="node1" presStyleIdx="4" presStyleCnt="6" custScaleX="232292" custScaleY="116342" custRadScaleRad="145308" custRadScaleInc="83171">
        <dgm:presLayoutVars>
          <dgm:bulletEnabled val="1"/>
        </dgm:presLayoutVars>
      </dgm:prSet>
      <dgm:spPr/>
      <dgm:t>
        <a:bodyPr/>
        <a:lstStyle/>
        <a:p>
          <a:endParaRPr lang="de-DE"/>
        </a:p>
      </dgm:t>
    </dgm:pt>
    <dgm:pt modelId="{65E75244-8793-634A-A967-1B4DE823AFC2}" type="pres">
      <dgm:prSet presAssocID="{D20F7615-D47D-C740-A6F8-1AC48B46C3D5}" presName="Name56" presStyleLbl="parChTrans1D2" presStyleIdx="4" presStyleCnt="5"/>
      <dgm:spPr/>
      <dgm:t>
        <a:bodyPr/>
        <a:lstStyle/>
        <a:p>
          <a:endParaRPr lang="de-DE"/>
        </a:p>
      </dgm:t>
    </dgm:pt>
    <dgm:pt modelId="{576A65FC-0282-0747-8F30-DA7EDC160DAF}" type="pres">
      <dgm:prSet presAssocID="{442BAF4A-4302-804C-A5B3-106A14E1D8D0}" presName="text0" presStyleLbl="node1" presStyleIdx="5" presStyleCnt="6" custScaleX="203496" custRadScaleRad="144585" custRadScaleInc="-7989">
        <dgm:presLayoutVars>
          <dgm:bulletEnabled val="1"/>
        </dgm:presLayoutVars>
      </dgm:prSet>
      <dgm:spPr/>
      <dgm:t>
        <a:bodyPr/>
        <a:lstStyle/>
        <a:p>
          <a:endParaRPr lang="de-DE"/>
        </a:p>
      </dgm:t>
    </dgm:pt>
  </dgm:ptLst>
  <dgm:cxnLst>
    <dgm:cxn modelId="{BF8B5012-B44B-B54C-B4E2-E66A7E285E93}" srcId="{EA749116-7456-F840-9A8A-2709DAAF74CD}" destId="{A61683F8-99F5-D141-9E4B-7FF25635B933}" srcOrd="0" destOrd="0" parTransId="{8FF56E9E-A510-FE4B-899F-B73F861E3008}" sibTransId="{C529D140-63EA-C649-A078-0BBDC2F8AAC0}"/>
    <dgm:cxn modelId="{3CE3DEC6-0E46-6E4B-9CCD-0FB67C761400}" srcId="{EA749116-7456-F840-9A8A-2709DAAF74CD}" destId="{462CC3FB-BDBA-184F-80CA-D151525115C6}" srcOrd="2" destOrd="0" parTransId="{853221A1-9527-C349-998B-85AB23369FE9}" sibTransId="{17DF56CF-99C9-4D4E-8532-57DDBC581EDC}"/>
    <dgm:cxn modelId="{C4C06E83-57F1-E64F-B7A9-08F35080EEE0}" type="presOf" srcId="{CBD4EBAA-0861-BE44-8597-48BF1B236025}" destId="{779C6E2F-B536-194D-AF68-4B739E560B27}" srcOrd="0" destOrd="0" presId="urn:microsoft.com/office/officeart/2008/layout/RadialCluster"/>
    <dgm:cxn modelId="{6F3F68AA-77E2-D94C-822D-88B446000090}" type="presOf" srcId="{A61683F8-99F5-D141-9E4B-7FF25635B933}" destId="{4A32E3FE-C174-8742-8FE8-4AFEEB9EAFF6}" srcOrd="0" destOrd="0" presId="urn:microsoft.com/office/officeart/2008/layout/RadialCluster"/>
    <dgm:cxn modelId="{6A3A0E65-E478-E146-81C4-1B1E4B38FCC4}" type="presOf" srcId="{462CC3FB-BDBA-184F-80CA-D151525115C6}" destId="{97E0F741-1A10-6440-8274-CF278471566D}" srcOrd="0" destOrd="0" presId="urn:microsoft.com/office/officeart/2008/layout/RadialCluster"/>
    <dgm:cxn modelId="{6A8D7972-7946-2344-AB8D-33A834057042}" type="presOf" srcId="{EF78012F-F422-1A4E-B74B-1EB8BF28BC2D}" destId="{A6602FB2-0F32-464F-B51F-4A4684A7EEBB}" srcOrd="0" destOrd="0" presId="urn:microsoft.com/office/officeart/2008/layout/RadialCluster"/>
    <dgm:cxn modelId="{07965C32-8706-F541-90A9-1DC33380BC65}" type="presOf" srcId="{853221A1-9527-C349-998B-85AB23369FE9}" destId="{CF3DA929-FC4E-FB4D-B1D7-3D2C90A4B0FB}" srcOrd="0" destOrd="0" presId="urn:microsoft.com/office/officeart/2008/layout/RadialCluster"/>
    <dgm:cxn modelId="{251F1A4D-9DE0-3248-940A-2B9DED42A995}" type="presOf" srcId="{8FF56E9E-A510-FE4B-899F-B73F861E3008}" destId="{68EA65DC-D015-9E4D-B30D-CADB668A58A8}" srcOrd="0" destOrd="0" presId="urn:microsoft.com/office/officeart/2008/layout/RadialCluster"/>
    <dgm:cxn modelId="{889F6B2F-A772-2A43-9C70-D5BCEF445773}" type="presOf" srcId="{D20F7615-D47D-C740-A6F8-1AC48B46C3D5}" destId="{65E75244-8793-634A-A967-1B4DE823AFC2}" srcOrd="0" destOrd="0" presId="urn:microsoft.com/office/officeart/2008/layout/RadialCluster"/>
    <dgm:cxn modelId="{BC7DE923-34BE-9145-A207-F17C366CCEB7}" type="presOf" srcId="{158C3CBD-523F-2842-9CBE-1E8A431A1549}" destId="{A34FB240-1234-144E-895F-893E6846120B}" srcOrd="0" destOrd="0" presId="urn:microsoft.com/office/officeart/2008/layout/RadialCluster"/>
    <dgm:cxn modelId="{794A36D0-134E-A746-AD06-2D3292F41F61}" type="presOf" srcId="{10660FC5-3830-8C4E-AFAA-DFCD6ABE00CB}" destId="{461B133B-5C31-EE44-99C4-C478E977D68A}" srcOrd="0" destOrd="0" presId="urn:microsoft.com/office/officeart/2008/layout/RadialCluster"/>
    <dgm:cxn modelId="{046F0107-A82F-814C-9C0D-454C9DBF3CB2}" type="presOf" srcId="{EA749116-7456-F840-9A8A-2709DAAF74CD}" destId="{B7B9A71D-3C76-BF46-A59E-223E386623B6}" srcOrd="0" destOrd="0" presId="urn:microsoft.com/office/officeart/2008/layout/RadialCluster"/>
    <dgm:cxn modelId="{5E104FBC-94CB-CC42-98C9-404004D29D31}" srcId="{EF78012F-F422-1A4E-B74B-1EB8BF28BC2D}" destId="{EA749116-7456-F840-9A8A-2709DAAF74CD}" srcOrd="0" destOrd="0" parTransId="{386617FB-9331-454C-9A63-066B542FEAD5}" sibTransId="{022C64D7-423A-2046-9FB2-04D8CD98C984}"/>
    <dgm:cxn modelId="{47E9C236-B272-D244-BFA5-045EFA5D04F0}" type="presOf" srcId="{72914F86-1571-5649-82B2-8AE3BDC9CFA9}" destId="{645736C7-0F4E-3B45-81A5-38C941AE7AAC}" srcOrd="0" destOrd="0" presId="urn:microsoft.com/office/officeart/2008/layout/RadialCluster"/>
    <dgm:cxn modelId="{DBEC59F3-9BA2-F042-9D28-A3ACC6729F0E}" srcId="{EA749116-7456-F840-9A8A-2709DAAF74CD}" destId="{72914F86-1571-5649-82B2-8AE3BDC9CFA9}" srcOrd="3" destOrd="0" parTransId="{10660FC5-3830-8C4E-AFAA-DFCD6ABE00CB}" sibTransId="{E3E2BBBB-CB92-DF44-ABDD-396061009CFF}"/>
    <dgm:cxn modelId="{03D43632-2783-7645-8C41-B8F020F5AF80}" type="presOf" srcId="{442BAF4A-4302-804C-A5B3-106A14E1D8D0}" destId="{576A65FC-0282-0747-8F30-DA7EDC160DAF}" srcOrd="0" destOrd="0" presId="urn:microsoft.com/office/officeart/2008/layout/RadialCluster"/>
    <dgm:cxn modelId="{E21B2385-01E6-AA43-B09E-4BB4629B2DFF}" srcId="{EA749116-7456-F840-9A8A-2709DAAF74CD}" destId="{442BAF4A-4302-804C-A5B3-106A14E1D8D0}" srcOrd="4" destOrd="0" parTransId="{D20F7615-D47D-C740-A6F8-1AC48B46C3D5}" sibTransId="{3E7029A3-3E1D-E34B-808E-6B3994DC62ED}"/>
    <dgm:cxn modelId="{450800AF-EA75-7D42-8A91-8EAD54BA7247}" srcId="{EA749116-7456-F840-9A8A-2709DAAF74CD}" destId="{158C3CBD-523F-2842-9CBE-1E8A431A1549}" srcOrd="1" destOrd="0" parTransId="{CBD4EBAA-0861-BE44-8597-48BF1B236025}" sibTransId="{1CA19A3C-9B34-A641-9D6F-E736E6E286C9}"/>
    <dgm:cxn modelId="{B9362100-61E6-8845-853B-312AEC8AA45E}" type="presParOf" srcId="{A6602FB2-0F32-464F-B51F-4A4684A7EEBB}" destId="{00CE5A52-5302-F643-AB7E-919D1E2BF8B0}" srcOrd="0" destOrd="0" presId="urn:microsoft.com/office/officeart/2008/layout/RadialCluster"/>
    <dgm:cxn modelId="{3AEA4EE4-5546-9249-AE7B-3C77E5BB7CA3}" type="presParOf" srcId="{00CE5A52-5302-F643-AB7E-919D1E2BF8B0}" destId="{B7B9A71D-3C76-BF46-A59E-223E386623B6}" srcOrd="0" destOrd="0" presId="urn:microsoft.com/office/officeart/2008/layout/RadialCluster"/>
    <dgm:cxn modelId="{59BE1C76-469E-D749-BFAD-8BF939789512}" type="presParOf" srcId="{00CE5A52-5302-F643-AB7E-919D1E2BF8B0}" destId="{68EA65DC-D015-9E4D-B30D-CADB668A58A8}" srcOrd="1" destOrd="0" presId="urn:microsoft.com/office/officeart/2008/layout/RadialCluster"/>
    <dgm:cxn modelId="{955B1AD0-76EA-7043-875E-900666A7E1D9}" type="presParOf" srcId="{00CE5A52-5302-F643-AB7E-919D1E2BF8B0}" destId="{4A32E3FE-C174-8742-8FE8-4AFEEB9EAFF6}" srcOrd="2" destOrd="0" presId="urn:microsoft.com/office/officeart/2008/layout/RadialCluster"/>
    <dgm:cxn modelId="{37270C63-6313-CB4B-9562-6B8ACC26321F}" type="presParOf" srcId="{00CE5A52-5302-F643-AB7E-919D1E2BF8B0}" destId="{779C6E2F-B536-194D-AF68-4B739E560B27}" srcOrd="3" destOrd="0" presId="urn:microsoft.com/office/officeart/2008/layout/RadialCluster"/>
    <dgm:cxn modelId="{68305DD5-A7C5-A04B-B8D2-566D42E3FE22}" type="presParOf" srcId="{00CE5A52-5302-F643-AB7E-919D1E2BF8B0}" destId="{A34FB240-1234-144E-895F-893E6846120B}" srcOrd="4" destOrd="0" presId="urn:microsoft.com/office/officeart/2008/layout/RadialCluster"/>
    <dgm:cxn modelId="{9DCE07C5-0016-AF4C-AF4D-9F31267B36A0}" type="presParOf" srcId="{00CE5A52-5302-F643-AB7E-919D1E2BF8B0}" destId="{CF3DA929-FC4E-FB4D-B1D7-3D2C90A4B0FB}" srcOrd="5" destOrd="0" presId="urn:microsoft.com/office/officeart/2008/layout/RadialCluster"/>
    <dgm:cxn modelId="{F9BC85D9-F9AA-D74E-9D6C-53A16CD50591}" type="presParOf" srcId="{00CE5A52-5302-F643-AB7E-919D1E2BF8B0}" destId="{97E0F741-1A10-6440-8274-CF278471566D}" srcOrd="6" destOrd="0" presId="urn:microsoft.com/office/officeart/2008/layout/RadialCluster"/>
    <dgm:cxn modelId="{211B638E-F4D9-E24B-9F92-5D118711F3B6}" type="presParOf" srcId="{00CE5A52-5302-F643-AB7E-919D1E2BF8B0}" destId="{461B133B-5C31-EE44-99C4-C478E977D68A}" srcOrd="7" destOrd="0" presId="urn:microsoft.com/office/officeart/2008/layout/RadialCluster"/>
    <dgm:cxn modelId="{43E98D32-A300-6242-B1E1-EE4F356A9083}" type="presParOf" srcId="{00CE5A52-5302-F643-AB7E-919D1E2BF8B0}" destId="{645736C7-0F4E-3B45-81A5-38C941AE7AAC}" srcOrd="8" destOrd="0" presId="urn:microsoft.com/office/officeart/2008/layout/RadialCluster"/>
    <dgm:cxn modelId="{F02D936D-24B0-2C48-A7AC-55D555F71123}" type="presParOf" srcId="{00CE5A52-5302-F643-AB7E-919D1E2BF8B0}" destId="{65E75244-8793-634A-A967-1B4DE823AFC2}" srcOrd="9" destOrd="0" presId="urn:microsoft.com/office/officeart/2008/layout/RadialCluster"/>
    <dgm:cxn modelId="{F5233B64-F22A-5D4C-B716-94B4836BEE7D}" type="presParOf" srcId="{00CE5A52-5302-F643-AB7E-919D1E2BF8B0}" destId="{576A65FC-0282-0747-8F30-DA7EDC160DAF}" srcOrd="10"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26DA85-D9A0-DE4F-9655-7FF908FB7C8E}"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de-DE"/>
        </a:p>
      </dgm:t>
    </dgm:pt>
    <dgm:pt modelId="{235EB49D-3C58-CD4E-81EC-62602BDCF87C}">
      <dgm:prSet phldrT="[Text]" custT="1"/>
      <dgm:spPr/>
      <dgm:t>
        <a:bodyPr/>
        <a:lstStyle/>
        <a:p>
          <a:r>
            <a:rPr lang="de-DE" sz="3600" dirty="0" smtClean="0"/>
            <a:t>Niederschlag</a:t>
          </a:r>
          <a:endParaRPr lang="de-DE" sz="5500" dirty="0"/>
        </a:p>
      </dgm:t>
    </dgm:pt>
    <dgm:pt modelId="{42A3F20A-364C-5940-905E-8C6A6181CC74}" type="parTrans" cxnId="{85AC4766-BDDB-A549-967E-218D30694979}">
      <dgm:prSet/>
      <dgm:spPr/>
      <dgm:t>
        <a:bodyPr/>
        <a:lstStyle/>
        <a:p>
          <a:endParaRPr lang="de-DE"/>
        </a:p>
      </dgm:t>
    </dgm:pt>
    <dgm:pt modelId="{078CA737-E1CA-C044-867D-31BA05B6A20D}" type="sibTrans" cxnId="{85AC4766-BDDB-A549-967E-218D30694979}">
      <dgm:prSet/>
      <dgm:spPr/>
      <dgm:t>
        <a:bodyPr/>
        <a:lstStyle/>
        <a:p>
          <a:endParaRPr lang="de-DE"/>
        </a:p>
      </dgm:t>
    </dgm:pt>
    <dgm:pt modelId="{2B16F32A-B83A-2047-A032-2017C67E7B5A}">
      <dgm:prSet phldrT="[Text]" custT="1"/>
      <dgm:spPr/>
      <dgm:t>
        <a:bodyPr/>
        <a:lstStyle/>
        <a:p>
          <a:r>
            <a:rPr lang="de-DE" sz="2300" dirty="0" smtClean="0"/>
            <a:t>Veränderung der Niederschlagsmenge und -verteilung</a:t>
          </a:r>
          <a:endParaRPr lang="de-DE" sz="2300" dirty="0"/>
        </a:p>
      </dgm:t>
    </dgm:pt>
    <dgm:pt modelId="{E4B0DF7F-98E1-AA4B-A85C-29C62A7D2428}" type="parTrans" cxnId="{F23E8062-A0E8-804E-A51A-528437AB4871}">
      <dgm:prSet/>
      <dgm:spPr>
        <a:ln w="63500"/>
      </dgm:spPr>
      <dgm:t>
        <a:bodyPr/>
        <a:lstStyle/>
        <a:p>
          <a:endParaRPr lang="de-DE"/>
        </a:p>
      </dgm:t>
    </dgm:pt>
    <dgm:pt modelId="{D2643C35-7DC9-CC43-81FA-61961C6F95AD}" type="sibTrans" cxnId="{F23E8062-A0E8-804E-A51A-528437AB4871}">
      <dgm:prSet/>
      <dgm:spPr/>
      <dgm:t>
        <a:bodyPr/>
        <a:lstStyle/>
        <a:p>
          <a:endParaRPr lang="de-DE"/>
        </a:p>
      </dgm:t>
    </dgm:pt>
    <dgm:pt modelId="{AFA9997F-5A90-A840-8C89-B831D1202E5B}">
      <dgm:prSet phldrT="[Text]" custT="1"/>
      <dgm:spPr/>
      <dgm:t>
        <a:bodyPr/>
        <a:lstStyle/>
        <a:p>
          <a:r>
            <a:rPr lang="de-DE" sz="2400" dirty="0" smtClean="0"/>
            <a:t>Auswirkung auf regionale und zeitliche</a:t>
          </a:r>
          <a:r>
            <a:rPr lang="de-DE" sz="2400" baseline="0" dirty="0" smtClean="0"/>
            <a:t> Verfügbarkeit</a:t>
          </a:r>
          <a:endParaRPr lang="de-DE" sz="2400" dirty="0"/>
        </a:p>
      </dgm:t>
    </dgm:pt>
    <dgm:pt modelId="{856C4E48-E401-D84F-8AC1-22E4CE8662CE}" type="parTrans" cxnId="{E67127A4-01C0-1D48-9301-3A3C159115C3}">
      <dgm:prSet/>
      <dgm:spPr>
        <a:ln w="63500"/>
      </dgm:spPr>
      <dgm:t>
        <a:bodyPr/>
        <a:lstStyle/>
        <a:p>
          <a:endParaRPr lang="de-DE"/>
        </a:p>
      </dgm:t>
    </dgm:pt>
    <dgm:pt modelId="{CD558589-1728-EE44-98C3-8B8118AF8AAB}" type="sibTrans" cxnId="{E67127A4-01C0-1D48-9301-3A3C159115C3}">
      <dgm:prSet/>
      <dgm:spPr/>
      <dgm:t>
        <a:bodyPr/>
        <a:lstStyle/>
        <a:p>
          <a:endParaRPr lang="de-DE"/>
        </a:p>
      </dgm:t>
    </dgm:pt>
    <dgm:pt modelId="{E7C91674-2918-1345-AFE4-5635A07B0039}">
      <dgm:prSet phldrT="[Text]" custT="1"/>
      <dgm:spPr/>
      <dgm:t>
        <a:bodyPr/>
        <a:lstStyle/>
        <a:p>
          <a:r>
            <a:rPr lang="de-DE" sz="2400" dirty="0" smtClean="0"/>
            <a:t>Veränderung der Bodenbeschaffen-</a:t>
          </a:r>
          <a:r>
            <a:rPr lang="de-DE" sz="2400" dirty="0" err="1" smtClean="0"/>
            <a:t>heiten</a:t>
          </a:r>
          <a:endParaRPr lang="de-DE" sz="2400" dirty="0"/>
        </a:p>
      </dgm:t>
    </dgm:pt>
    <dgm:pt modelId="{71C98A5E-CB62-DE45-A906-C8AFEC984FA1}" type="parTrans" cxnId="{88C1DCD9-A734-E045-85CD-65DA8CDF65AC}">
      <dgm:prSet/>
      <dgm:spPr>
        <a:ln w="63500"/>
      </dgm:spPr>
      <dgm:t>
        <a:bodyPr/>
        <a:lstStyle/>
        <a:p>
          <a:endParaRPr lang="de-DE"/>
        </a:p>
      </dgm:t>
    </dgm:pt>
    <dgm:pt modelId="{F46DC70B-C081-564D-ACDA-86373EF7B06D}" type="sibTrans" cxnId="{88C1DCD9-A734-E045-85CD-65DA8CDF65AC}">
      <dgm:prSet/>
      <dgm:spPr/>
      <dgm:t>
        <a:bodyPr/>
        <a:lstStyle/>
        <a:p>
          <a:endParaRPr lang="de-DE"/>
        </a:p>
      </dgm:t>
    </dgm:pt>
    <dgm:pt modelId="{3ED56B8A-7484-CC4A-8822-873153644382}" type="pres">
      <dgm:prSet presAssocID="{2C26DA85-D9A0-DE4F-9655-7FF908FB7C8E}" presName="hierChild1" presStyleCnt="0">
        <dgm:presLayoutVars>
          <dgm:orgChart val="1"/>
          <dgm:chPref val="1"/>
          <dgm:dir/>
          <dgm:animOne val="branch"/>
          <dgm:animLvl val="lvl"/>
          <dgm:resizeHandles/>
        </dgm:presLayoutVars>
      </dgm:prSet>
      <dgm:spPr/>
      <dgm:t>
        <a:bodyPr/>
        <a:lstStyle/>
        <a:p>
          <a:endParaRPr lang="de-DE"/>
        </a:p>
      </dgm:t>
    </dgm:pt>
    <dgm:pt modelId="{5608B7F8-2394-CF4A-95C3-6BAE84921A84}" type="pres">
      <dgm:prSet presAssocID="{235EB49D-3C58-CD4E-81EC-62602BDCF87C}" presName="hierRoot1" presStyleCnt="0">
        <dgm:presLayoutVars>
          <dgm:hierBranch val="init"/>
        </dgm:presLayoutVars>
      </dgm:prSet>
      <dgm:spPr/>
    </dgm:pt>
    <dgm:pt modelId="{485F4395-DC17-5840-8252-0F787C4B5800}" type="pres">
      <dgm:prSet presAssocID="{235EB49D-3C58-CD4E-81EC-62602BDCF87C}" presName="rootComposite1" presStyleCnt="0"/>
      <dgm:spPr/>
    </dgm:pt>
    <dgm:pt modelId="{5E22D580-A0B9-2847-81FB-59B2F5CE65BB}" type="pres">
      <dgm:prSet presAssocID="{235EB49D-3C58-CD4E-81EC-62602BDCF87C}" presName="rootText1" presStyleLbl="node0" presStyleIdx="0" presStyleCnt="1" custScaleX="149013" custScaleY="117966">
        <dgm:presLayoutVars>
          <dgm:chPref val="3"/>
        </dgm:presLayoutVars>
      </dgm:prSet>
      <dgm:spPr/>
      <dgm:t>
        <a:bodyPr/>
        <a:lstStyle/>
        <a:p>
          <a:endParaRPr lang="de-DE"/>
        </a:p>
      </dgm:t>
    </dgm:pt>
    <dgm:pt modelId="{C9B03694-8E31-DE49-BB03-FA6DA4D4482A}" type="pres">
      <dgm:prSet presAssocID="{235EB49D-3C58-CD4E-81EC-62602BDCF87C}" presName="rootConnector1" presStyleLbl="node1" presStyleIdx="0" presStyleCnt="0"/>
      <dgm:spPr/>
      <dgm:t>
        <a:bodyPr/>
        <a:lstStyle/>
        <a:p>
          <a:endParaRPr lang="de-DE"/>
        </a:p>
      </dgm:t>
    </dgm:pt>
    <dgm:pt modelId="{629D058F-FB0C-3D4C-8006-9FB79A6A1759}" type="pres">
      <dgm:prSet presAssocID="{235EB49D-3C58-CD4E-81EC-62602BDCF87C}" presName="hierChild2" presStyleCnt="0"/>
      <dgm:spPr/>
    </dgm:pt>
    <dgm:pt modelId="{32B3FCA1-4141-334D-AA1D-CF9E4D9047B7}" type="pres">
      <dgm:prSet presAssocID="{E4B0DF7F-98E1-AA4B-A85C-29C62A7D2428}" presName="Name37" presStyleLbl="parChTrans1D2" presStyleIdx="0" presStyleCnt="3"/>
      <dgm:spPr/>
      <dgm:t>
        <a:bodyPr/>
        <a:lstStyle/>
        <a:p>
          <a:endParaRPr lang="de-DE"/>
        </a:p>
      </dgm:t>
    </dgm:pt>
    <dgm:pt modelId="{25547141-B341-4D4A-970E-7A663361D482}" type="pres">
      <dgm:prSet presAssocID="{2B16F32A-B83A-2047-A032-2017C67E7B5A}" presName="hierRoot2" presStyleCnt="0">
        <dgm:presLayoutVars>
          <dgm:hierBranch val="init"/>
        </dgm:presLayoutVars>
      </dgm:prSet>
      <dgm:spPr/>
    </dgm:pt>
    <dgm:pt modelId="{5BD5930A-B14A-2540-9410-8DB9B3E5C47E}" type="pres">
      <dgm:prSet presAssocID="{2B16F32A-B83A-2047-A032-2017C67E7B5A}" presName="rootComposite" presStyleCnt="0"/>
      <dgm:spPr/>
    </dgm:pt>
    <dgm:pt modelId="{74F93A83-1719-9C44-B528-9C1376702E38}" type="pres">
      <dgm:prSet presAssocID="{2B16F32A-B83A-2047-A032-2017C67E7B5A}" presName="rootText" presStyleLbl="node2" presStyleIdx="0" presStyleCnt="3" custScaleY="111354">
        <dgm:presLayoutVars>
          <dgm:chPref val="3"/>
        </dgm:presLayoutVars>
      </dgm:prSet>
      <dgm:spPr/>
      <dgm:t>
        <a:bodyPr/>
        <a:lstStyle/>
        <a:p>
          <a:endParaRPr lang="de-DE"/>
        </a:p>
      </dgm:t>
    </dgm:pt>
    <dgm:pt modelId="{B3D82D73-A071-5F4C-BB8B-9CFE035D2EC2}" type="pres">
      <dgm:prSet presAssocID="{2B16F32A-B83A-2047-A032-2017C67E7B5A}" presName="rootConnector" presStyleLbl="node2" presStyleIdx="0" presStyleCnt="3"/>
      <dgm:spPr/>
      <dgm:t>
        <a:bodyPr/>
        <a:lstStyle/>
        <a:p>
          <a:endParaRPr lang="de-DE"/>
        </a:p>
      </dgm:t>
    </dgm:pt>
    <dgm:pt modelId="{F29D4B13-38F2-3D4D-842B-103C03058594}" type="pres">
      <dgm:prSet presAssocID="{2B16F32A-B83A-2047-A032-2017C67E7B5A}" presName="hierChild4" presStyleCnt="0"/>
      <dgm:spPr/>
    </dgm:pt>
    <dgm:pt modelId="{D13FBE05-1435-1E41-881A-BD7F24FC80E6}" type="pres">
      <dgm:prSet presAssocID="{2B16F32A-B83A-2047-A032-2017C67E7B5A}" presName="hierChild5" presStyleCnt="0"/>
      <dgm:spPr/>
    </dgm:pt>
    <dgm:pt modelId="{978047A2-2B10-AD45-BE8D-5B82D5C52B2F}" type="pres">
      <dgm:prSet presAssocID="{856C4E48-E401-D84F-8AC1-22E4CE8662CE}" presName="Name37" presStyleLbl="parChTrans1D2" presStyleIdx="1" presStyleCnt="3"/>
      <dgm:spPr/>
      <dgm:t>
        <a:bodyPr/>
        <a:lstStyle/>
        <a:p>
          <a:endParaRPr lang="de-DE"/>
        </a:p>
      </dgm:t>
    </dgm:pt>
    <dgm:pt modelId="{FB04442E-394A-E24C-BFDE-69A5AE3278DF}" type="pres">
      <dgm:prSet presAssocID="{AFA9997F-5A90-A840-8C89-B831D1202E5B}" presName="hierRoot2" presStyleCnt="0">
        <dgm:presLayoutVars>
          <dgm:hierBranch val="init"/>
        </dgm:presLayoutVars>
      </dgm:prSet>
      <dgm:spPr/>
    </dgm:pt>
    <dgm:pt modelId="{05D6A837-F34E-D546-8448-A55F2346BEA0}" type="pres">
      <dgm:prSet presAssocID="{AFA9997F-5A90-A840-8C89-B831D1202E5B}" presName="rootComposite" presStyleCnt="0"/>
      <dgm:spPr/>
    </dgm:pt>
    <dgm:pt modelId="{AF6508A6-0715-054E-B39F-93DC009569DA}" type="pres">
      <dgm:prSet presAssocID="{AFA9997F-5A90-A840-8C89-B831D1202E5B}" presName="rootText" presStyleLbl="node2" presStyleIdx="1" presStyleCnt="3" custScaleY="113747">
        <dgm:presLayoutVars>
          <dgm:chPref val="3"/>
        </dgm:presLayoutVars>
      </dgm:prSet>
      <dgm:spPr/>
      <dgm:t>
        <a:bodyPr/>
        <a:lstStyle/>
        <a:p>
          <a:endParaRPr lang="de-DE"/>
        </a:p>
      </dgm:t>
    </dgm:pt>
    <dgm:pt modelId="{5084F8EE-9D16-E347-AC8D-59ED05906104}" type="pres">
      <dgm:prSet presAssocID="{AFA9997F-5A90-A840-8C89-B831D1202E5B}" presName="rootConnector" presStyleLbl="node2" presStyleIdx="1" presStyleCnt="3"/>
      <dgm:spPr/>
      <dgm:t>
        <a:bodyPr/>
        <a:lstStyle/>
        <a:p>
          <a:endParaRPr lang="de-DE"/>
        </a:p>
      </dgm:t>
    </dgm:pt>
    <dgm:pt modelId="{E8A84944-E4D0-FC47-9359-1AF726900106}" type="pres">
      <dgm:prSet presAssocID="{AFA9997F-5A90-A840-8C89-B831D1202E5B}" presName="hierChild4" presStyleCnt="0"/>
      <dgm:spPr/>
    </dgm:pt>
    <dgm:pt modelId="{7E6B0501-1D35-8841-84A4-4B17BFA481C3}" type="pres">
      <dgm:prSet presAssocID="{AFA9997F-5A90-A840-8C89-B831D1202E5B}" presName="hierChild5" presStyleCnt="0"/>
      <dgm:spPr/>
    </dgm:pt>
    <dgm:pt modelId="{BA4C86A9-53CD-A047-88B4-BC9DB33647F0}" type="pres">
      <dgm:prSet presAssocID="{71C98A5E-CB62-DE45-A906-C8AFEC984FA1}" presName="Name37" presStyleLbl="parChTrans1D2" presStyleIdx="2" presStyleCnt="3"/>
      <dgm:spPr/>
      <dgm:t>
        <a:bodyPr/>
        <a:lstStyle/>
        <a:p>
          <a:endParaRPr lang="de-DE"/>
        </a:p>
      </dgm:t>
    </dgm:pt>
    <dgm:pt modelId="{A4BB68E1-A9A7-C445-B066-34A9D519A6F7}" type="pres">
      <dgm:prSet presAssocID="{E7C91674-2918-1345-AFE4-5635A07B0039}" presName="hierRoot2" presStyleCnt="0">
        <dgm:presLayoutVars>
          <dgm:hierBranch val="init"/>
        </dgm:presLayoutVars>
      </dgm:prSet>
      <dgm:spPr/>
    </dgm:pt>
    <dgm:pt modelId="{042F0BEF-33A6-A745-8538-F583FF3D1E2E}" type="pres">
      <dgm:prSet presAssocID="{E7C91674-2918-1345-AFE4-5635A07B0039}" presName="rootComposite" presStyleCnt="0"/>
      <dgm:spPr/>
    </dgm:pt>
    <dgm:pt modelId="{24009707-47C9-1F4C-BC85-CBEC1C71DF2F}" type="pres">
      <dgm:prSet presAssocID="{E7C91674-2918-1345-AFE4-5635A07B0039}" presName="rootText" presStyleLbl="node2" presStyleIdx="2" presStyleCnt="3" custScaleY="113747">
        <dgm:presLayoutVars>
          <dgm:chPref val="3"/>
        </dgm:presLayoutVars>
      </dgm:prSet>
      <dgm:spPr/>
      <dgm:t>
        <a:bodyPr/>
        <a:lstStyle/>
        <a:p>
          <a:endParaRPr lang="de-DE"/>
        </a:p>
      </dgm:t>
    </dgm:pt>
    <dgm:pt modelId="{CE98B29D-1715-4744-A215-177856C300B6}" type="pres">
      <dgm:prSet presAssocID="{E7C91674-2918-1345-AFE4-5635A07B0039}" presName="rootConnector" presStyleLbl="node2" presStyleIdx="2" presStyleCnt="3"/>
      <dgm:spPr/>
      <dgm:t>
        <a:bodyPr/>
        <a:lstStyle/>
        <a:p>
          <a:endParaRPr lang="de-DE"/>
        </a:p>
      </dgm:t>
    </dgm:pt>
    <dgm:pt modelId="{8CDA8539-4113-3E47-829F-FFB6A97206C7}" type="pres">
      <dgm:prSet presAssocID="{E7C91674-2918-1345-AFE4-5635A07B0039}" presName="hierChild4" presStyleCnt="0"/>
      <dgm:spPr/>
    </dgm:pt>
    <dgm:pt modelId="{3E2E2AA5-D72C-8241-848C-39F55C18BB55}" type="pres">
      <dgm:prSet presAssocID="{E7C91674-2918-1345-AFE4-5635A07B0039}" presName="hierChild5" presStyleCnt="0"/>
      <dgm:spPr/>
    </dgm:pt>
    <dgm:pt modelId="{FD99C4A4-B175-ED45-B768-C37601460B66}" type="pres">
      <dgm:prSet presAssocID="{235EB49D-3C58-CD4E-81EC-62602BDCF87C}" presName="hierChild3" presStyleCnt="0"/>
      <dgm:spPr/>
    </dgm:pt>
  </dgm:ptLst>
  <dgm:cxnLst>
    <dgm:cxn modelId="{9FD0A991-9294-CF47-8679-7A5DD9D2AF3F}" type="presOf" srcId="{235EB49D-3C58-CD4E-81EC-62602BDCF87C}" destId="{5E22D580-A0B9-2847-81FB-59B2F5CE65BB}" srcOrd="0" destOrd="0" presId="urn:microsoft.com/office/officeart/2005/8/layout/orgChart1"/>
    <dgm:cxn modelId="{D8B5CBD9-4DE1-6444-98B8-08DFA02DCA42}" type="presOf" srcId="{2C26DA85-D9A0-DE4F-9655-7FF908FB7C8E}" destId="{3ED56B8A-7484-CC4A-8822-873153644382}" srcOrd="0" destOrd="0" presId="urn:microsoft.com/office/officeart/2005/8/layout/orgChart1"/>
    <dgm:cxn modelId="{4920AB2E-E4BC-6144-AF35-6EDDDC8BBC0A}" type="presOf" srcId="{AFA9997F-5A90-A840-8C89-B831D1202E5B}" destId="{5084F8EE-9D16-E347-AC8D-59ED05906104}" srcOrd="1" destOrd="0" presId="urn:microsoft.com/office/officeart/2005/8/layout/orgChart1"/>
    <dgm:cxn modelId="{F23E8062-A0E8-804E-A51A-528437AB4871}" srcId="{235EB49D-3C58-CD4E-81EC-62602BDCF87C}" destId="{2B16F32A-B83A-2047-A032-2017C67E7B5A}" srcOrd="0" destOrd="0" parTransId="{E4B0DF7F-98E1-AA4B-A85C-29C62A7D2428}" sibTransId="{D2643C35-7DC9-CC43-81FA-61961C6F95AD}"/>
    <dgm:cxn modelId="{6AEB8E39-78FC-3848-9D13-90D6C93991C3}" type="presOf" srcId="{856C4E48-E401-D84F-8AC1-22E4CE8662CE}" destId="{978047A2-2B10-AD45-BE8D-5B82D5C52B2F}" srcOrd="0" destOrd="0" presId="urn:microsoft.com/office/officeart/2005/8/layout/orgChart1"/>
    <dgm:cxn modelId="{85AC4766-BDDB-A549-967E-218D30694979}" srcId="{2C26DA85-D9A0-DE4F-9655-7FF908FB7C8E}" destId="{235EB49D-3C58-CD4E-81EC-62602BDCF87C}" srcOrd="0" destOrd="0" parTransId="{42A3F20A-364C-5940-905E-8C6A6181CC74}" sibTransId="{078CA737-E1CA-C044-867D-31BA05B6A20D}"/>
    <dgm:cxn modelId="{F429ECF6-2751-B845-B13B-70AEC4461B6E}" type="presOf" srcId="{2B16F32A-B83A-2047-A032-2017C67E7B5A}" destId="{B3D82D73-A071-5F4C-BB8B-9CFE035D2EC2}" srcOrd="1" destOrd="0" presId="urn:microsoft.com/office/officeart/2005/8/layout/orgChart1"/>
    <dgm:cxn modelId="{53F0A2F3-23BA-DC4A-AC83-0A7DC50A538E}" type="presOf" srcId="{2B16F32A-B83A-2047-A032-2017C67E7B5A}" destId="{74F93A83-1719-9C44-B528-9C1376702E38}" srcOrd="0" destOrd="0" presId="urn:microsoft.com/office/officeart/2005/8/layout/orgChart1"/>
    <dgm:cxn modelId="{A45471FA-C367-0E46-B845-63DC3A790D9E}" type="presOf" srcId="{235EB49D-3C58-CD4E-81EC-62602BDCF87C}" destId="{C9B03694-8E31-DE49-BB03-FA6DA4D4482A}" srcOrd="1" destOrd="0" presId="urn:microsoft.com/office/officeart/2005/8/layout/orgChart1"/>
    <dgm:cxn modelId="{88C1DCD9-A734-E045-85CD-65DA8CDF65AC}" srcId="{235EB49D-3C58-CD4E-81EC-62602BDCF87C}" destId="{E7C91674-2918-1345-AFE4-5635A07B0039}" srcOrd="2" destOrd="0" parTransId="{71C98A5E-CB62-DE45-A906-C8AFEC984FA1}" sibTransId="{F46DC70B-C081-564D-ACDA-86373EF7B06D}"/>
    <dgm:cxn modelId="{E67127A4-01C0-1D48-9301-3A3C159115C3}" srcId="{235EB49D-3C58-CD4E-81EC-62602BDCF87C}" destId="{AFA9997F-5A90-A840-8C89-B831D1202E5B}" srcOrd="1" destOrd="0" parTransId="{856C4E48-E401-D84F-8AC1-22E4CE8662CE}" sibTransId="{CD558589-1728-EE44-98C3-8B8118AF8AAB}"/>
    <dgm:cxn modelId="{C807E296-03B2-2742-A87F-0D463333544C}" type="presOf" srcId="{71C98A5E-CB62-DE45-A906-C8AFEC984FA1}" destId="{BA4C86A9-53CD-A047-88B4-BC9DB33647F0}" srcOrd="0" destOrd="0" presId="urn:microsoft.com/office/officeart/2005/8/layout/orgChart1"/>
    <dgm:cxn modelId="{637A831C-3739-5F48-8B16-22CD7C0A4C1B}" type="presOf" srcId="{E7C91674-2918-1345-AFE4-5635A07B0039}" destId="{24009707-47C9-1F4C-BC85-CBEC1C71DF2F}" srcOrd="0" destOrd="0" presId="urn:microsoft.com/office/officeart/2005/8/layout/orgChart1"/>
    <dgm:cxn modelId="{276D782F-82D0-B541-B040-5B1021E9FD88}" type="presOf" srcId="{E7C91674-2918-1345-AFE4-5635A07B0039}" destId="{CE98B29D-1715-4744-A215-177856C300B6}" srcOrd="1" destOrd="0" presId="urn:microsoft.com/office/officeart/2005/8/layout/orgChart1"/>
    <dgm:cxn modelId="{3210966B-DDAC-A54F-89AB-B941F6A6F45D}" type="presOf" srcId="{AFA9997F-5A90-A840-8C89-B831D1202E5B}" destId="{AF6508A6-0715-054E-B39F-93DC009569DA}" srcOrd="0" destOrd="0" presId="urn:microsoft.com/office/officeart/2005/8/layout/orgChart1"/>
    <dgm:cxn modelId="{0D9ED032-5BC4-9947-8F19-BE4000FA0431}" type="presOf" srcId="{E4B0DF7F-98E1-AA4B-A85C-29C62A7D2428}" destId="{32B3FCA1-4141-334D-AA1D-CF9E4D9047B7}" srcOrd="0" destOrd="0" presId="urn:microsoft.com/office/officeart/2005/8/layout/orgChart1"/>
    <dgm:cxn modelId="{70482A9B-C2E9-7A4F-8371-34DA961A93CF}" type="presParOf" srcId="{3ED56B8A-7484-CC4A-8822-873153644382}" destId="{5608B7F8-2394-CF4A-95C3-6BAE84921A84}" srcOrd="0" destOrd="0" presId="urn:microsoft.com/office/officeart/2005/8/layout/orgChart1"/>
    <dgm:cxn modelId="{0A67FDF3-1B61-E249-A050-4ACBA5305BD8}" type="presParOf" srcId="{5608B7F8-2394-CF4A-95C3-6BAE84921A84}" destId="{485F4395-DC17-5840-8252-0F787C4B5800}" srcOrd="0" destOrd="0" presId="urn:microsoft.com/office/officeart/2005/8/layout/orgChart1"/>
    <dgm:cxn modelId="{E1848939-CE91-0E43-BB10-D845ABD0A66D}" type="presParOf" srcId="{485F4395-DC17-5840-8252-0F787C4B5800}" destId="{5E22D580-A0B9-2847-81FB-59B2F5CE65BB}" srcOrd="0" destOrd="0" presId="urn:microsoft.com/office/officeart/2005/8/layout/orgChart1"/>
    <dgm:cxn modelId="{94CDBAEC-E2A3-6B4E-92C8-2A551C046024}" type="presParOf" srcId="{485F4395-DC17-5840-8252-0F787C4B5800}" destId="{C9B03694-8E31-DE49-BB03-FA6DA4D4482A}" srcOrd="1" destOrd="0" presId="urn:microsoft.com/office/officeart/2005/8/layout/orgChart1"/>
    <dgm:cxn modelId="{52B95D1B-B491-1E42-BCF3-7D3F216864DF}" type="presParOf" srcId="{5608B7F8-2394-CF4A-95C3-6BAE84921A84}" destId="{629D058F-FB0C-3D4C-8006-9FB79A6A1759}" srcOrd="1" destOrd="0" presId="urn:microsoft.com/office/officeart/2005/8/layout/orgChart1"/>
    <dgm:cxn modelId="{C615A9C4-614F-5A42-9E0E-9A9EF3FB1A1E}" type="presParOf" srcId="{629D058F-FB0C-3D4C-8006-9FB79A6A1759}" destId="{32B3FCA1-4141-334D-AA1D-CF9E4D9047B7}" srcOrd="0" destOrd="0" presId="urn:microsoft.com/office/officeart/2005/8/layout/orgChart1"/>
    <dgm:cxn modelId="{3E2A5E04-C603-A747-BE37-F06DAFBEEB09}" type="presParOf" srcId="{629D058F-FB0C-3D4C-8006-9FB79A6A1759}" destId="{25547141-B341-4D4A-970E-7A663361D482}" srcOrd="1" destOrd="0" presId="urn:microsoft.com/office/officeart/2005/8/layout/orgChart1"/>
    <dgm:cxn modelId="{D0AB86FF-7E34-F144-B06A-80707BD6706A}" type="presParOf" srcId="{25547141-B341-4D4A-970E-7A663361D482}" destId="{5BD5930A-B14A-2540-9410-8DB9B3E5C47E}" srcOrd="0" destOrd="0" presId="urn:microsoft.com/office/officeart/2005/8/layout/orgChart1"/>
    <dgm:cxn modelId="{44CE8C88-282D-544E-BDF5-09F2F64351B8}" type="presParOf" srcId="{5BD5930A-B14A-2540-9410-8DB9B3E5C47E}" destId="{74F93A83-1719-9C44-B528-9C1376702E38}" srcOrd="0" destOrd="0" presId="urn:microsoft.com/office/officeart/2005/8/layout/orgChart1"/>
    <dgm:cxn modelId="{8C89D9C1-4199-164C-A8FA-1C16993CA51F}" type="presParOf" srcId="{5BD5930A-B14A-2540-9410-8DB9B3E5C47E}" destId="{B3D82D73-A071-5F4C-BB8B-9CFE035D2EC2}" srcOrd="1" destOrd="0" presId="urn:microsoft.com/office/officeart/2005/8/layout/orgChart1"/>
    <dgm:cxn modelId="{B435B320-2EF7-E240-8607-5E8D58ACB06F}" type="presParOf" srcId="{25547141-B341-4D4A-970E-7A663361D482}" destId="{F29D4B13-38F2-3D4D-842B-103C03058594}" srcOrd="1" destOrd="0" presId="urn:microsoft.com/office/officeart/2005/8/layout/orgChart1"/>
    <dgm:cxn modelId="{53A050DB-C656-424F-828B-A14006B1C1CE}" type="presParOf" srcId="{25547141-B341-4D4A-970E-7A663361D482}" destId="{D13FBE05-1435-1E41-881A-BD7F24FC80E6}" srcOrd="2" destOrd="0" presId="urn:microsoft.com/office/officeart/2005/8/layout/orgChart1"/>
    <dgm:cxn modelId="{E065B19E-9C3F-5D42-80B6-0E4B1FCAF000}" type="presParOf" srcId="{629D058F-FB0C-3D4C-8006-9FB79A6A1759}" destId="{978047A2-2B10-AD45-BE8D-5B82D5C52B2F}" srcOrd="2" destOrd="0" presId="urn:microsoft.com/office/officeart/2005/8/layout/orgChart1"/>
    <dgm:cxn modelId="{1D3F8911-2889-8D40-91EC-56E444F64EE2}" type="presParOf" srcId="{629D058F-FB0C-3D4C-8006-9FB79A6A1759}" destId="{FB04442E-394A-E24C-BFDE-69A5AE3278DF}" srcOrd="3" destOrd="0" presId="urn:microsoft.com/office/officeart/2005/8/layout/orgChart1"/>
    <dgm:cxn modelId="{B39F2264-389D-714A-A852-052AB36566CD}" type="presParOf" srcId="{FB04442E-394A-E24C-BFDE-69A5AE3278DF}" destId="{05D6A837-F34E-D546-8448-A55F2346BEA0}" srcOrd="0" destOrd="0" presId="urn:microsoft.com/office/officeart/2005/8/layout/orgChart1"/>
    <dgm:cxn modelId="{1B39B638-56D0-ED42-A47E-6DD5A03306D5}" type="presParOf" srcId="{05D6A837-F34E-D546-8448-A55F2346BEA0}" destId="{AF6508A6-0715-054E-B39F-93DC009569DA}" srcOrd="0" destOrd="0" presId="urn:microsoft.com/office/officeart/2005/8/layout/orgChart1"/>
    <dgm:cxn modelId="{6C1E7521-C8C5-3441-9614-87C0C3E23C2C}" type="presParOf" srcId="{05D6A837-F34E-D546-8448-A55F2346BEA0}" destId="{5084F8EE-9D16-E347-AC8D-59ED05906104}" srcOrd="1" destOrd="0" presId="urn:microsoft.com/office/officeart/2005/8/layout/orgChart1"/>
    <dgm:cxn modelId="{194E0C21-69E7-2147-A672-652671037E16}" type="presParOf" srcId="{FB04442E-394A-E24C-BFDE-69A5AE3278DF}" destId="{E8A84944-E4D0-FC47-9359-1AF726900106}" srcOrd="1" destOrd="0" presId="urn:microsoft.com/office/officeart/2005/8/layout/orgChart1"/>
    <dgm:cxn modelId="{59042F20-FD65-4345-AC38-5B8B8EF4B1AD}" type="presParOf" srcId="{FB04442E-394A-E24C-BFDE-69A5AE3278DF}" destId="{7E6B0501-1D35-8841-84A4-4B17BFA481C3}" srcOrd="2" destOrd="0" presId="urn:microsoft.com/office/officeart/2005/8/layout/orgChart1"/>
    <dgm:cxn modelId="{8092B75A-E784-F541-A17E-178A7CCB7178}" type="presParOf" srcId="{629D058F-FB0C-3D4C-8006-9FB79A6A1759}" destId="{BA4C86A9-53CD-A047-88B4-BC9DB33647F0}" srcOrd="4" destOrd="0" presId="urn:microsoft.com/office/officeart/2005/8/layout/orgChart1"/>
    <dgm:cxn modelId="{2FED923A-72C7-6345-BA6C-EC13B859C695}" type="presParOf" srcId="{629D058F-FB0C-3D4C-8006-9FB79A6A1759}" destId="{A4BB68E1-A9A7-C445-B066-34A9D519A6F7}" srcOrd="5" destOrd="0" presId="urn:microsoft.com/office/officeart/2005/8/layout/orgChart1"/>
    <dgm:cxn modelId="{E477F9D4-1DCA-A843-9637-858B5A7D2815}" type="presParOf" srcId="{A4BB68E1-A9A7-C445-B066-34A9D519A6F7}" destId="{042F0BEF-33A6-A745-8538-F583FF3D1E2E}" srcOrd="0" destOrd="0" presId="urn:microsoft.com/office/officeart/2005/8/layout/orgChart1"/>
    <dgm:cxn modelId="{BBE7EAE1-F41C-A743-ACC2-D3C565709852}" type="presParOf" srcId="{042F0BEF-33A6-A745-8538-F583FF3D1E2E}" destId="{24009707-47C9-1F4C-BC85-CBEC1C71DF2F}" srcOrd="0" destOrd="0" presId="urn:microsoft.com/office/officeart/2005/8/layout/orgChart1"/>
    <dgm:cxn modelId="{9F770652-9278-264F-A96A-354A88F1551C}" type="presParOf" srcId="{042F0BEF-33A6-A745-8538-F583FF3D1E2E}" destId="{CE98B29D-1715-4744-A215-177856C300B6}" srcOrd="1" destOrd="0" presId="urn:microsoft.com/office/officeart/2005/8/layout/orgChart1"/>
    <dgm:cxn modelId="{4AB957E1-F1D3-3849-8E4A-A2A5B9C1EFAA}" type="presParOf" srcId="{A4BB68E1-A9A7-C445-B066-34A9D519A6F7}" destId="{8CDA8539-4113-3E47-829F-FFB6A97206C7}" srcOrd="1" destOrd="0" presId="urn:microsoft.com/office/officeart/2005/8/layout/orgChart1"/>
    <dgm:cxn modelId="{646E3CBE-4F0F-1049-A4E7-45D1B4B4D197}" type="presParOf" srcId="{A4BB68E1-A9A7-C445-B066-34A9D519A6F7}" destId="{3E2E2AA5-D72C-8241-848C-39F55C18BB55}" srcOrd="2" destOrd="0" presId="urn:microsoft.com/office/officeart/2005/8/layout/orgChart1"/>
    <dgm:cxn modelId="{6D15955F-B94A-B84E-8D6A-43C37BE3CD14}" type="presParOf" srcId="{5608B7F8-2394-CF4A-95C3-6BAE84921A84}" destId="{FD99C4A4-B175-ED45-B768-C37601460B6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556F245-C369-2548-B821-A3A8A0FC7AB6}"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de-DE"/>
        </a:p>
      </dgm:t>
    </dgm:pt>
    <dgm:pt modelId="{811882D3-240C-854D-9A4F-A7DEEB2481B3}">
      <dgm:prSet phldrT="[Text]" custT="1"/>
      <dgm:spPr/>
      <dgm:t>
        <a:bodyPr/>
        <a:lstStyle/>
        <a:p>
          <a:r>
            <a:rPr lang="de-DE" sz="3600" baseline="0" dirty="0" smtClean="0"/>
            <a:t>Finanz- und Versicherungswirtschaft (Beispiel)</a:t>
          </a:r>
          <a:endParaRPr lang="de-DE" sz="3600" dirty="0"/>
        </a:p>
      </dgm:t>
    </dgm:pt>
    <dgm:pt modelId="{90343BB3-5D69-6146-8F47-3E0AB957D004}" type="parTrans" cxnId="{D7BB1130-B06F-094B-BBD1-23CAB57DB7B1}">
      <dgm:prSet/>
      <dgm:spPr/>
      <dgm:t>
        <a:bodyPr/>
        <a:lstStyle/>
        <a:p>
          <a:endParaRPr lang="de-DE"/>
        </a:p>
      </dgm:t>
    </dgm:pt>
    <dgm:pt modelId="{EF674531-4B95-E340-B763-BB2D2B1572FE}" type="sibTrans" cxnId="{D7BB1130-B06F-094B-BBD1-23CAB57DB7B1}">
      <dgm:prSet/>
      <dgm:spPr/>
      <dgm:t>
        <a:bodyPr/>
        <a:lstStyle/>
        <a:p>
          <a:endParaRPr lang="de-DE"/>
        </a:p>
      </dgm:t>
    </dgm:pt>
    <dgm:pt modelId="{8F521644-9A0C-CD44-A0D2-43646A018FFD}">
      <dgm:prSet custT="1"/>
      <dgm:spPr/>
      <dgm:t>
        <a:bodyPr lIns="324000"/>
        <a:lstStyle/>
        <a:p>
          <a:r>
            <a:rPr lang="de-DE" sz="2400" dirty="0" smtClean="0"/>
            <a:t>Durch starke Wetterextreme kann es zu Schäden kommen, die die Finanz-</a:t>
          </a:r>
          <a:r>
            <a:rPr lang="de-DE" sz="2400" baseline="0" dirty="0" smtClean="0"/>
            <a:t> und Versicherungswirtschaft tragen muss</a:t>
          </a:r>
          <a:endParaRPr lang="de-DE" sz="2400" dirty="0" smtClean="0"/>
        </a:p>
      </dgm:t>
    </dgm:pt>
    <dgm:pt modelId="{158266ED-4556-C745-BB44-3CC30E4C26B3}" type="parTrans" cxnId="{04FD3537-AC4A-794A-AB04-5154CE2C3CCC}">
      <dgm:prSet/>
      <dgm:spPr/>
      <dgm:t>
        <a:bodyPr/>
        <a:lstStyle/>
        <a:p>
          <a:endParaRPr lang="de-DE"/>
        </a:p>
      </dgm:t>
    </dgm:pt>
    <dgm:pt modelId="{4FA829CB-4183-9F48-B01B-7CA61BEEEB4A}" type="sibTrans" cxnId="{04FD3537-AC4A-794A-AB04-5154CE2C3CCC}">
      <dgm:prSet/>
      <dgm:spPr/>
      <dgm:t>
        <a:bodyPr/>
        <a:lstStyle/>
        <a:p>
          <a:endParaRPr lang="de-DE"/>
        </a:p>
      </dgm:t>
    </dgm:pt>
    <dgm:pt modelId="{D6B6A3BD-4E0C-DF45-B998-7E16DFE67242}">
      <dgm:prSet custT="1"/>
      <dgm:spPr/>
      <dgm:t>
        <a:bodyPr lIns="324000"/>
        <a:lstStyle/>
        <a:p>
          <a:r>
            <a:rPr lang="de-DE" sz="2400" dirty="0" smtClean="0"/>
            <a:t>Im Jahr 2011 wütete ein schwerer Hagelsturm über Deutschland</a:t>
          </a:r>
          <a:r>
            <a:rPr lang="de-DE" sz="2400" baseline="0" dirty="0" smtClean="0"/>
            <a:t> und verursachte über 280 Millionen Euro Schaden</a:t>
          </a:r>
          <a:endParaRPr lang="de-DE" sz="2400" dirty="0" smtClean="0"/>
        </a:p>
      </dgm:t>
    </dgm:pt>
    <dgm:pt modelId="{41CD4F08-1787-C645-A503-C788909AD81C}" type="parTrans" cxnId="{3C580392-2B67-A547-BC7A-F1D71482B77E}">
      <dgm:prSet/>
      <dgm:spPr/>
      <dgm:t>
        <a:bodyPr/>
        <a:lstStyle/>
        <a:p>
          <a:endParaRPr lang="de-DE"/>
        </a:p>
      </dgm:t>
    </dgm:pt>
    <dgm:pt modelId="{0D7A941D-2926-B343-80AB-7E667AF4AAF4}" type="sibTrans" cxnId="{3C580392-2B67-A547-BC7A-F1D71482B77E}">
      <dgm:prSet/>
      <dgm:spPr/>
      <dgm:t>
        <a:bodyPr/>
        <a:lstStyle/>
        <a:p>
          <a:endParaRPr lang="de-DE"/>
        </a:p>
      </dgm:t>
    </dgm:pt>
    <dgm:pt modelId="{4FAC275A-D03D-E34B-8210-ED2561B65694}">
      <dgm:prSet custT="1"/>
      <dgm:spPr/>
      <dgm:t>
        <a:bodyPr lIns="324000"/>
        <a:lstStyle/>
        <a:p>
          <a:r>
            <a:rPr lang="de-DE" sz="2400" dirty="0" smtClean="0"/>
            <a:t>Auch die Häufigkeit der Unwetter nehmen zu, denn im gleichen Jahr gab es einen vergleichbaren</a:t>
          </a:r>
          <a:r>
            <a:rPr lang="de-DE" sz="2400" baseline="0" dirty="0" smtClean="0"/>
            <a:t> zweiten Sturm in Deutschland</a:t>
          </a:r>
          <a:endParaRPr lang="de-DE" sz="2400" dirty="0" smtClean="0"/>
        </a:p>
      </dgm:t>
    </dgm:pt>
    <dgm:pt modelId="{74DE4572-37EF-6549-9BE8-093FB2D4F1C1}" type="parTrans" cxnId="{193D405F-B67B-AA48-A546-B79FA1256A8F}">
      <dgm:prSet/>
      <dgm:spPr/>
      <dgm:t>
        <a:bodyPr/>
        <a:lstStyle/>
        <a:p>
          <a:endParaRPr lang="de-DE"/>
        </a:p>
      </dgm:t>
    </dgm:pt>
    <dgm:pt modelId="{E7054ECF-4EF4-284C-94AF-65B6775A039D}" type="sibTrans" cxnId="{193D405F-B67B-AA48-A546-B79FA1256A8F}">
      <dgm:prSet/>
      <dgm:spPr/>
      <dgm:t>
        <a:bodyPr/>
        <a:lstStyle/>
        <a:p>
          <a:endParaRPr lang="de-DE"/>
        </a:p>
      </dgm:t>
    </dgm:pt>
    <dgm:pt modelId="{3F13CDFC-EC66-0044-9C80-26681B0E6A9D}" type="pres">
      <dgm:prSet presAssocID="{8556F245-C369-2548-B821-A3A8A0FC7AB6}" presName="Name0" presStyleCnt="0">
        <dgm:presLayoutVars>
          <dgm:dir/>
          <dgm:animLvl val="lvl"/>
          <dgm:resizeHandles val="exact"/>
        </dgm:presLayoutVars>
      </dgm:prSet>
      <dgm:spPr/>
      <dgm:t>
        <a:bodyPr/>
        <a:lstStyle/>
        <a:p>
          <a:endParaRPr lang="de-DE"/>
        </a:p>
      </dgm:t>
    </dgm:pt>
    <dgm:pt modelId="{768D64CC-4B9A-964A-B297-DE8D7C6560BB}" type="pres">
      <dgm:prSet presAssocID="{811882D3-240C-854D-9A4F-A7DEEB2481B3}" presName="composite" presStyleCnt="0"/>
      <dgm:spPr/>
    </dgm:pt>
    <dgm:pt modelId="{18931775-DCC5-484A-832B-3A28405C0520}" type="pres">
      <dgm:prSet presAssocID="{811882D3-240C-854D-9A4F-A7DEEB2481B3}" presName="parTx" presStyleLbl="alignNode1" presStyleIdx="0" presStyleCnt="1" custScaleY="100000" custLinFactNeighborX="-49" custLinFactNeighborY="4732">
        <dgm:presLayoutVars>
          <dgm:chMax val="0"/>
          <dgm:chPref val="0"/>
          <dgm:bulletEnabled val="1"/>
        </dgm:presLayoutVars>
      </dgm:prSet>
      <dgm:spPr/>
      <dgm:t>
        <a:bodyPr/>
        <a:lstStyle/>
        <a:p>
          <a:endParaRPr lang="de-DE"/>
        </a:p>
      </dgm:t>
    </dgm:pt>
    <dgm:pt modelId="{7DB60188-23BA-FD4F-94EC-937389981BD4}" type="pres">
      <dgm:prSet presAssocID="{811882D3-240C-854D-9A4F-A7DEEB2481B3}" presName="desTx" presStyleLbl="alignAccFollowNode1" presStyleIdx="0" presStyleCnt="1" custLinFactNeighborY="239">
        <dgm:presLayoutVars>
          <dgm:bulletEnabled val="1"/>
        </dgm:presLayoutVars>
      </dgm:prSet>
      <dgm:spPr/>
      <dgm:t>
        <a:bodyPr/>
        <a:lstStyle/>
        <a:p>
          <a:endParaRPr lang="de-DE"/>
        </a:p>
      </dgm:t>
    </dgm:pt>
  </dgm:ptLst>
  <dgm:cxnLst>
    <dgm:cxn modelId="{1FE9F744-68CD-9644-A79F-96937D7443B6}" type="presOf" srcId="{D6B6A3BD-4E0C-DF45-B998-7E16DFE67242}" destId="{7DB60188-23BA-FD4F-94EC-937389981BD4}" srcOrd="0" destOrd="1" presId="urn:microsoft.com/office/officeart/2005/8/layout/hList1"/>
    <dgm:cxn modelId="{C91ACC5C-9AC3-B64A-9607-F8F0987C4EFD}" type="presOf" srcId="{4FAC275A-D03D-E34B-8210-ED2561B65694}" destId="{7DB60188-23BA-FD4F-94EC-937389981BD4}" srcOrd="0" destOrd="2" presId="urn:microsoft.com/office/officeart/2005/8/layout/hList1"/>
    <dgm:cxn modelId="{193D405F-B67B-AA48-A546-B79FA1256A8F}" srcId="{811882D3-240C-854D-9A4F-A7DEEB2481B3}" destId="{4FAC275A-D03D-E34B-8210-ED2561B65694}" srcOrd="2" destOrd="0" parTransId="{74DE4572-37EF-6549-9BE8-093FB2D4F1C1}" sibTransId="{E7054ECF-4EF4-284C-94AF-65B6775A039D}"/>
    <dgm:cxn modelId="{F3009A5B-71A4-0344-B190-EB77E3445B83}" type="presOf" srcId="{811882D3-240C-854D-9A4F-A7DEEB2481B3}" destId="{18931775-DCC5-484A-832B-3A28405C0520}" srcOrd="0" destOrd="0" presId="urn:microsoft.com/office/officeart/2005/8/layout/hList1"/>
    <dgm:cxn modelId="{D7BB1130-B06F-094B-BBD1-23CAB57DB7B1}" srcId="{8556F245-C369-2548-B821-A3A8A0FC7AB6}" destId="{811882D3-240C-854D-9A4F-A7DEEB2481B3}" srcOrd="0" destOrd="0" parTransId="{90343BB3-5D69-6146-8F47-3E0AB957D004}" sibTransId="{EF674531-4B95-E340-B763-BB2D2B1572FE}"/>
    <dgm:cxn modelId="{9ECF7C25-6F9A-3741-9D59-45710C1C425C}" type="presOf" srcId="{8F521644-9A0C-CD44-A0D2-43646A018FFD}" destId="{7DB60188-23BA-FD4F-94EC-937389981BD4}" srcOrd="0" destOrd="0" presId="urn:microsoft.com/office/officeart/2005/8/layout/hList1"/>
    <dgm:cxn modelId="{04FD3537-AC4A-794A-AB04-5154CE2C3CCC}" srcId="{811882D3-240C-854D-9A4F-A7DEEB2481B3}" destId="{8F521644-9A0C-CD44-A0D2-43646A018FFD}" srcOrd="0" destOrd="0" parTransId="{158266ED-4556-C745-BB44-3CC30E4C26B3}" sibTransId="{4FA829CB-4183-9F48-B01B-7CA61BEEEB4A}"/>
    <dgm:cxn modelId="{5EEE7FBF-5F50-6848-A625-9A76DDA5464A}" type="presOf" srcId="{8556F245-C369-2548-B821-A3A8A0FC7AB6}" destId="{3F13CDFC-EC66-0044-9C80-26681B0E6A9D}" srcOrd="0" destOrd="0" presId="urn:microsoft.com/office/officeart/2005/8/layout/hList1"/>
    <dgm:cxn modelId="{3C580392-2B67-A547-BC7A-F1D71482B77E}" srcId="{811882D3-240C-854D-9A4F-A7DEEB2481B3}" destId="{D6B6A3BD-4E0C-DF45-B998-7E16DFE67242}" srcOrd="1" destOrd="0" parTransId="{41CD4F08-1787-C645-A503-C788909AD81C}" sibTransId="{0D7A941D-2926-B343-80AB-7E667AF4AAF4}"/>
    <dgm:cxn modelId="{3F536CBE-6FAC-3C4D-89B8-D448BF42F5EF}" type="presParOf" srcId="{3F13CDFC-EC66-0044-9C80-26681B0E6A9D}" destId="{768D64CC-4B9A-964A-B297-DE8D7C6560BB}" srcOrd="0" destOrd="0" presId="urn:microsoft.com/office/officeart/2005/8/layout/hList1"/>
    <dgm:cxn modelId="{EA82AEC2-C35A-5342-A439-3F93760082B6}" type="presParOf" srcId="{768D64CC-4B9A-964A-B297-DE8D7C6560BB}" destId="{18931775-DCC5-484A-832B-3A28405C0520}" srcOrd="0" destOrd="0" presId="urn:microsoft.com/office/officeart/2005/8/layout/hList1"/>
    <dgm:cxn modelId="{DC69CA75-2404-514B-82F6-6F05211B795F}" type="presParOf" srcId="{768D64CC-4B9A-964A-B297-DE8D7C6560BB}" destId="{7DB60188-23BA-FD4F-94EC-937389981BD4}"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556F245-C369-2548-B821-A3A8A0FC7AB6}"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de-DE"/>
        </a:p>
      </dgm:t>
    </dgm:pt>
    <dgm:pt modelId="{811882D3-240C-854D-9A4F-A7DEEB2481B3}">
      <dgm:prSet phldrT="[Text]" custT="1"/>
      <dgm:spPr/>
      <dgm:t>
        <a:bodyPr/>
        <a:lstStyle/>
        <a:p>
          <a:r>
            <a:rPr lang="de-DE" sz="3600" dirty="0" smtClean="0"/>
            <a:t>Fischerei</a:t>
          </a:r>
        </a:p>
      </dgm:t>
    </dgm:pt>
    <dgm:pt modelId="{90343BB3-5D69-6146-8F47-3E0AB957D004}" type="parTrans" cxnId="{D7BB1130-B06F-094B-BBD1-23CAB57DB7B1}">
      <dgm:prSet/>
      <dgm:spPr/>
      <dgm:t>
        <a:bodyPr/>
        <a:lstStyle/>
        <a:p>
          <a:endParaRPr lang="de-DE"/>
        </a:p>
      </dgm:t>
    </dgm:pt>
    <dgm:pt modelId="{EF674531-4B95-E340-B763-BB2D2B1572FE}" type="sibTrans" cxnId="{D7BB1130-B06F-094B-BBD1-23CAB57DB7B1}">
      <dgm:prSet/>
      <dgm:spPr/>
      <dgm:t>
        <a:bodyPr/>
        <a:lstStyle/>
        <a:p>
          <a:endParaRPr lang="de-DE"/>
        </a:p>
      </dgm:t>
    </dgm:pt>
    <dgm:pt modelId="{65B4619F-6091-8542-8B65-E079186E4E97}">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de-DE" sz="2400" b="0" dirty="0" smtClean="0">
              <a:solidFill>
                <a:schemeClr val="tx1"/>
              </a:solidFill>
              <a:effectLst/>
              <a:latin typeface="+mn-lt"/>
              <a:ea typeface="+mn-ea"/>
              <a:cs typeface="+mn-cs"/>
            </a:rPr>
            <a:t>Klimawandel beeinträchtigt die Lebensbedingungen vieler</a:t>
          </a:r>
          <a:r>
            <a:rPr lang="de-DE" sz="2400" b="0" baseline="0" dirty="0" smtClean="0">
              <a:solidFill>
                <a:schemeClr val="tx1"/>
              </a:solidFill>
              <a:effectLst/>
              <a:latin typeface="+mn-lt"/>
              <a:ea typeface="+mn-ea"/>
              <a:cs typeface="+mn-cs"/>
            </a:rPr>
            <a:t> Fischarten</a:t>
          </a:r>
          <a:endParaRPr lang="de-DE" sz="2400" b="0" dirty="0" smtClean="0">
            <a:solidFill>
              <a:schemeClr val="tx1"/>
            </a:solidFill>
            <a:effectLst/>
            <a:latin typeface="+mn-lt"/>
            <a:ea typeface="+mn-ea"/>
            <a:cs typeface="+mn-cs"/>
          </a:endParaRPr>
        </a:p>
      </dgm:t>
    </dgm:pt>
    <dgm:pt modelId="{BBD28CA0-61EC-8D45-9367-108FCB853608}" type="parTrans" cxnId="{3F871C14-6955-D54B-8259-02DEB7132A57}">
      <dgm:prSet/>
      <dgm:spPr/>
      <dgm:t>
        <a:bodyPr/>
        <a:lstStyle/>
        <a:p>
          <a:endParaRPr lang="de-DE"/>
        </a:p>
      </dgm:t>
    </dgm:pt>
    <dgm:pt modelId="{C27BB3EC-A9F7-9E43-820E-998E9943412E}" type="sibTrans" cxnId="{3F871C14-6955-D54B-8259-02DEB7132A57}">
      <dgm:prSet/>
      <dgm:spPr/>
      <dgm:t>
        <a:bodyPr/>
        <a:lstStyle/>
        <a:p>
          <a:endParaRPr lang="de-DE"/>
        </a:p>
      </dgm:t>
    </dgm:pt>
    <dgm:pt modelId="{4C6FB823-C3F2-2942-9B2E-3E92E942B0F3}">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de-DE" sz="2400" b="0" dirty="0" smtClean="0">
              <a:solidFill>
                <a:schemeClr val="tx1"/>
              </a:solidFill>
              <a:effectLst/>
              <a:latin typeface="+mn-lt"/>
              <a:ea typeface="+mn-ea"/>
              <a:cs typeface="+mn-cs"/>
            </a:rPr>
            <a:t>Dies</a:t>
          </a:r>
          <a:r>
            <a:rPr lang="de-DE" sz="2400" b="0" baseline="0" dirty="0" smtClean="0">
              <a:solidFill>
                <a:schemeClr val="tx1"/>
              </a:solidFill>
              <a:effectLst/>
              <a:latin typeface="+mn-lt"/>
              <a:ea typeface="+mn-ea"/>
              <a:cs typeface="+mn-cs"/>
            </a:rPr>
            <a:t> führt zu neuen Herausforderungen in strukturschwächeren Küstenregionen</a:t>
          </a:r>
          <a:endParaRPr lang="de-DE" sz="2400" b="0" dirty="0" smtClean="0">
            <a:solidFill>
              <a:schemeClr val="tx1"/>
            </a:solidFill>
            <a:effectLst/>
            <a:latin typeface="+mn-lt"/>
            <a:ea typeface="+mn-ea"/>
            <a:cs typeface="+mn-cs"/>
          </a:endParaRPr>
        </a:p>
      </dgm:t>
    </dgm:pt>
    <dgm:pt modelId="{2F5A3CBD-0080-924B-A9C5-5E45D0CA99E8}" type="parTrans" cxnId="{12BC38DE-393B-5E40-B1F4-9864DEFA0DE5}">
      <dgm:prSet/>
      <dgm:spPr/>
      <dgm:t>
        <a:bodyPr/>
        <a:lstStyle/>
        <a:p>
          <a:endParaRPr lang="de-DE"/>
        </a:p>
      </dgm:t>
    </dgm:pt>
    <dgm:pt modelId="{68FFF1DD-FE4B-824C-A386-3DB18A686AEA}" type="sibTrans" cxnId="{12BC38DE-393B-5E40-B1F4-9864DEFA0DE5}">
      <dgm:prSet/>
      <dgm:spPr/>
      <dgm:t>
        <a:bodyPr/>
        <a:lstStyle/>
        <a:p>
          <a:endParaRPr lang="de-DE"/>
        </a:p>
      </dgm:t>
    </dgm:pt>
    <dgm:pt modelId="{82BE8E66-7CE5-4B47-84AE-2F37B8BFDF68}">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de-DE" sz="2400" b="0" dirty="0" smtClean="0">
              <a:solidFill>
                <a:schemeClr val="tx1"/>
              </a:solidFill>
              <a:effectLst/>
              <a:latin typeface="+mn-lt"/>
              <a:ea typeface="+mn-ea"/>
              <a:cs typeface="+mn-cs"/>
            </a:rPr>
            <a:t>Schwankungen der Fischbestände werden sich weiter erhöhen</a:t>
          </a:r>
        </a:p>
      </dgm:t>
    </dgm:pt>
    <dgm:pt modelId="{22571F2D-7269-AF44-A9E9-C499D2346C69}" type="parTrans" cxnId="{08BC8A46-75B3-574D-811C-2F5B139BA6F6}">
      <dgm:prSet/>
      <dgm:spPr/>
      <dgm:t>
        <a:bodyPr/>
        <a:lstStyle/>
        <a:p>
          <a:endParaRPr lang="de-DE"/>
        </a:p>
      </dgm:t>
    </dgm:pt>
    <dgm:pt modelId="{7052C9DC-6E26-EB4F-BB29-2B9EE9873BE4}" type="sibTrans" cxnId="{08BC8A46-75B3-574D-811C-2F5B139BA6F6}">
      <dgm:prSet/>
      <dgm:spPr/>
      <dgm:t>
        <a:bodyPr/>
        <a:lstStyle/>
        <a:p>
          <a:endParaRPr lang="de-DE"/>
        </a:p>
      </dgm:t>
    </dgm:pt>
    <dgm:pt modelId="{3F13CDFC-EC66-0044-9C80-26681B0E6A9D}" type="pres">
      <dgm:prSet presAssocID="{8556F245-C369-2548-B821-A3A8A0FC7AB6}" presName="Name0" presStyleCnt="0">
        <dgm:presLayoutVars>
          <dgm:dir/>
          <dgm:animLvl val="lvl"/>
          <dgm:resizeHandles val="exact"/>
        </dgm:presLayoutVars>
      </dgm:prSet>
      <dgm:spPr/>
      <dgm:t>
        <a:bodyPr/>
        <a:lstStyle/>
        <a:p>
          <a:endParaRPr lang="de-DE"/>
        </a:p>
      </dgm:t>
    </dgm:pt>
    <dgm:pt modelId="{768D64CC-4B9A-964A-B297-DE8D7C6560BB}" type="pres">
      <dgm:prSet presAssocID="{811882D3-240C-854D-9A4F-A7DEEB2481B3}" presName="composite" presStyleCnt="0"/>
      <dgm:spPr/>
    </dgm:pt>
    <dgm:pt modelId="{18931775-DCC5-484A-832B-3A28405C0520}" type="pres">
      <dgm:prSet presAssocID="{811882D3-240C-854D-9A4F-A7DEEB2481B3}" presName="parTx" presStyleLbl="alignNode1" presStyleIdx="0" presStyleCnt="1" custScaleY="100000" custLinFactNeighborX="-214" custLinFactNeighborY="19">
        <dgm:presLayoutVars>
          <dgm:chMax val="0"/>
          <dgm:chPref val="0"/>
          <dgm:bulletEnabled val="1"/>
        </dgm:presLayoutVars>
      </dgm:prSet>
      <dgm:spPr/>
      <dgm:t>
        <a:bodyPr/>
        <a:lstStyle/>
        <a:p>
          <a:endParaRPr lang="de-DE"/>
        </a:p>
      </dgm:t>
    </dgm:pt>
    <dgm:pt modelId="{7DB60188-23BA-FD4F-94EC-937389981BD4}" type="pres">
      <dgm:prSet presAssocID="{811882D3-240C-854D-9A4F-A7DEEB2481B3}" presName="desTx" presStyleLbl="alignAccFollowNode1" presStyleIdx="0" presStyleCnt="1">
        <dgm:presLayoutVars>
          <dgm:bulletEnabled val="1"/>
        </dgm:presLayoutVars>
      </dgm:prSet>
      <dgm:spPr/>
      <dgm:t>
        <a:bodyPr/>
        <a:lstStyle/>
        <a:p>
          <a:endParaRPr lang="de-DE"/>
        </a:p>
      </dgm:t>
    </dgm:pt>
  </dgm:ptLst>
  <dgm:cxnLst>
    <dgm:cxn modelId="{ECA9C013-2361-8C48-BDD5-C42F0A8EFF2D}" type="presOf" srcId="{82BE8E66-7CE5-4B47-84AE-2F37B8BFDF68}" destId="{7DB60188-23BA-FD4F-94EC-937389981BD4}" srcOrd="0" destOrd="2" presId="urn:microsoft.com/office/officeart/2005/8/layout/hList1"/>
    <dgm:cxn modelId="{D14ED5B9-D4E4-1642-ABC2-4333DCFB1B70}" type="presOf" srcId="{65B4619F-6091-8542-8B65-E079186E4E97}" destId="{7DB60188-23BA-FD4F-94EC-937389981BD4}" srcOrd="0" destOrd="0" presId="urn:microsoft.com/office/officeart/2005/8/layout/hList1"/>
    <dgm:cxn modelId="{D7BB1130-B06F-094B-BBD1-23CAB57DB7B1}" srcId="{8556F245-C369-2548-B821-A3A8A0FC7AB6}" destId="{811882D3-240C-854D-9A4F-A7DEEB2481B3}" srcOrd="0" destOrd="0" parTransId="{90343BB3-5D69-6146-8F47-3E0AB957D004}" sibTransId="{EF674531-4B95-E340-B763-BB2D2B1572FE}"/>
    <dgm:cxn modelId="{08BC8A46-75B3-574D-811C-2F5B139BA6F6}" srcId="{811882D3-240C-854D-9A4F-A7DEEB2481B3}" destId="{82BE8E66-7CE5-4B47-84AE-2F37B8BFDF68}" srcOrd="2" destOrd="0" parTransId="{22571F2D-7269-AF44-A9E9-C499D2346C69}" sibTransId="{7052C9DC-6E26-EB4F-BB29-2B9EE9873BE4}"/>
    <dgm:cxn modelId="{1DF62D75-5CA8-C140-BBF3-0C092F4A6024}" type="presOf" srcId="{4C6FB823-C3F2-2942-9B2E-3E92E942B0F3}" destId="{7DB60188-23BA-FD4F-94EC-937389981BD4}" srcOrd="0" destOrd="1" presId="urn:microsoft.com/office/officeart/2005/8/layout/hList1"/>
    <dgm:cxn modelId="{12BC38DE-393B-5E40-B1F4-9864DEFA0DE5}" srcId="{811882D3-240C-854D-9A4F-A7DEEB2481B3}" destId="{4C6FB823-C3F2-2942-9B2E-3E92E942B0F3}" srcOrd="1" destOrd="0" parTransId="{2F5A3CBD-0080-924B-A9C5-5E45D0CA99E8}" sibTransId="{68FFF1DD-FE4B-824C-A386-3DB18A686AEA}"/>
    <dgm:cxn modelId="{05EA383D-53A6-3C4C-8C9E-4E2E224399E1}" type="presOf" srcId="{811882D3-240C-854D-9A4F-A7DEEB2481B3}" destId="{18931775-DCC5-484A-832B-3A28405C0520}" srcOrd="0" destOrd="0" presId="urn:microsoft.com/office/officeart/2005/8/layout/hList1"/>
    <dgm:cxn modelId="{3F871C14-6955-D54B-8259-02DEB7132A57}" srcId="{811882D3-240C-854D-9A4F-A7DEEB2481B3}" destId="{65B4619F-6091-8542-8B65-E079186E4E97}" srcOrd="0" destOrd="0" parTransId="{BBD28CA0-61EC-8D45-9367-108FCB853608}" sibTransId="{C27BB3EC-A9F7-9E43-820E-998E9943412E}"/>
    <dgm:cxn modelId="{C7A2A88B-A6CC-804F-AB78-2D63C6126041}" type="presOf" srcId="{8556F245-C369-2548-B821-A3A8A0FC7AB6}" destId="{3F13CDFC-EC66-0044-9C80-26681B0E6A9D}" srcOrd="0" destOrd="0" presId="urn:microsoft.com/office/officeart/2005/8/layout/hList1"/>
    <dgm:cxn modelId="{B01EAFB6-087D-614D-8E1C-964DAA2016A6}" type="presParOf" srcId="{3F13CDFC-EC66-0044-9C80-26681B0E6A9D}" destId="{768D64CC-4B9A-964A-B297-DE8D7C6560BB}" srcOrd="0" destOrd="0" presId="urn:microsoft.com/office/officeart/2005/8/layout/hList1"/>
    <dgm:cxn modelId="{FACD6B4A-91D6-284E-A53C-3BFA1F2D9C7E}" type="presParOf" srcId="{768D64CC-4B9A-964A-B297-DE8D7C6560BB}" destId="{18931775-DCC5-484A-832B-3A28405C0520}" srcOrd="0" destOrd="0" presId="urn:microsoft.com/office/officeart/2005/8/layout/hList1"/>
    <dgm:cxn modelId="{1903ECFA-5396-E84A-9D9F-C6D6182B74ED}" type="presParOf" srcId="{768D64CC-4B9A-964A-B297-DE8D7C6560BB}" destId="{7DB60188-23BA-FD4F-94EC-937389981BD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556F245-C369-2548-B821-A3A8A0FC7AB6}"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de-DE"/>
        </a:p>
      </dgm:t>
    </dgm:pt>
    <dgm:pt modelId="{811882D3-240C-854D-9A4F-A7DEEB2481B3}">
      <dgm:prSet phldrT="[Text]" custT="1"/>
      <dgm:spPr/>
      <dgm:t>
        <a:bodyPr/>
        <a:lstStyle/>
        <a:p>
          <a:r>
            <a:rPr lang="de-DE" sz="3600" dirty="0" smtClean="0"/>
            <a:t>Fischerei</a:t>
          </a:r>
        </a:p>
      </dgm:t>
    </dgm:pt>
    <dgm:pt modelId="{90343BB3-5D69-6146-8F47-3E0AB957D004}" type="parTrans" cxnId="{D7BB1130-B06F-094B-BBD1-23CAB57DB7B1}">
      <dgm:prSet/>
      <dgm:spPr/>
      <dgm:t>
        <a:bodyPr/>
        <a:lstStyle/>
        <a:p>
          <a:endParaRPr lang="de-DE"/>
        </a:p>
      </dgm:t>
    </dgm:pt>
    <dgm:pt modelId="{EF674531-4B95-E340-B763-BB2D2B1572FE}" type="sibTrans" cxnId="{D7BB1130-B06F-094B-BBD1-23CAB57DB7B1}">
      <dgm:prSet/>
      <dgm:spPr/>
      <dgm:t>
        <a:bodyPr/>
        <a:lstStyle/>
        <a:p>
          <a:endParaRPr lang="de-DE"/>
        </a:p>
      </dgm:t>
    </dgm:pt>
    <dgm:pt modelId="{DEF04E71-F159-F649-88A8-13D55140A157}">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de-DE" sz="2400" b="0" dirty="0" smtClean="0">
              <a:solidFill>
                <a:schemeClr val="tx1"/>
              </a:solidFill>
              <a:effectLst/>
              <a:latin typeface="+mn-lt"/>
              <a:ea typeface="+mn-ea"/>
              <a:cs typeface="+mn-cs"/>
            </a:rPr>
            <a:t>Experten vermuten</a:t>
          </a:r>
          <a:r>
            <a:rPr lang="de-DE" sz="2400" b="0" baseline="0" dirty="0" smtClean="0">
              <a:solidFill>
                <a:schemeClr val="tx1"/>
              </a:solidFill>
              <a:effectLst/>
              <a:latin typeface="+mn-lt"/>
              <a:ea typeface="+mn-ea"/>
              <a:cs typeface="+mn-cs"/>
            </a:rPr>
            <a:t> ein Wandern in nördlichere Regionen, wegen der Meerestemperatur</a:t>
          </a:r>
          <a:endParaRPr lang="de-DE" sz="2400" b="0" dirty="0" smtClean="0">
            <a:solidFill>
              <a:schemeClr val="tx1"/>
            </a:solidFill>
            <a:effectLst/>
            <a:latin typeface="+mn-lt"/>
            <a:ea typeface="+mn-ea"/>
            <a:cs typeface="+mn-cs"/>
          </a:endParaRPr>
        </a:p>
      </dgm:t>
    </dgm:pt>
    <dgm:pt modelId="{17EA7817-CD00-5B48-8951-342D2A6CA824}" type="parTrans" cxnId="{56EAA09C-0598-6144-B9D8-3BB5819DC72E}">
      <dgm:prSet/>
      <dgm:spPr/>
      <dgm:t>
        <a:bodyPr/>
        <a:lstStyle/>
        <a:p>
          <a:endParaRPr lang="de-DE"/>
        </a:p>
      </dgm:t>
    </dgm:pt>
    <dgm:pt modelId="{CDB11440-276F-7249-876F-1C225D9117CB}" type="sibTrans" cxnId="{56EAA09C-0598-6144-B9D8-3BB5819DC72E}">
      <dgm:prSet/>
      <dgm:spPr/>
      <dgm:t>
        <a:bodyPr/>
        <a:lstStyle/>
        <a:p>
          <a:endParaRPr lang="de-DE"/>
        </a:p>
      </dgm:t>
    </dgm:pt>
    <dgm:pt modelId="{B388DAEF-1BA6-F042-A33D-46BD89600623}">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de-DE" sz="2400" b="0" dirty="0" smtClean="0">
              <a:solidFill>
                <a:schemeClr val="tx1"/>
              </a:solidFill>
              <a:effectLst/>
              <a:latin typeface="+mn-lt"/>
              <a:ea typeface="+mn-ea"/>
              <a:cs typeface="+mn-cs"/>
            </a:rPr>
            <a:t>Höhere Gefahr durch Sturmfluten und anderen Wetterextremen</a:t>
          </a:r>
        </a:p>
      </dgm:t>
    </dgm:pt>
    <dgm:pt modelId="{5D662D75-39AE-C945-A19F-547A9B5DAC2B}" type="parTrans" cxnId="{FEFB668E-EC37-6E46-8CDC-89E69729F18A}">
      <dgm:prSet/>
      <dgm:spPr/>
      <dgm:t>
        <a:bodyPr/>
        <a:lstStyle/>
        <a:p>
          <a:endParaRPr lang="de-DE"/>
        </a:p>
      </dgm:t>
    </dgm:pt>
    <dgm:pt modelId="{438B90C4-DA69-4B44-BB52-B09B4FB5A5E2}" type="sibTrans" cxnId="{FEFB668E-EC37-6E46-8CDC-89E69729F18A}">
      <dgm:prSet/>
      <dgm:spPr/>
      <dgm:t>
        <a:bodyPr/>
        <a:lstStyle/>
        <a:p>
          <a:endParaRPr lang="de-DE"/>
        </a:p>
      </dgm:t>
    </dgm:pt>
    <dgm:pt modelId="{2149D8F8-F547-1548-BB5F-F1B906466CD0}">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de-DE" sz="2400" b="0" dirty="0" smtClean="0">
              <a:solidFill>
                <a:schemeClr val="tx1"/>
              </a:solidFill>
              <a:effectLst/>
              <a:latin typeface="+mn-lt"/>
              <a:ea typeface="+mn-ea"/>
              <a:cs typeface="+mn-cs"/>
            </a:rPr>
            <a:t>Einbußen werden sehr wahrscheinlich auftreten</a:t>
          </a:r>
        </a:p>
      </dgm:t>
    </dgm:pt>
    <dgm:pt modelId="{635E0F31-CFD4-7C43-8C59-A5B4687B1265}" type="parTrans" cxnId="{3943B083-0D8C-B042-92C0-43B88E50DDD3}">
      <dgm:prSet/>
      <dgm:spPr/>
      <dgm:t>
        <a:bodyPr/>
        <a:lstStyle/>
        <a:p>
          <a:endParaRPr lang="de-DE"/>
        </a:p>
      </dgm:t>
    </dgm:pt>
    <dgm:pt modelId="{DB920D24-AA26-364F-AB7A-0087919022E6}" type="sibTrans" cxnId="{3943B083-0D8C-B042-92C0-43B88E50DDD3}">
      <dgm:prSet/>
      <dgm:spPr/>
      <dgm:t>
        <a:bodyPr/>
        <a:lstStyle/>
        <a:p>
          <a:endParaRPr lang="de-DE"/>
        </a:p>
      </dgm:t>
    </dgm:pt>
    <dgm:pt modelId="{3F13CDFC-EC66-0044-9C80-26681B0E6A9D}" type="pres">
      <dgm:prSet presAssocID="{8556F245-C369-2548-B821-A3A8A0FC7AB6}" presName="Name0" presStyleCnt="0">
        <dgm:presLayoutVars>
          <dgm:dir/>
          <dgm:animLvl val="lvl"/>
          <dgm:resizeHandles val="exact"/>
        </dgm:presLayoutVars>
      </dgm:prSet>
      <dgm:spPr/>
      <dgm:t>
        <a:bodyPr/>
        <a:lstStyle/>
        <a:p>
          <a:endParaRPr lang="de-DE"/>
        </a:p>
      </dgm:t>
    </dgm:pt>
    <dgm:pt modelId="{768D64CC-4B9A-964A-B297-DE8D7C6560BB}" type="pres">
      <dgm:prSet presAssocID="{811882D3-240C-854D-9A4F-A7DEEB2481B3}" presName="composite" presStyleCnt="0"/>
      <dgm:spPr/>
    </dgm:pt>
    <dgm:pt modelId="{18931775-DCC5-484A-832B-3A28405C0520}" type="pres">
      <dgm:prSet presAssocID="{811882D3-240C-854D-9A4F-A7DEEB2481B3}" presName="parTx" presStyleLbl="alignNode1" presStyleIdx="0" presStyleCnt="1" custScaleY="100000" custLinFactNeighborX="-214" custLinFactNeighborY="19">
        <dgm:presLayoutVars>
          <dgm:chMax val="0"/>
          <dgm:chPref val="0"/>
          <dgm:bulletEnabled val="1"/>
        </dgm:presLayoutVars>
      </dgm:prSet>
      <dgm:spPr/>
      <dgm:t>
        <a:bodyPr/>
        <a:lstStyle/>
        <a:p>
          <a:endParaRPr lang="de-DE"/>
        </a:p>
      </dgm:t>
    </dgm:pt>
    <dgm:pt modelId="{7DB60188-23BA-FD4F-94EC-937389981BD4}" type="pres">
      <dgm:prSet presAssocID="{811882D3-240C-854D-9A4F-A7DEEB2481B3}" presName="desTx" presStyleLbl="alignAccFollowNode1" presStyleIdx="0" presStyleCnt="1">
        <dgm:presLayoutVars>
          <dgm:bulletEnabled val="1"/>
        </dgm:presLayoutVars>
      </dgm:prSet>
      <dgm:spPr/>
      <dgm:t>
        <a:bodyPr/>
        <a:lstStyle/>
        <a:p>
          <a:endParaRPr lang="de-DE"/>
        </a:p>
      </dgm:t>
    </dgm:pt>
  </dgm:ptLst>
  <dgm:cxnLst>
    <dgm:cxn modelId="{2F304C2B-4E02-B642-8F20-4C291309C147}" type="presOf" srcId="{811882D3-240C-854D-9A4F-A7DEEB2481B3}" destId="{18931775-DCC5-484A-832B-3A28405C0520}" srcOrd="0" destOrd="0" presId="urn:microsoft.com/office/officeart/2005/8/layout/hList1"/>
    <dgm:cxn modelId="{F0FBCD93-CF30-184A-90BF-5210781E0511}" type="presOf" srcId="{DEF04E71-F159-F649-88A8-13D55140A157}" destId="{7DB60188-23BA-FD4F-94EC-937389981BD4}" srcOrd="0" destOrd="0" presId="urn:microsoft.com/office/officeart/2005/8/layout/hList1"/>
    <dgm:cxn modelId="{3943B083-0D8C-B042-92C0-43B88E50DDD3}" srcId="{811882D3-240C-854D-9A4F-A7DEEB2481B3}" destId="{2149D8F8-F547-1548-BB5F-F1B906466CD0}" srcOrd="1" destOrd="0" parTransId="{635E0F31-CFD4-7C43-8C59-A5B4687B1265}" sibTransId="{DB920D24-AA26-364F-AB7A-0087919022E6}"/>
    <dgm:cxn modelId="{CBC25279-B292-3B47-B625-417A4F40464F}" type="presOf" srcId="{B388DAEF-1BA6-F042-A33D-46BD89600623}" destId="{7DB60188-23BA-FD4F-94EC-937389981BD4}" srcOrd="0" destOrd="2" presId="urn:microsoft.com/office/officeart/2005/8/layout/hList1"/>
    <dgm:cxn modelId="{FEFB668E-EC37-6E46-8CDC-89E69729F18A}" srcId="{811882D3-240C-854D-9A4F-A7DEEB2481B3}" destId="{B388DAEF-1BA6-F042-A33D-46BD89600623}" srcOrd="2" destOrd="0" parTransId="{5D662D75-39AE-C945-A19F-547A9B5DAC2B}" sibTransId="{438B90C4-DA69-4B44-BB52-B09B4FB5A5E2}"/>
    <dgm:cxn modelId="{EB9BEABD-1FBE-5640-B009-0B8CD0B72F84}" type="presOf" srcId="{2149D8F8-F547-1548-BB5F-F1B906466CD0}" destId="{7DB60188-23BA-FD4F-94EC-937389981BD4}" srcOrd="0" destOrd="1" presId="urn:microsoft.com/office/officeart/2005/8/layout/hList1"/>
    <dgm:cxn modelId="{D7BB1130-B06F-094B-BBD1-23CAB57DB7B1}" srcId="{8556F245-C369-2548-B821-A3A8A0FC7AB6}" destId="{811882D3-240C-854D-9A4F-A7DEEB2481B3}" srcOrd="0" destOrd="0" parTransId="{90343BB3-5D69-6146-8F47-3E0AB957D004}" sibTransId="{EF674531-4B95-E340-B763-BB2D2B1572FE}"/>
    <dgm:cxn modelId="{A62FEA93-392B-EE46-ACF9-306063BB5F78}" type="presOf" srcId="{8556F245-C369-2548-B821-A3A8A0FC7AB6}" destId="{3F13CDFC-EC66-0044-9C80-26681B0E6A9D}" srcOrd="0" destOrd="0" presId="urn:microsoft.com/office/officeart/2005/8/layout/hList1"/>
    <dgm:cxn modelId="{56EAA09C-0598-6144-B9D8-3BB5819DC72E}" srcId="{811882D3-240C-854D-9A4F-A7DEEB2481B3}" destId="{DEF04E71-F159-F649-88A8-13D55140A157}" srcOrd="0" destOrd="0" parTransId="{17EA7817-CD00-5B48-8951-342D2A6CA824}" sibTransId="{CDB11440-276F-7249-876F-1C225D9117CB}"/>
    <dgm:cxn modelId="{965DAB05-36CC-884D-B398-31FC3FA26568}" type="presParOf" srcId="{3F13CDFC-EC66-0044-9C80-26681B0E6A9D}" destId="{768D64CC-4B9A-964A-B297-DE8D7C6560BB}" srcOrd="0" destOrd="0" presId="urn:microsoft.com/office/officeart/2005/8/layout/hList1"/>
    <dgm:cxn modelId="{369923C5-D5F4-4C42-A938-932404AFCF6B}" type="presParOf" srcId="{768D64CC-4B9A-964A-B297-DE8D7C6560BB}" destId="{18931775-DCC5-484A-832B-3A28405C0520}" srcOrd="0" destOrd="0" presId="urn:microsoft.com/office/officeart/2005/8/layout/hList1"/>
    <dgm:cxn modelId="{B2D95C3A-158F-3E4A-B822-C1E3B04106F1}" type="presParOf" srcId="{768D64CC-4B9A-964A-B297-DE8D7C6560BB}" destId="{7DB60188-23BA-FD4F-94EC-937389981BD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556F245-C369-2548-B821-A3A8A0FC7AB6}"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de-DE"/>
        </a:p>
      </dgm:t>
    </dgm:pt>
    <dgm:pt modelId="{811882D3-240C-854D-9A4F-A7DEEB2481B3}">
      <dgm:prSet phldrT="[Text]" custT="1"/>
      <dgm:spPr/>
      <dgm:t>
        <a:bodyPr/>
        <a:lstStyle/>
        <a:p>
          <a:r>
            <a:rPr lang="de-DE" sz="3600" baseline="0" dirty="0" smtClean="0"/>
            <a:t>Fischerei (Beispiel)</a:t>
          </a:r>
        </a:p>
      </dgm:t>
    </dgm:pt>
    <dgm:pt modelId="{90343BB3-5D69-6146-8F47-3E0AB957D004}" type="parTrans" cxnId="{D7BB1130-B06F-094B-BBD1-23CAB57DB7B1}">
      <dgm:prSet/>
      <dgm:spPr/>
      <dgm:t>
        <a:bodyPr/>
        <a:lstStyle/>
        <a:p>
          <a:endParaRPr lang="de-DE"/>
        </a:p>
      </dgm:t>
    </dgm:pt>
    <dgm:pt modelId="{EF674531-4B95-E340-B763-BB2D2B1572FE}" type="sibTrans" cxnId="{D7BB1130-B06F-094B-BBD1-23CAB57DB7B1}">
      <dgm:prSet/>
      <dgm:spPr/>
      <dgm:t>
        <a:bodyPr/>
        <a:lstStyle/>
        <a:p>
          <a:endParaRPr lang="de-DE"/>
        </a:p>
      </dgm:t>
    </dgm:pt>
    <dgm:pt modelId="{8F521644-9A0C-CD44-A0D2-43646A018FFD}">
      <dgm:prSet custT="1"/>
      <dgm:spPr/>
      <dgm:t>
        <a:bodyPr lIns="324000"/>
        <a:lstStyle/>
        <a:p>
          <a:r>
            <a:rPr lang="de-DE" sz="2400" dirty="0" smtClean="0"/>
            <a:t>Durch erhöhte Temperaturen der Ozeane kommt</a:t>
          </a:r>
          <a:r>
            <a:rPr lang="de-DE" sz="2400" baseline="0" dirty="0" smtClean="0"/>
            <a:t> es schon heute zu einer </a:t>
          </a:r>
          <a:r>
            <a:rPr lang="de-DE" sz="2400" dirty="0" smtClean="0"/>
            <a:t>Verschiebungen der Fischrouten und –vorkommen </a:t>
          </a:r>
          <a:r>
            <a:rPr lang="de-DE" sz="2400" baseline="0" dirty="0" smtClean="0"/>
            <a:t>in nördlichere Gebiete</a:t>
          </a:r>
          <a:endParaRPr lang="de-DE" sz="2400" dirty="0" smtClean="0"/>
        </a:p>
      </dgm:t>
    </dgm:pt>
    <dgm:pt modelId="{158266ED-4556-C745-BB44-3CC30E4C26B3}" type="parTrans" cxnId="{04FD3537-AC4A-794A-AB04-5154CE2C3CCC}">
      <dgm:prSet/>
      <dgm:spPr/>
      <dgm:t>
        <a:bodyPr/>
        <a:lstStyle/>
        <a:p>
          <a:endParaRPr lang="de-DE"/>
        </a:p>
      </dgm:t>
    </dgm:pt>
    <dgm:pt modelId="{4FA829CB-4183-9F48-B01B-7CA61BEEEB4A}" type="sibTrans" cxnId="{04FD3537-AC4A-794A-AB04-5154CE2C3CCC}">
      <dgm:prSet/>
      <dgm:spPr/>
      <dgm:t>
        <a:bodyPr/>
        <a:lstStyle/>
        <a:p>
          <a:endParaRPr lang="de-DE"/>
        </a:p>
      </dgm:t>
    </dgm:pt>
    <dgm:pt modelId="{2529D1A9-3A7C-D940-A030-9A75E5832BFD}">
      <dgm:prSet custT="1"/>
      <dgm:spPr/>
      <dgm:t>
        <a:bodyPr lIns="324000"/>
        <a:lstStyle/>
        <a:p>
          <a:r>
            <a:rPr lang="de-DE" sz="2400" dirty="0" smtClean="0"/>
            <a:t>In der Nordsee nimmt die Anzahl des</a:t>
          </a:r>
          <a:r>
            <a:rPr lang="de-DE" sz="2400" baseline="0" dirty="0" smtClean="0"/>
            <a:t> Kabeljaus und der Scholle zunehmend ab</a:t>
          </a:r>
          <a:endParaRPr lang="de-DE" sz="2400" dirty="0" smtClean="0"/>
        </a:p>
      </dgm:t>
    </dgm:pt>
    <dgm:pt modelId="{3953F45E-BA60-0940-B21B-4CF6E8086A22}" type="parTrans" cxnId="{F0BF5B1B-B37C-B149-BDA4-3FF4A356292B}">
      <dgm:prSet/>
      <dgm:spPr/>
      <dgm:t>
        <a:bodyPr/>
        <a:lstStyle/>
        <a:p>
          <a:endParaRPr lang="de-DE"/>
        </a:p>
      </dgm:t>
    </dgm:pt>
    <dgm:pt modelId="{112B7D8C-4C4B-6147-9C29-ADF51192E303}" type="sibTrans" cxnId="{F0BF5B1B-B37C-B149-BDA4-3FF4A356292B}">
      <dgm:prSet/>
      <dgm:spPr/>
      <dgm:t>
        <a:bodyPr/>
        <a:lstStyle/>
        <a:p>
          <a:endParaRPr lang="de-DE"/>
        </a:p>
      </dgm:t>
    </dgm:pt>
    <dgm:pt modelId="{DAE4C2A8-4B60-4445-A134-E77C7BF6702E}">
      <dgm:prSet custT="1"/>
      <dgm:spPr/>
      <dgm:t>
        <a:bodyPr lIns="324000"/>
        <a:lstStyle/>
        <a:p>
          <a:r>
            <a:rPr lang="de-DE" sz="2400" dirty="0" smtClean="0"/>
            <a:t>Gleichzeitig kommen Arten</a:t>
          </a:r>
          <a:r>
            <a:rPr lang="de-DE" sz="2400" baseline="0" dirty="0" smtClean="0"/>
            <a:t> wie die Rote Streifenbarbe, der Knurrhahn oder der Kaisergranat in die Nordsee und fühlen sich durch die Temperaturen heimisch </a:t>
          </a:r>
          <a:endParaRPr lang="de-DE" sz="2400" dirty="0" smtClean="0"/>
        </a:p>
      </dgm:t>
    </dgm:pt>
    <dgm:pt modelId="{D9E936BE-B6DC-DB4D-992C-31F9B2D967B9}" type="parTrans" cxnId="{5DFB0572-855F-4440-9DA1-362448F7388D}">
      <dgm:prSet/>
      <dgm:spPr/>
      <dgm:t>
        <a:bodyPr/>
        <a:lstStyle/>
        <a:p>
          <a:endParaRPr lang="de-DE"/>
        </a:p>
      </dgm:t>
    </dgm:pt>
    <dgm:pt modelId="{3A1D7A7A-2941-944A-8387-DC927E5613F0}" type="sibTrans" cxnId="{5DFB0572-855F-4440-9DA1-362448F7388D}">
      <dgm:prSet/>
      <dgm:spPr/>
      <dgm:t>
        <a:bodyPr/>
        <a:lstStyle/>
        <a:p>
          <a:endParaRPr lang="de-DE"/>
        </a:p>
      </dgm:t>
    </dgm:pt>
    <dgm:pt modelId="{3F13CDFC-EC66-0044-9C80-26681B0E6A9D}" type="pres">
      <dgm:prSet presAssocID="{8556F245-C369-2548-B821-A3A8A0FC7AB6}" presName="Name0" presStyleCnt="0">
        <dgm:presLayoutVars>
          <dgm:dir/>
          <dgm:animLvl val="lvl"/>
          <dgm:resizeHandles val="exact"/>
        </dgm:presLayoutVars>
      </dgm:prSet>
      <dgm:spPr/>
      <dgm:t>
        <a:bodyPr/>
        <a:lstStyle/>
        <a:p>
          <a:endParaRPr lang="de-DE"/>
        </a:p>
      </dgm:t>
    </dgm:pt>
    <dgm:pt modelId="{768D64CC-4B9A-964A-B297-DE8D7C6560BB}" type="pres">
      <dgm:prSet presAssocID="{811882D3-240C-854D-9A4F-A7DEEB2481B3}" presName="composite" presStyleCnt="0"/>
      <dgm:spPr/>
    </dgm:pt>
    <dgm:pt modelId="{18931775-DCC5-484A-832B-3A28405C0520}" type="pres">
      <dgm:prSet presAssocID="{811882D3-240C-854D-9A4F-A7DEEB2481B3}" presName="parTx" presStyleLbl="alignNode1" presStyleIdx="0" presStyleCnt="1" custScaleY="100000" custLinFactNeighborX="-54431" custLinFactNeighborY="-22663">
        <dgm:presLayoutVars>
          <dgm:chMax val="0"/>
          <dgm:chPref val="0"/>
          <dgm:bulletEnabled val="1"/>
        </dgm:presLayoutVars>
      </dgm:prSet>
      <dgm:spPr/>
      <dgm:t>
        <a:bodyPr/>
        <a:lstStyle/>
        <a:p>
          <a:endParaRPr lang="de-DE"/>
        </a:p>
      </dgm:t>
    </dgm:pt>
    <dgm:pt modelId="{7DB60188-23BA-FD4F-94EC-937389981BD4}" type="pres">
      <dgm:prSet presAssocID="{811882D3-240C-854D-9A4F-A7DEEB2481B3}" presName="desTx" presStyleLbl="alignAccFollowNode1" presStyleIdx="0" presStyleCnt="1" custLinFactNeighborY="239">
        <dgm:presLayoutVars>
          <dgm:bulletEnabled val="1"/>
        </dgm:presLayoutVars>
      </dgm:prSet>
      <dgm:spPr/>
      <dgm:t>
        <a:bodyPr/>
        <a:lstStyle/>
        <a:p>
          <a:endParaRPr lang="de-DE"/>
        </a:p>
      </dgm:t>
    </dgm:pt>
  </dgm:ptLst>
  <dgm:cxnLst>
    <dgm:cxn modelId="{D7BB1130-B06F-094B-BBD1-23CAB57DB7B1}" srcId="{8556F245-C369-2548-B821-A3A8A0FC7AB6}" destId="{811882D3-240C-854D-9A4F-A7DEEB2481B3}" srcOrd="0" destOrd="0" parTransId="{90343BB3-5D69-6146-8F47-3E0AB957D004}" sibTransId="{EF674531-4B95-E340-B763-BB2D2B1572FE}"/>
    <dgm:cxn modelId="{F0BF5B1B-B37C-B149-BDA4-3FF4A356292B}" srcId="{811882D3-240C-854D-9A4F-A7DEEB2481B3}" destId="{2529D1A9-3A7C-D940-A030-9A75E5832BFD}" srcOrd="1" destOrd="0" parTransId="{3953F45E-BA60-0940-B21B-4CF6E8086A22}" sibTransId="{112B7D8C-4C4B-6147-9C29-ADF51192E303}"/>
    <dgm:cxn modelId="{888EC0BA-0E9B-4A4A-90BD-3C100D9FB249}" type="presOf" srcId="{8556F245-C369-2548-B821-A3A8A0FC7AB6}" destId="{3F13CDFC-EC66-0044-9C80-26681B0E6A9D}" srcOrd="0" destOrd="0" presId="urn:microsoft.com/office/officeart/2005/8/layout/hList1"/>
    <dgm:cxn modelId="{71CDC209-178B-9741-8E39-E3C1C147A099}" type="presOf" srcId="{2529D1A9-3A7C-D940-A030-9A75E5832BFD}" destId="{7DB60188-23BA-FD4F-94EC-937389981BD4}" srcOrd="0" destOrd="1" presId="urn:microsoft.com/office/officeart/2005/8/layout/hList1"/>
    <dgm:cxn modelId="{5DFB0572-855F-4440-9DA1-362448F7388D}" srcId="{811882D3-240C-854D-9A4F-A7DEEB2481B3}" destId="{DAE4C2A8-4B60-4445-A134-E77C7BF6702E}" srcOrd="2" destOrd="0" parTransId="{D9E936BE-B6DC-DB4D-992C-31F9B2D967B9}" sibTransId="{3A1D7A7A-2941-944A-8387-DC927E5613F0}"/>
    <dgm:cxn modelId="{04FD3537-AC4A-794A-AB04-5154CE2C3CCC}" srcId="{811882D3-240C-854D-9A4F-A7DEEB2481B3}" destId="{8F521644-9A0C-CD44-A0D2-43646A018FFD}" srcOrd="0" destOrd="0" parTransId="{158266ED-4556-C745-BB44-3CC30E4C26B3}" sibTransId="{4FA829CB-4183-9F48-B01B-7CA61BEEEB4A}"/>
    <dgm:cxn modelId="{7C09E6AE-38F5-CF40-BAA7-DFFECA4D6F24}" type="presOf" srcId="{DAE4C2A8-4B60-4445-A134-E77C7BF6702E}" destId="{7DB60188-23BA-FD4F-94EC-937389981BD4}" srcOrd="0" destOrd="2" presId="urn:microsoft.com/office/officeart/2005/8/layout/hList1"/>
    <dgm:cxn modelId="{96976997-28A5-FE4D-BA76-98B738BEBBE9}" type="presOf" srcId="{8F521644-9A0C-CD44-A0D2-43646A018FFD}" destId="{7DB60188-23BA-FD4F-94EC-937389981BD4}" srcOrd="0" destOrd="0" presId="urn:microsoft.com/office/officeart/2005/8/layout/hList1"/>
    <dgm:cxn modelId="{E56F65A6-C9B0-CE45-A106-00AF2C83F21C}" type="presOf" srcId="{811882D3-240C-854D-9A4F-A7DEEB2481B3}" destId="{18931775-DCC5-484A-832B-3A28405C0520}" srcOrd="0" destOrd="0" presId="urn:microsoft.com/office/officeart/2005/8/layout/hList1"/>
    <dgm:cxn modelId="{5858A919-F9DF-F84D-9706-B52DF38289A2}" type="presParOf" srcId="{3F13CDFC-EC66-0044-9C80-26681B0E6A9D}" destId="{768D64CC-4B9A-964A-B297-DE8D7C6560BB}" srcOrd="0" destOrd="0" presId="urn:microsoft.com/office/officeart/2005/8/layout/hList1"/>
    <dgm:cxn modelId="{CC887C6C-C3E2-0A47-9960-D043334D0F6A}" type="presParOf" srcId="{768D64CC-4B9A-964A-B297-DE8D7C6560BB}" destId="{18931775-DCC5-484A-832B-3A28405C0520}" srcOrd="0" destOrd="0" presId="urn:microsoft.com/office/officeart/2005/8/layout/hList1"/>
    <dgm:cxn modelId="{AE23BFBC-D2B0-5E48-A442-85AF30B8543C}" type="presParOf" srcId="{768D64CC-4B9A-964A-B297-DE8D7C6560BB}" destId="{7DB60188-23BA-FD4F-94EC-937389981BD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F78012F-F422-1A4E-B74B-1EB8BF28BC2D}"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de-DE"/>
        </a:p>
      </dgm:t>
    </dgm:pt>
    <dgm:pt modelId="{EA749116-7456-F840-9A8A-2709DAAF74CD}">
      <dgm:prSet phldrT="[Text]" custT="1"/>
      <dgm:spPr/>
      <dgm:t>
        <a:bodyPr/>
        <a:lstStyle/>
        <a:p>
          <a:r>
            <a:rPr lang="de-DE" sz="3200" dirty="0" err="1" smtClean="0"/>
            <a:t>Wasserver-fügbarkeit</a:t>
          </a:r>
          <a:r>
            <a:rPr lang="de-DE" sz="3200" dirty="0" smtClean="0"/>
            <a:t> und Hitze</a:t>
          </a:r>
        </a:p>
      </dgm:t>
    </dgm:pt>
    <dgm:pt modelId="{386617FB-9331-454C-9A63-066B542FEAD5}" type="parTrans" cxnId="{5E104FBC-94CB-CC42-98C9-404004D29D31}">
      <dgm:prSet/>
      <dgm:spPr/>
      <dgm:t>
        <a:bodyPr/>
        <a:lstStyle/>
        <a:p>
          <a:endParaRPr lang="de-DE"/>
        </a:p>
      </dgm:t>
    </dgm:pt>
    <dgm:pt modelId="{022C64D7-423A-2046-9FB2-04D8CD98C984}" type="sibTrans" cxnId="{5E104FBC-94CB-CC42-98C9-404004D29D31}">
      <dgm:prSet/>
      <dgm:spPr/>
      <dgm:t>
        <a:bodyPr/>
        <a:lstStyle/>
        <a:p>
          <a:endParaRPr lang="de-DE"/>
        </a:p>
      </dgm:t>
    </dgm:pt>
    <dgm:pt modelId="{A61683F8-99F5-D141-9E4B-7FF25635B933}">
      <dgm:prSet phldrT="[Text]" custT="1"/>
      <dgm:spPr/>
      <dgm:t>
        <a:bodyPr/>
        <a:lstStyle/>
        <a:p>
          <a:r>
            <a:rPr lang="de-DE" sz="2000" dirty="0" smtClean="0"/>
            <a:t>Abnahme der Wasserverfügbar-</a:t>
          </a:r>
          <a:r>
            <a:rPr lang="de-DE" sz="2000" dirty="0" err="1" smtClean="0"/>
            <a:t>keit</a:t>
          </a:r>
          <a:r>
            <a:rPr lang="de-DE" sz="2000" dirty="0" smtClean="0"/>
            <a:t> im Sommer</a:t>
          </a:r>
        </a:p>
      </dgm:t>
    </dgm:pt>
    <dgm:pt modelId="{8FF56E9E-A510-FE4B-899F-B73F861E3008}" type="parTrans" cxnId="{BF8B5012-B44B-B54C-B4E2-E66A7E285E93}">
      <dgm:prSet/>
      <dgm:spPr>
        <a:ln w="63500"/>
      </dgm:spPr>
      <dgm:t>
        <a:bodyPr/>
        <a:lstStyle/>
        <a:p>
          <a:endParaRPr lang="de-DE"/>
        </a:p>
      </dgm:t>
    </dgm:pt>
    <dgm:pt modelId="{C529D140-63EA-C649-A078-0BBDC2F8AAC0}" type="sibTrans" cxnId="{BF8B5012-B44B-B54C-B4E2-E66A7E285E93}">
      <dgm:prSet/>
      <dgm:spPr/>
      <dgm:t>
        <a:bodyPr/>
        <a:lstStyle/>
        <a:p>
          <a:endParaRPr lang="de-DE"/>
        </a:p>
      </dgm:t>
    </dgm:pt>
    <dgm:pt modelId="{158C3CBD-523F-2842-9CBE-1E8A431A1549}">
      <dgm:prSet phldrT="[Text]" custT="1"/>
      <dgm:spPr/>
      <dgm:t>
        <a:bodyPr/>
        <a:lstStyle/>
        <a:p>
          <a:r>
            <a:rPr lang="de-DE" sz="2000" dirty="0" smtClean="0"/>
            <a:t>Engpass bei thermischen Kraftwerken</a:t>
          </a:r>
        </a:p>
      </dgm:t>
    </dgm:pt>
    <dgm:pt modelId="{CBD4EBAA-0861-BE44-8597-48BF1B236025}" type="parTrans" cxnId="{450800AF-EA75-7D42-8A91-8EAD54BA7247}">
      <dgm:prSet/>
      <dgm:spPr>
        <a:ln w="63500"/>
      </dgm:spPr>
      <dgm:t>
        <a:bodyPr/>
        <a:lstStyle/>
        <a:p>
          <a:endParaRPr lang="de-DE"/>
        </a:p>
      </dgm:t>
    </dgm:pt>
    <dgm:pt modelId="{1CA19A3C-9B34-A641-9D6F-E736E6E286C9}" type="sibTrans" cxnId="{450800AF-EA75-7D42-8A91-8EAD54BA7247}">
      <dgm:prSet/>
      <dgm:spPr/>
      <dgm:t>
        <a:bodyPr/>
        <a:lstStyle/>
        <a:p>
          <a:endParaRPr lang="de-DE"/>
        </a:p>
      </dgm:t>
    </dgm:pt>
    <dgm:pt modelId="{462CC3FB-BDBA-184F-80CA-D151525115C6}">
      <dgm:prSet phldrT="[Text]" custT="1"/>
      <dgm:spPr/>
      <dgm:t>
        <a:bodyPr/>
        <a:lstStyle/>
        <a:p>
          <a:r>
            <a:rPr lang="de-DE" sz="2000" dirty="0" smtClean="0"/>
            <a:t>Einschränkung der Wasserkraftwerke</a:t>
          </a:r>
        </a:p>
      </dgm:t>
    </dgm:pt>
    <dgm:pt modelId="{853221A1-9527-C349-998B-85AB23369FE9}" type="parTrans" cxnId="{3CE3DEC6-0E46-6E4B-9CCD-0FB67C761400}">
      <dgm:prSet/>
      <dgm:spPr>
        <a:ln w="63500"/>
      </dgm:spPr>
      <dgm:t>
        <a:bodyPr/>
        <a:lstStyle/>
        <a:p>
          <a:endParaRPr lang="de-DE"/>
        </a:p>
      </dgm:t>
    </dgm:pt>
    <dgm:pt modelId="{17DF56CF-99C9-4D4E-8532-57DDBC581EDC}" type="sibTrans" cxnId="{3CE3DEC6-0E46-6E4B-9CCD-0FB67C761400}">
      <dgm:prSet/>
      <dgm:spPr/>
      <dgm:t>
        <a:bodyPr/>
        <a:lstStyle/>
        <a:p>
          <a:endParaRPr lang="de-DE"/>
        </a:p>
      </dgm:t>
    </dgm:pt>
    <dgm:pt modelId="{469A0ED9-25F2-E049-9334-B998A9E37A15}">
      <dgm:prSet phldrT="[Text]" custT="1"/>
      <dgm:spPr/>
      <dgm:t>
        <a:bodyPr/>
        <a:lstStyle/>
        <a:p>
          <a:r>
            <a:rPr lang="de-DE" sz="2000" dirty="0" smtClean="0"/>
            <a:t>Erschwerte Binnenschifffahrt</a:t>
          </a:r>
        </a:p>
      </dgm:t>
    </dgm:pt>
    <dgm:pt modelId="{1E237F40-EFB0-7B45-B4BE-8CCBA7678025}" type="parTrans" cxnId="{97DB4A73-366E-E142-9691-2F3F64767D33}">
      <dgm:prSet/>
      <dgm:spPr>
        <a:ln w="63500"/>
      </dgm:spPr>
      <dgm:t>
        <a:bodyPr/>
        <a:lstStyle/>
        <a:p>
          <a:endParaRPr lang="de-DE"/>
        </a:p>
      </dgm:t>
    </dgm:pt>
    <dgm:pt modelId="{1D7F9428-819C-094D-8922-DBBF05ADB5B8}" type="sibTrans" cxnId="{97DB4A73-366E-E142-9691-2F3F64767D33}">
      <dgm:prSet/>
      <dgm:spPr/>
      <dgm:t>
        <a:bodyPr/>
        <a:lstStyle/>
        <a:p>
          <a:endParaRPr lang="de-DE"/>
        </a:p>
      </dgm:t>
    </dgm:pt>
    <dgm:pt modelId="{72914F86-1571-5649-82B2-8AE3BDC9CFA9}">
      <dgm:prSet custT="1"/>
      <dgm:spPr/>
      <dgm:t>
        <a:bodyPr/>
        <a:lstStyle/>
        <a:p>
          <a:r>
            <a:rPr lang="de-DE" sz="2000" dirty="0" smtClean="0"/>
            <a:t>Zunahme der Wasserverfügbarkeit im</a:t>
          </a:r>
          <a:r>
            <a:rPr lang="de-DE" sz="2000" baseline="0" dirty="0" smtClean="0"/>
            <a:t> Winter</a:t>
          </a:r>
          <a:endParaRPr lang="de-DE" sz="2000" dirty="0" smtClean="0"/>
        </a:p>
      </dgm:t>
    </dgm:pt>
    <dgm:pt modelId="{10660FC5-3830-8C4E-AFAA-DFCD6ABE00CB}" type="parTrans" cxnId="{DBEC59F3-9BA2-F042-9D28-A3ACC6729F0E}">
      <dgm:prSet/>
      <dgm:spPr>
        <a:ln w="63500"/>
      </dgm:spPr>
      <dgm:t>
        <a:bodyPr/>
        <a:lstStyle/>
        <a:p>
          <a:endParaRPr lang="de-DE"/>
        </a:p>
      </dgm:t>
    </dgm:pt>
    <dgm:pt modelId="{E3E2BBBB-CB92-DF44-ABDD-396061009CFF}" type="sibTrans" cxnId="{DBEC59F3-9BA2-F042-9D28-A3ACC6729F0E}">
      <dgm:prSet/>
      <dgm:spPr/>
      <dgm:t>
        <a:bodyPr/>
        <a:lstStyle/>
        <a:p>
          <a:endParaRPr lang="de-DE"/>
        </a:p>
      </dgm:t>
    </dgm:pt>
    <dgm:pt modelId="{A6602FB2-0F32-464F-B51F-4A4684A7EEBB}" type="pres">
      <dgm:prSet presAssocID="{EF78012F-F422-1A4E-B74B-1EB8BF28BC2D}" presName="Name0" presStyleCnt="0">
        <dgm:presLayoutVars>
          <dgm:chMax val="1"/>
          <dgm:chPref val="1"/>
          <dgm:dir/>
          <dgm:animOne val="branch"/>
          <dgm:animLvl val="lvl"/>
        </dgm:presLayoutVars>
      </dgm:prSet>
      <dgm:spPr/>
      <dgm:t>
        <a:bodyPr/>
        <a:lstStyle/>
        <a:p>
          <a:endParaRPr lang="de-DE"/>
        </a:p>
      </dgm:t>
    </dgm:pt>
    <dgm:pt modelId="{00CE5A52-5302-F643-AB7E-919D1E2BF8B0}" type="pres">
      <dgm:prSet presAssocID="{EA749116-7456-F840-9A8A-2709DAAF74CD}" presName="singleCycle" presStyleCnt="0"/>
      <dgm:spPr/>
    </dgm:pt>
    <dgm:pt modelId="{B7B9A71D-3C76-BF46-A59E-223E386623B6}" type="pres">
      <dgm:prSet presAssocID="{EA749116-7456-F840-9A8A-2709DAAF74CD}" presName="singleCenter" presStyleLbl="node1" presStyleIdx="0" presStyleCnt="6" custScaleX="145933">
        <dgm:presLayoutVars>
          <dgm:chMax val="7"/>
          <dgm:chPref val="7"/>
        </dgm:presLayoutVars>
      </dgm:prSet>
      <dgm:spPr/>
      <dgm:t>
        <a:bodyPr/>
        <a:lstStyle/>
        <a:p>
          <a:endParaRPr lang="de-DE"/>
        </a:p>
      </dgm:t>
    </dgm:pt>
    <dgm:pt modelId="{68EA65DC-D015-9E4D-B30D-CADB668A58A8}" type="pres">
      <dgm:prSet presAssocID="{8FF56E9E-A510-FE4B-899F-B73F861E3008}" presName="Name56" presStyleLbl="parChTrans1D2" presStyleIdx="0" presStyleCnt="5"/>
      <dgm:spPr/>
      <dgm:t>
        <a:bodyPr/>
        <a:lstStyle/>
        <a:p>
          <a:endParaRPr lang="de-DE"/>
        </a:p>
      </dgm:t>
    </dgm:pt>
    <dgm:pt modelId="{4A32E3FE-C174-8742-8FE8-4AFEEB9EAFF6}" type="pres">
      <dgm:prSet presAssocID="{A61683F8-99F5-D141-9E4B-7FF25635B933}" presName="text0" presStyleLbl="node1" presStyleIdx="1" presStyleCnt="6" custScaleX="192200" custRadScaleRad="79042">
        <dgm:presLayoutVars>
          <dgm:bulletEnabled val="1"/>
        </dgm:presLayoutVars>
      </dgm:prSet>
      <dgm:spPr/>
      <dgm:t>
        <a:bodyPr/>
        <a:lstStyle/>
        <a:p>
          <a:endParaRPr lang="de-DE"/>
        </a:p>
      </dgm:t>
    </dgm:pt>
    <dgm:pt modelId="{779C6E2F-B536-194D-AF68-4B739E560B27}" type="pres">
      <dgm:prSet presAssocID="{CBD4EBAA-0861-BE44-8597-48BF1B236025}" presName="Name56" presStyleLbl="parChTrans1D2" presStyleIdx="1" presStyleCnt="5"/>
      <dgm:spPr/>
      <dgm:t>
        <a:bodyPr/>
        <a:lstStyle/>
        <a:p>
          <a:endParaRPr lang="de-DE"/>
        </a:p>
      </dgm:t>
    </dgm:pt>
    <dgm:pt modelId="{A34FB240-1234-144E-895F-893E6846120B}" type="pres">
      <dgm:prSet presAssocID="{158C3CBD-523F-2842-9CBE-1E8A431A1549}" presName="text0" presStyleLbl="node1" presStyleIdx="2" presStyleCnt="6" custScaleX="199569" custRadScaleRad="152907" custRadScaleInc="36379">
        <dgm:presLayoutVars>
          <dgm:bulletEnabled val="1"/>
        </dgm:presLayoutVars>
      </dgm:prSet>
      <dgm:spPr/>
      <dgm:t>
        <a:bodyPr/>
        <a:lstStyle/>
        <a:p>
          <a:endParaRPr lang="de-DE"/>
        </a:p>
      </dgm:t>
    </dgm:pt>
    <dgm:pt modelId="{CF3DA929-FC4E-FB4D-B1D7-3D2C90A4B0FB}" type="pres">
      <dgm:prSet presAssocID="{853221A1-9527-C349-998B-85AB23369FE9}" presName="Name56" presStyleLbl="parChTrans1D2" presStyleIdx="2" presStyleCnt="5"/>
      <dgm:spPr/>
      <dgm:t>
        <a:bodyPr/>
        <a:lstStyle/>
        <a:p>
          <a:endParaRPr lang="de-DE"/>
        </a:p>
      </dgm:t>
    </dgm:pt>
    <dgm:pt modelId="{97E0F741-1A10-6440-8274-CF278471566D}" type="pres">
      <dgm:prSet presAssocID="{462CC3FB-BDBA-184F-80CA-D151525115C6}" presName="text0" presStyleLbl="node1" presStyleIdx="3" presStyleCnt="6" custScaleX="201845" custScaleY="117443" custRadScaleRad="141591" custRadScaleInc="-55564">
        <dgm:presLayoutVars>
          <dgm:bulletEnabled val="1"/>
        </dgm:presLayoutVars>
      </dgm:prSet>
      <dgm:spPr/>
      <dgm:t>
        <a:bodyPr/>
        <a:lstStyle/>
        <a:p>
          <a:endParaRPr lang="de-DE"/>
        </a:p>
      </dgm:t>
    </dgm:pt>
    <dgm:pt modelId="{B7E3013A-AFC0-3B46-8046-D63A89CB54D9}" type="pres">
      <dgm:prSet presAssocID="{1E237F40-EFB0-7B45-B4BE-8CCBA7678025}" presName="Name56" presStyleLbl="parChTrans1D2" presStyleIdx="3" presStyleCnt="5"/>
      <dgm:spPr/>
      <dgm:t>
        <a:bodyPr/>
        <a:lstStyle/>
        <a:p>
          <a:endParaRPr lang="de-DE"/>
        </a:p>
      </dgm:t>
    </dgm:pt>
    <dgm:pt modelId="{A8CD41B1-943A-9F49-AF7A-13A9D5C1DA04}" type="pres">
      <dgm:prSet presAssocID="{469A0ED9-25F2-E049-9334-B998A9E37A15}" presName="text0" presStyleLbl="node1" presStyleIdx="4" presStyleCnt="6" custScaleX="205606" custRadScaleRad="140056" custRadScaleInc="54746">
        <dgm:presLayoutVars>
          <dgm:bulletEnabled val="1"/>
        </dgm:presLayoutVars>
      </dgm:prSet>
      <dgm:spPr/>
      <dgm:t>
        <a:bodyPr/>
        <a:lstStyle/>
        <a:p>
          <a:endParaRPr lang="de-DE"/>
        </a:p>
      </dgm:t>
    </dgm:pt>
    <dgm:pt modelId="{461B133B-5C31-EE44-99C4-C478E977D68A}" type="pres">
      <dgm:prSet presAssocID="{10660FC5-3830-8C4E-AFAA-DFCD6ABE00CB}" presName="Name56" presStyleLbl="parChTrans1D2" presStyleIdx="4" presStyleCnt="5"/>
      <dgm:spPr/>
      <dgm:t>
        <a:bodyPr/>
        <a:lstStyle/>
        <a:p>
          <a:endParaRPr lang="de-DE"/>
        </a:p>
      </dgm:t>
    </dgm:pt>
    <dgm:pt modelId="{645736C7-0F4E-3B45-81A5-38C941AE7AAC}" type="pres">
      <dgm:prSet presAssocID="{72914F86-1571-5649-82B2-8AE3BDC9CFA9}" presName="text0" presStyleLbl="node1" presStyleIdx="5" presStyleCnt="6" custScaleX="232292" custScaleY="116342" custRadScaleRad="138659" custRadScaleInc="-37437">
        <dgm:presLayoutVars>
          <dgm:bulletEnabled val="1"/>
        </dgm:presLayoutVars>
      </dgm:prSet>
      <dgm:spPr/>
      <dgm:t>
        <a:bodyPr/>
        <a:lstStyle/>
        <a:p>
          <a:endParaRPr lang="de-DE"/>
        </a:p>
      </dgm:t>
    </dgm:pt>
  </dgm:ptLst>
  <dgm:cxnLst>
    <dgm:cxn modelId="{BF8B5012-B44B-B54C-B4E2-E66A7E285E93}" srcId="{EA749116-7456-F840-9A8A-2709DAAF74CD}" destId="{A61683F8-99F5-D141-9E4B-7FF25635B933}" srcOrd="0" destOrd="0" parTransId="{8FF56E9E-A510-FE4B-899F-B73F861E3008}" sibTransId="{C529D140-63EA-C649-A078-0BBDC2F8AAC0}"/>
    <dgm:cxn modelId="{3CE3DEC6-0E46-6E4B-9CCD-0FB67C761400}" srcId="{EA749116-7456-F840-9A8A-2709DAAF74CD}" destId="{462CC3FB-BDBA-184F-80CA-D151525115C6}" srcOrd="2" destOrd="0" parTransId="{853221A1-9527-C349-998B-85AB23369FE9}" sibTransId="{17DF56CF-99C9-4D4E-8532-57DDBC581EDC}"/>
    <dgm:cxn modelId="{78A1A362-869B-B44C-BE03-62F4955A2F4D}" type="presOf" srcId="{EF78012F-F422-1A4E-B74B-1EB8BF28BC2D}" destId="{A6602FB2-0F32-464F-B51F-4A4684A7EEBB}" srcOrd="0" destOrd="0" presId="urn:microsoft.com/office/officeart/2008/layout/RadialCluster"/>
    <dgm:cxn modelId="{A12EB8C7-2D27-CA43-A1F9-375DDEA42E75}" type="presOf" srcId="{853221A1-9527-C349-998B-85AB23369FE9}" destId="{CF3DA929-FC4E-FB4D-B1D7-3D2C90A4B0FB}" srcOrd="0" destOrd="0" presId="urn:microsoft.com/office/officeart/2008/layout/RadialCluster"/>
    <dgm:cxn modelId="{E89A8BCC-8667-5A4E-B8F8-73155BECEBF2}" type="presOf" srcId="{158C3CBD-523F-2842-9CBE-1E8A431A1549}" destId="{A34FB240-1234-144E-895F-893E6846120B}" srcOrd="0" destOrd="0" presId="urn:microsoft.com/office/officeart/2008/layout/RadialCluster"/>
    <dgm:cxn modelId="{343D9B1D-8DC3-D745-9AA3-6000675FAA7D}" type="presOf" srcId="{469A0ED9-25F2-E049-9334-B998A9E37A15}" destId="{A8CD41B1-943A-9F49-AF7A-13A9D5C1DA04}" srcOrd="0" destOrd="0" presId="urn:microsoft.com/office/officeart/2008/layout/RadialCluster"/>
    <dgm:cxn modelId="{97DB4A73-366E-E142-9691-2F3F64767D33}" srcId="{EA749116-7456-F840-9A8A-2709DAAF74CD}" destId="{469A0ED9-25F2-E049-9334-B998A9E37A15}" srcOrd="3" destOrd="0" parTransId="{1E237F40-EFB0-7B45-B4BE-8CCBA7678025}" sibTransId="{1D7F9428-819C-094D-8922-DBBF05ADB5B8}"/>
    <dgm:cxn modelId="{86509DE5-1984-844A-A7F8-9DDECFB3BBFB}" type="presOf" srcId="{1E237F40-EFB0-7B45-B4BE-8CCBA7678025}" destId="{B7E3013A-AFC0-3B46-8046-D63A89CB54D9}" srcOrd="0" destOrd="0" presId="urn:microsoft.com/office/officeart/2008/layout/RadialCluster"/>
    <dgm:cxn modelId="{BF0E7AC1-C8D1-E54A-92C3-1EA626A7463C}" type="presOf" srcId="{CBD4EBAA-0861-BE44-8597-48BF1B236025}" destId="{779C6E2F-B536-194D-AF68-4B739E560B27}" srcOrd="0" destOrd="0" presId="urn:microsoft.com/office/officeart/2008/layout/RadialCluster"/>
    <dgm:cxn modelId="{F59C2492-66AE-224D-A07C-F4AFF9C8DF24}" type="presOf" srcId="{10660FC5-3830-8C4E-AFAA-DFCD6ABE00CB}" destId="{461B133B-5C31-EE44-99C4-C478E977D68A}" srcOrd="0" destOrd="0" presId="urn:microsoft.com/office/officeart/2008/layout/RadialCluster"/>
    <dgm:cxn modelId="{5E104FBC-94CB-CC42-98C9-404004D29D31}" srcId="{EF78012F-F422-1A4E-B74B-1EB8BF28BC2D}" destId="{EA749116-7456-F840-9A8A-2709DAAF74CD}" srcOrd="0" destOrd="0" parTransId="{386617FB-9331-454C-9A63-066B542FEAD5}" sibTransId="{022C64D7-423A-2046-9FB2-04D8CD98C984}"/>
    <dgm:cxn modelId="{DBEC59F3-9BA2-F042-9D28-A3ACC6729F0E}" srcId="{EA749116-7456-F840-9A8A-2709DAAF74CD}" destId="{72914F86-1571-5649-82B2-8AE3BDC9CFA9}" srcOrd="4" destOrd="0" parTransId="{10660FC5-3830-8C4E-AFAA-DFCD6ABE00CB}" sibTransId="{E3E2BBBB-CB92-DF44-ABDD-396061009CFF}"/>
    <dgm:cxn modelId="{407823B2-5751-E448-864A-14F19D7B34F5}" type="presOf" srcId="{8FF56E9E-A510-FE4B-899F-B73F861E3008}" destId="{68EA65DC-D015-9E4D-B30D-CADB668A58A8}" srcOrd="0" destOrd="0" presId="urn:microsoft.com/office/officeart/2008/layout/RadialCluster"/>
    <dgm:cxn modelId="{38B89A62-9501-9A4A-8AA2-2487EFB1F401}" type="presOf" srcId="{EA749116-7456-F840-9A8A-2709DAAF74CD}" destId="{B7B9A71D-3C76-BF46-A59E-223E386623B6}" srcOrd="0" destOrd="0" presId="urn:microsoft.com/office/officeart/2008/layout/RadialCluster"/>
    <dgm:cxn modelId="{12F3B601-949E-874F-8958-4A1220627730}" type="presOf" srcId="{A61683F8-99F5-D141-9E4B-7FF25635B933}" destId="{4A32E3FE-C174-8742-8FE8-4AFEEB9EAFF6}" srcOrd="0" destOrd="0" presId="urn:microsoft.com/office/officeart/2008/layout/RadialCluster"/>
    <dgm:cxn modelId="{7FF6E4B4-14E4-E044-A2E9-33DC63DC3723}" type="presOf" srcId="{462CC3FB-BDBA-184F-80CA-D151525115C6}" destId="{97E0F741-1A10-6440-8274-CF278471566D}" srcOrd="0" destOrd="0" presId="urn:microsoft.com/office/officeart/2008/layout/RadialCluster"/>
    <dgm:cxn modelId="{AD4B8F4A-ACF5-7940-98FB-3D7FEEB56D2A}" type="presOf" srcId="{72914F86-1571-5649-82B2-8AE3BDC9CFA9}" destId="{645736C7-0F4E-3B45-81A5-38C941AE7AAC}" srcOrd="0" destOrd="0" presId="urn:microsoft.com/office/officeart/2008/layout/RadialCluster"/>
    <dgm:cxn modelId="{450800AF-EA75-7D42-8A91-8EAD54BA7247}" srcId="{EA749116-7456-F840-9A8A-2709DAAF74CD}" destId="{158C3CBD-523F-2842-9CBE-1E8A431A1549}" srcOrd="1" destOrd="0" parTransId="{CBD4EBAA-0861-BE44-8597-48BF1B236025}" sibTransId="{1CA19A3C-9B34-A641-9D6F-E736E6E286C9}"/>
    <dgm:cxn modelId="{5707C832-BAEC-4C4B-9657-52E0202AB51F}" type="presParOf" srcId="{A6602FB2-0F32-464F-B51F-4A4684A7EEBB}" destId="{00CE5A52-5302-F643-AB7E-919D1E2BF8B0}" srcOrd="0" destOrd="0" presId="urn:microsoft.com/office/officeart/2008/layout/RadialCluster"/>
    <dgm:cxn modelId="{9303077C-E3D9-BA4C-9699-1A50DF45DA61}" type="presParOf" srcId="{00CE5A52-5302-F643-AB7E-919D1E2BF8B0}" destId="{B7B9A71D-3C76-BF46-A59E-223E386623B6}" srcOrd="0" destOrd="0" presId="urn:microsoft.com/office/officeart/2008/layout/RadialCluster"/>
    <dgm:cxn modelId="{80F6ED67-C745-D242-A938-244BFC0E661F}" type="presParOf" srcId="{00CE5A52-5302-F643-AB7E-919D1E2BF8B0}" destId="{68EA65DC-D015-9E4D-B30D-CADB668A58A8}" srcOrd="1" destOrd="0" presId="urn:microsoft.com/office/officeart/2008/layout/RadialCluster"/>
    <dgm:cxn modelId="{CE3C47BF-FF4C-454B-BAFF-014814BD9E4C}" type="presParOf" srcId="{00CE5A52-5302-F643-AB7E-919D1E2BF8B0}" destId="{4A32E3FE-C174-8742-8FE8-4AFEEB9EAFF6}" srcOrd="2" destOrd="0" presId="urn:microsoft.com/office/officeart/2008/layout/RadialCluster"/>
    <dgm:cxn modelId="{18E62DD2-52BB-5C44-9649-19AE88B79CFB}" type="presParOf" srcId="{00CE5A52-5302-F643-AB7E-919D1E2BF8B0}" destId="{779C6E2F-B536-194D-AF68-4B739E560B27}" srcOrd="3" destOrd="0" presId="urn:microsoft.com/office/officeart/2008/layout/RadialCluster"/>
    <dgm:cxn modelId="{04B85955-FB30-384F-B4FC-901185907B23}" type="presParOf" srcId="{00CE5A52-5302-F643-AB7E-919D1E2BF8B0}" destId="{A34FB240-1234-144E-895F-893E6846120B}" srcOrd="4" destOrd="0" presId="urn:microsoft.com/office/officeart/2008/layout/RadialCluster"/>
    <dgm:cxn modelId="{D558D8FB-D6BA-6248-B474-141C6C407080}" type="presParOf" srcId="{00CE5A52-5302-F643-AB7E-919D1E2BF8B0}" destId="{CF3DA929-FC4E-FB4D-B1D7-3D2C90A4B0FB}" srcOrd="5" destOrd="0" presId="urn:microsoft.com/office/officeart/2008/layout/RadialCluster"/>
    <dgm:cxn modelId="{04AFE3BC-D554-4942-9BB6-37998E21E34F}" type="presParOf" srcId="{00CE5A52-5302-F643-AB7E-919D1E2BF8B0}" destId="{97E0F741-1A10-6440-8274-CF278471566D}" srcOrd="6" destOrd="0" presId="urn:microsoft.com/office/officeart/2008/layout/RadialCluster"/>
    <dgm:cxn modelId="{5229199D-DB6B-E04D-A6F3-FA9E802A17BC}" type="presParOf" srcId="{00CE5A52-5302-F643-AB7E-919D1E2BF8B0}" destId="{B7E3013A-AFC0-3B46-8046-D63A89CB54D9}" srcOrd="7" destOrd="0" presId="urn:microsoft.com/office/officeart/2008/layout/RadialCluster"/>
    <dgm:cxn modelId="{3F9EA6DB-986C-7B49-A79E-75DB815E5F1A}" type="presParOf" srcId="{00CE5A52-5302-F643-AB7E-919D1E2BF8B0}" destId="{A8CD41B1-943A-9F49-AF7A-13A9D5C1DA04}" srcOrd="8" destOrd="0" presId="urn:microsoft.com/office/officeart/2008/layout/RadialCluster"/>
    <dgm:cxn modelId="{A3E5CB3F-D8BB-9841-BA2E-35A115879760}" type="presParOf" srcId="{00CE5A52-5302-F643-AB7E-919D1E2BF8B0}" destId="{461B133B-5C31-EE44-99C4-C478E977D68A}" srcOrd="9" destOrd="0" presId="urn:microsoft.com/office/officeart/2008/layout/RadialCluster"/>
    <dgm:cxn modelId="{B7B1D9D4-7B11-3B47-A7E8-AFA48D34230B}" type="presParOf" srcId="{00CE5A52-5302-F643-AB7E-919D1E2BF8B0}" destId="{645736C7-0F4E-3B45-81A5-38C941AE7AAC}" srcOrd="10"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556F245-C369-2548-B821-A3A8A0FC7AB6}"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de-DE"/>
        </a:p>
      </dgm:t>
    </dgm:pt>
    <dgm:pt modelId="{811882D3-240C-854D-9A4F-A7DEEB2481B3}">
      <dgm:prSet phldrT="[Text]" custT="1"/>
      <dgm:spPr/>
      <dgm:t>
        <a:bodyPr/>
        <a:lstStyle/>
        <a:p>
          <a:r>
            <a:rPr lang="de-DE" sz="3600" dirty="0" smtClean="0"/>
            <a:t>Energienachfrage</a:t>
          </a:r>
        </a:p>
      </dgm:t>
    </dgm:pt>
    <dgm:pt modelId="{90343BB3-5D69-6146-8F47-3E0AB957D004}" type="parTrans" cxnId="{D7BB1130-B06F-094B-BBD1-23CAB57DB7B1}">
      <dgm:prSet/>
      <dgm:spPr/>
      <dgm:t>
        <a:bodyPr/>
        <a:lstStyle/>
        <a:p>
          <a:endParaRPr lang="de-DE"/>
        </a:p>
      </dgm:t>
    </dgm:pt>
    <dgm:pt modelId="{EF674531-4B95-E340-B763-BB2D2B1572FE}" type="sibTrans" cxnId="{D7BB1130-B06F-094B-BBD1-23CAB57DB7B1}">
      <dgm:prSet/>
      <dgm:spPr/>
      <dgm:t>
        <a:bodyPr/>
        <a:lstStyle/>
        <a:p>
          <a:endParaRPr lang="de-DE"/>
        </a:p>
      </dgm:t>
    </dgm:pt>
    <dgm:pt modelId="{65B4619F-6091-8542-8B65-E079186E4E97}">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de-DE" sz="2400" b="0" dirty="0" smtClean="0">
              <a:solidFill>
                <a:schemeClr val="tx1"/>
              </a:solidFill>
              <a:effectLst/>
              <a:latin typeface="+mn-lt"/>
              <a:ea typeface="+mn-ea"/>
              <a:cs typeface="+mn-cs"/>
            </a:rPr>
            <a:t>Aufgrund der erhöhten Temperatur steigt die Nachfrage nach Kühlungsalternativen</a:t>
          </a:r>
          <a:r>
            <a:rPr lang="de-DE" sz="2400" b="0" baseline="0" dirty="0" smtClean="0">
              <a:solidFill>
                <a:schemeClr val="tx1"/>
              </a:solidFill>
              <a:effectLst/>
              <a:latin typeface="+mn-lt"/>
              <a:ea typeface="+mn-ea"/>
              <a:cs typeface="+mn-cs"/>
            </a:rPr>
            <a:t> (</a:t>
          </a:r>
          <a:r>
            <a:rPr lang="de-DE" sz="2400" b="0" dirty="0" smtClean="0">
              <a:solidFill>
                <a:schemeClr val="tx1"/>
              </a:solidFill>
              <a:effectLst/>
              <a:latin typeface="+mn-lt"/>
              <a:ea typeface="+mn-ea"/>
              <a:cs typeface="+mn-cs"/>
            </a:rPr>
            <a:t>Haushalt und Industrie)</a:t>
          </a:r>
        </a:p>
      </dgm:t>
    </dgm:pt>
    <dgm:pt modelId="{BBD28CA0-61EC-8D45-9367-108FCB853608}" type="parTrans" cxnId="{3F871C14-6955-D54B-8259-02DEB7132A57}">
      <dgm:prSet/>
      <dgm:spPr/>
      <dgm:t>
        <a:bodyPr/>
        <a:lstStyle/>
        <a:p>
          <a:endParaRPr lang="de-DE"/>
        </a:p>
      </dgm:t>
    </dgm:pt>
    <dgm:pt modelId="{C27BB3EC-A9F7-9E43-820E-998E9943412E}" type="sibTrans" cxnId="{3F871C14-6955-D54B-8259-02DEB7132A57}">
      <dgm:prSet/>
      <dgm:spPr/>
      <dgm:t>
        <a:bodyPr/>
        <a:lstStyle/>
        <a:p>
          <a:endParaRPr lang="de-DE"/>
        </a:p>
      </dgm:t>
    </dgm:pt>
    <dgm:pt modelId="{50B78FF7-08E1-2541-B89F-C98F994C3E1D}">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de-DE" sz="2400" b="0" dirty="0" smtClean="0">
              <a:solidFill>
                <a:schemeClr val="tx1"/>
              </a:solidFill>
              <a:effectLst/>
              <a:latin typeface="+mn-lt"/>
              <a:ea typeface="+mn-ea"/>
              <a:cs typeface="+mn-cs"/>
            </a:rPr>
            <a:t>Transport und Lagerung von Gütern werden durch die Temperaturerhöhung erschwert</a:t>
          </a:r>
        </a:p>
      </dgm:t>
    </dgm:pt>
    <dgm:pt modelId="{538D9A30-1E06-6A40-98DC-C30A50E5B537}" type="parTrans" cxnId="{F7246A29-D2A1-9242-81BD-411E4A012821}">
      <dgm:prSet/>
      <dgm:spPr/>
      <dgm:t>
        <a:bodyPr/>
        <a:lstStyle/>
        <a:p>
          <a:endParaRPr lang="de-DE"/>
        </a:p>
      </dgm:t>
    </dgm:pt>
    <dgm:pt modelId="{154F1768-C9D0-AE47-A512-A022632249E9}" type="sibTrans" cxnId="{F7246A29-D2A1-9242-81BD-411E4A012821}">
      <dgm:prSet/>
      <dgm:spPr/>
      <dgm:t>
        <a:bodyPr/>
        <a:lstStyle/>
        <a:p>
          <a:endParaRPr lang="de-DE"/>
        </a:p>
      </dgm:t>
    </dgm:pt>
    <dgm:pt modelId="{6CDF6E44-4CFB-CA46-AC53-BF17648FC671}">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de-DE" sz="2400" b="0" dirty="0" smtClean="0">
              <a:solidFill>
                <a:schemeClr val="tx1"/>
              </a:solidFill>
              <a:effectLst/>
              <a:latin typeface="+mn-lt"/>
              <a:ea typeface="+mn-ea"/>
              <a:cs typeface="+mn-cs"/>
            </a:rPr>
            <a:t>Anstieg der Elektrizitätsnachfrage führt besonders bei langen Hitzeperioden zu Problemen</a:t>
          </a:r>
        </a:p>
      </dgm:t>
    </dgm:pt>
    <dgm:pt modelId="{0BC8A71A-17AF-6541-8341-00CDD61EF2EA}" type="parTrans" cxnId="{1C33F4C5-7EEE-0448-B504-722B8885502D}">
      <dgm:prSet/>
      <dgm:spPr/>
      <dgm:t>
        <a:bodyPr/>
        <a:lstStyle/>
        <a:p>
          <a:endParaRPr lang="de-DE"/>
        </a:p>
      </dgm:t>
    </dgm:pt>
    <dgm:pt modelId="{02C35C0B-027C-9742-BACB-0C6FCAA4952E}" type="sibTrans" cxnId="{1C33F4C5-7EEE-0448-B504-722B8885502D}">
      <dgm:prSet/>
      <dgm:spPr/>
      <dgm:t>
        <a:bodyPr/>
        <a:lstStyle/>
        <a:p>
          <a:endParaRPr lang="de-DE"/>
        </a:p>
      </dgm:t>
    </dgm:pt>
    <dgm:pt modelId="{03C7E587-4F24-9240-AC15-56F730D6C736}">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de-DE" sz="2400" b="0" dirty="0" smtClean="0">
              <a:solidFill>
                <a:schemeClr val="tx1"/>
              </a:solidFill>
              <a:effectLst/>
              <a:latin typeface="+mn-lt"/>
              <a:ea typeface="+mn-ea"/>
              <a:cs typeface="+mn-cs"/>
            </a:rPr>
            <a:t>Warme</a:t>
          </a:r>
          <a:r>
            <a:rPr lang="de-DE" sz="2400" b="0" baseline="0" dirty="0" smtClean="0">
              <a:solidFill>
                <a:schemeClr val="tx1"/>
              </a:solidFill>
              <a:effectLst/>
              <a:latin typeface="+mn-lt"/>
              <a:ea typeface="+mn-ea"/>
              <a:cs typeface="+mn-cs"/>
            </a:rPr>
            <a:t> Winter können jedoch den Bedarf an Elektrizität reduzieren</a:t>
          </a:r>
          <a:endParaRPr lang="de-DE" sz="2400" b="0" dirty="0" smtClean="0">
            <a:solidFill>
              <a:schemeClr val="tx1"/>
            </a:solidFill>
            <a:effectLst/>
            <a:latin typeface="+mn-lt"/>
            <a:ea typeface="+mn-ea"/>
            <a:cs typeface="+mn-cs"/>
          </a:endParaRPr>
        </a:p>
      </dgm:t>
    </dgm:pt>
    <dgm:pt modelId="{94C8FCD2-B4A1-8841-9F22-F31CFDCB310E}" type="parTrans" cxnId="{0457C7C4-C430-CF4C-84F4-AAFCDD045705}">
      <dgm:prSet/>
      <dgm:spPr/>
      <dgm:t>
        <a:bodyPr/>
        <a:lstStyle/>
        <a:p>
          <a:endParaRPr lang="de-DE"/>
        </a:p>
      </dgm:t>
    </dgm:pt>
    <dgm:pt modelId="{320D1AFA-6439-9844-9778-43310CC70653}" type="sibTrans" cxnId="{0457C7C4-C430-CF4C-84F4-AAFCDD045705}">
      <dgm:prSet/>
      <dgm:spPr/>
      <dgm:t>
        <a:bodyPr/>
        <a:lstStyle/>
        <a:p>
          <a:endParaRPr lang="de-DE"/>
        </a:p>
      </dgm:t>
    </dgm:pt>
    <dgm:pt modelId="{3F13CDFC-EC66-0044-9C80-26681B0E6A9D}" type="pres">
      <dgm:prSet presAssocID="{8556F245-C369-2548-B821-A3A8A0FC7AB6}" presName="Name0" presStyleCnt="0">
        <dgm:presLayoutVars>
          <dgm:dir/>
          <dgm:animLvl val="lvl"/>
          <dgm:resizeHandles val="exact"/>
        </dgm:presLayoutVars>
      </dgm:prSet>
      <dgm:spPr/>
      <dgm:t>
        <a:bodyPr/>
        <a:lstStyle/>
        <a:p>
          <a:endParaRPr lang="de-DE"/>
        </a:p>
      </dgm:t>
    </dgm:pt>
    <dgm:pt modelId="{768D64CC-4B9A-964A-B297-DE8D7C6560BB}" type="pres">
      <dgm:prSet presAssocID="{811882D3-240C-854D-9A4F-A7DEEB2481B3}" presName="composite" presStyleCnt="0"/>
      <dgm:spPr/>
    </dgm:pt>
    <dgm:pt modelId="{18931775-DCC5-484A-832B-3A28405C0520}" type="pres">
      <dgm:prSet presAssocID="{811882D3-240C-854D-9A4F-A7DEEB2481B3}" presName="parTx" presStyleLbl="alignNode1" presStyleIdx="0" presStyleCnt="1" custScaleY="100000" custLinFactNeighborX="-49" custLinFactNeighborY="-9282">
        <dgm:presLayoutVars>
          <dgm:chMax val="0"/>
          <dgm:chPref val="0"/>
          <dgm:bulletEnabled val="1"/>
        </dgm:presLayoutVars>
      </dgm:prSet>
      <dgm:spPr/>
      <dgm:t>
        <a:bodyPr/>
        <a:lstStyle/>
        <a:p>
          <a:endParaRPr lang="de-DE"/>
        </a:p>
      </dgm:t>
    </dgm:pt>
    <dgm:pt modelId="{7DB60188-23BA-FD4F-94EC-937389981BD4}" type="pres">
      <dgm:prSet presAssocID="{811882D3-240C-854D-9A4F-A7DEEB2481B3}" presName="desTx" presStyleLbl="alignAccFollowNode1" presStyleIdx="0" presStyleCnt="1">
        <dgm:presLayoutVars>
          <dgm:bulletEnabled val="1"/>
        </dgm:presLayoutVars>
      </dgm:prSet>
      <dgm:spPr/>
      <dgm:t>
        <a:bodyPr/>
        <a:lstStyle/>
        <a:p>
          <a:endParaRPr lang="de-DE"/>
        </a:p>
      </dgm:t>
    </dgm:pt>
  </dgm:ptLst>
  <dgm:cxnLst>
    <dgm:cxn modelId="{1C33F4C5-7EEE-0448-B504-722B8885502D}" srcId="{811882D3-240C-854D-9A4F-A7DEEB2481B3}" destId="{6CDF6E44-4CFB-CA46-AC53-BF17648FC671}" srcOrd="2" destOrd="0" parTransId="{0BC8A71A-17AF-6541-8341-00CDD61EF2EA}" sibTransId="{02C35C0B-027C-9742-BACB-0C6FCAA4952E}"/>
    <dgm:cxn modelId="{0DB11A21-4151-D043-B484-C3AD4CAC610B}" type="presOf" srcId="{50B78FF7-08E1-2541-B89F-C98F994C3E1D}" destId="{7DB60188-23BA-FD4F-94EC-937389981BD4}" srcOrd="0" destOrd="1" presId="urn:microsoft.com/office/officeart/2005/8/layout/hList1"/>
    <dgm:cxn modelId="{D7BB1130-B06F-094B-BBD1-23CAB57DB7B1}" srcId="{8556F245-C369-2548-B821-A3A8A0FC7AB6}" destId="{811882D3-240C-854D-9A4F-A7DEEB2481B3}" srcOrd="0" destOrd="0" parTransId="{90343BB3-5D69-6146-8F47-3E0AB957D004}" sibTransId="{EF674531-4B95-E340-B763-BB2D2B1572FE}"/>
    <dgm:cxn modelId="{0457C7C4-C430-CF4C-84F4-AAFCDD045705}" srcId="{811882D3-240C-854D-9A4F-A7DEEB2481B3}" destId="{03C7E587-4F24-9240-AC15-56F730D6C736}" srcOrd="3" destOrd="0" parTransId="{94C8FCD2-B4A1-8841-9F22-F31CFDCB310E}" sibTransId="{320D1AFA-6439-9844-9778-43310CC70653}"/>
    <dgm:cxn modelId="{89D3B6F3-8001-A54B-BB81-6AFDBE51F28D}" type="presOf" srcId="{03C7E587-4F24-9240-AC15-56F730D6C736}" destId="{7DB60188-23BA-FD4F-94EC-937389981BD4}" srcOrd="0" destOrd="3" presId="urn:microsoft.com/office/officeart/2005/8/layout/hList1"/>
    <dgm:cxn modelId="{89C5884C-E9F0-694E-93D0-E2E33B5E1E86}" type="presOf" srcId="{65B4619F-6091-8542-8B65-E079186E4E97}" destId="{7DB60188-23BA-FD4F-94EC-937389981BD4}" srcOrd="0" destOrd="0" presId="urn:microsoft.com/office/officeart/2005/8/layout/hList1"/>
    <dgm:cxn modelId="{F7246A29-D2A1-9242-81BD-411E4A012821}" srcId="{811882D3-240C-854D-9A4F-A7DEEB2481B3}" destId="{50B78FF7-08E1-2541-B89F-C98F994C3E1D}" srcOrd="1" destOrd="0" parTransId="{538D9A30-1E06-6A40-98DC-C30A50E5B537}" sibTransId="{154F1768-C9D0-AE47-A512-A022632249E9}"/>
    <dgm:cxn modelId="{2C727814-96FD-2C45-95E5-BC39302E4A77}" type="presOf" srcId="{811882D3-240C-854D-9A4F-A7DEEB2481B3}" destId="{18931775-DCC5-484A-832B-3A28405C0520}" srcOrd="0" destOrd="0" presId="urn:microsoft.com/office/officeart/2005/8/layout/hList1"/>
    <dgm:cxn modelId="{3F871C14-6955-D54B-8259-02DEB7132A57}" srcId="{811882D3-240C-854D-9A4F-A7DEEB2481B3}" destId="{65B4619F-6091-8542-8B65-E079186E4E97}" srcOrd="0" destOrd="0" parTransId="{BBD28CA0-61EC-8D45-9367-108FCB853608}" sibTransId="{C27BB3EC-A9F7-9E43-820E-998E9943412E}"/>
    <dgm:cxn modelId="{A786AF5F-B910-5D43-B880-2836E69CD748}" type="presOf" srcId="{8556F245-C369-2548-B821-A3A8A0FC7AB6}" destId="{3F13CDFC-EC66-0044-9C80-26681B0E6A9D}" srcOrd="0" destOrd="0" presId="urn:microsoft.com/office/officeart/2005/8/layout/hList1"/>
    <dgm:cxn modelId="{B8B40794-9DFD-1A44-BC54-E058F98C9D51}" type="presOf" srcId="{6CDF6E44-4CFB-CA46-AC53-BF17648FC671}" destId="{7DB60188-23BA-FD4F-94EC-937389981BD4}" srcOrd="0" destOrd="2" presId="urn:microsoft.com/office/officeart/2005/8/layout/hList1"/>
    <dgm:cxn modelId="{1B558831-AEF7-2847-8021-BBCC844C0B3B}" type="presParOf" srcId="{3F13CDFC-EC66-0044-9C80-26681B0E6A9D}" destId="{768D64CC-4B9A-964A-B297-DE8D7C6560BB}" srcOrd="0" destOrd="0" presId="urn:microsoft.com/office/officeart/2005/8/layout/hList1"/>
    <dgm:cxn modelId="{34BAA3B3-43B0-1B40-BCD3-656EC61178B0}" type="presParOf" srcId="{768D64CC-4B9A-964A-B297-DE8D7C6560BB}" destId="{18931775-DCC5-484A-832B-3A28405C0520}" srcOrd="0" destOrd="0" presId="urn:microsoft.com/office/officeart/2005/8/layout/hList1"/>
    <dgm:cxn modelId="{36664EDD-0DDD-F847-B13C-CD4CD62EC2E4}" type="presParOf" srcId="{768D64CC-4B9A-964A-B297-DE8D7C6560BB}" destId="{7DB60188-23BA-FD4F-94EC-937389981BD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668A087-9BAF-0749-A15C-7775D250A6E9}" type="doc">
      <dgm:prSet loTypeId="urn:microsoft.com/office/officeart/2008/layout/AlternatingHexagons" loCatId="" qsTypeId="urn:microsoft.com/office/officeart/2005/8/quickstyle/simple4" qsCatId="simple" csTypeId="urn:microsoft.com/office/officeart/2005/8/colors/accent1_2" csCatId="accent1" phldr="1"/>
      <dgm:spPr/>
      <dgm:t>
        <a:bodyPr/>
        <a:lstStyle/>
        <a:p>
          <a:endParaRPr lang="de-DE"/>
        </a:p>
      </dgm:t>
    </dgm:pt>
    <dgm:pt modelId="{C77BC5DB-BF54-CA44-AF54-2988B7D71CC2}">
      <dgm:prSet phldrT="[Text]" custT="1"/>
      <dgm:spPr/>
      <dgm:t>
        <a:bodyPr/>
        <a:lstStyle/>
        <a:p>
          <a:r>
            <a:rPr lang="de-DE" sz="2800" dirty="0" smtClean="0"/>
            <a:t>2050:</a:t>
          </a:r>
        </a:p>
        <a:p>
          <a:r>
            <a:rPr lang="de-DE" sz="2800" dirty="0" smtClean="0"/>
            <a:t>80 – 95</a:t>
          </a:r>
          <a:r>
            <a:rPr lang="de-DE" sz="2800" baseline="0" dirty="0" smtClean="0"/>
            <a:t> %</a:t>
          </a:r>
          <a:r>
            <a:rPr lang="de-DE" sz="2800" dirty="0" smtClean="0"/>
            <a:t> </a:t>
          </a:r>
        </a:p>
      </dgm:t>
    </dgm:pt>
    <dgm:pt modelId="{1D1A1A48-D8D4-3C41-90E3-7448FB0020CA}" type="sibTrans" cxnId="{A5A03EF0-1999-1A46-A822-E7E1E836CBE0}">
      <dgm:prSet custT="1"/>
      <dgm:spPr/>
      <dgm:t>
        <a:bodyPr/>
        <a:lstStyle/>
        <a:p>
          <a:r>
            <a:rPr lang="de-DE" sz="2800" dirty="0" smtClean="0"/>
            <a:t>2020:</a:t>
          </a:r>
        </a:p>
        <a:p>
          <a:r>
            <a:rPr lang="de-DE" sz="2800" dirty="0" smtClean="0"/>
            <a:t>40 %</a:t>
          </a:r>
        </a:p>
      </dgm:t>
    </dgm:pt>
    <dgm:pt modelId="{BFFBBE2E-EFEB-6349-A98E-9B9E32982543}" type="parTrans" cxnId="{A5A03EF0-1999-1A46-A822-E7E1E836CBE0}">
      <dgm:prSet/>
      <dgm:spPr/>
      <dgm:t>
        <a:bodyPr/>
        <a:lstStyle/>
        <a:p>
          <a:endParaRPr lang="de-DE"/>
        </a:p>
      </dgm:t>
    </dgm:pt>
    <dgm:pt modelId="{030CA2FB-25DE-2044-8FD7-E083FD932FC3}">
      <dgm:prSet phldrT="[Text]" custT="1"/>
      <dgm:spPr/>
      <dgm:t>
        <a:bodyPr/>
        <a:lstStyle/>
        <a:p>
          <a:r>
            <a:rPr lang="de-DE" sz="2800" dirty="0" smtClean="0"/>
            <a:t>2030:</a:t>
          </a:r>
        </a:p>
        <a:p>
          <a:r>
            <a:rPr lang="de-DE" sz="2800" dirty="0" smtClean="0"/>
            <a:t>55 %</a:t>
          </a:r>
        </a:p>
      </dgm:t>
    </dgm:pt>
    <dgm:pt modelId="{A5869B4A-2245-4348-BE43-2E75D7B90882}" type="sibTrans" cxnId="{8D21432D-A368-3240-B936-4846DFB7E850}">
      <dgm:prSet custT="1"/>
      <dgm:spPr/>
      <dgm:t>
        <a:bodyPr/>
        <a:lstStyle/>
        <a:p>
          <a:r>
            <a:rPr lang="de-DE" sz="2800" dirty="0" smtClean="0"/>
            <a:t>2040:</a:t>
          </a:r>
        </a:p>
        <a:p>
          <a:r>
            <a:rPr lang="de-DE" sz="2800" dirty="0" smtClean="0"/>
            <a:t>70 %</a:t>
          </a:r>
        </a:p>
      </dgm:t>
    </dgm:pt>
    <dgm:pt modelId="{7F8430D7-9519-394E-AAD6-F630F62E90F1}" type="parTrans" cxnId="{8D21432D-A368-3240-B936-4846DFB7E850}">
      <dgm:prSet/>
      <dgm:spPr/>
      <dgm:t>
        <a:bodyPr/>
        <a:lstStyle/>
        <a:p>
          <a:endParaRPr lang="de-DE"/>
        </a:p>
      </dgm:t>
    </dgm:pt>
    <dgm:pt modelId="{2553E88A-EFE1-484C-B09C-540D1B9CD640}" type="pres">
      <dgm:prSet presAssocID="{A668A087-9BAF-0749-A15C-7775D250A6E9}" presName="Name0" presStyleCnt="0">
        <dgm:presLayoutVars>
          <dgm:chMax/>
          <dgm:chPref/>
          <dgm:dir/>
          <dgm:animLvl val="lvl"/>
        </dgm:presLayoutVars>
      </dgm:prSet>
      <dgm:spPr/>
      <dgm:t>
        <a:bodyPr/>
        <a:lstStyle/>
        <a:p>
          <a:endParaRPr lang="de-DE"/>
        </a:p>
      </dgm:t>
    </dgm:pt>
    <dgm:pt modelId="{21B6FE47-A667-6044-A6D3-0F18A4AC8E2F}" type="pres">
      <dgm:prSet presAssocID="{C77BC5DB-BF54-CA44-AF54-2988B7D71CC2}" presName="composite" presStyleCnt="0"/>
      <dgm:spPr/>
    </dgm:pt>
    <dgm:pt modelId="{8B7616E8-A1B0-AF4A-B1C9-0819F42FC1E8}" type="pres">
      <dgm:prSet presAssocID="{C77BC5DB-BF54-CA44-AF54-2988B7D71CC2}" presName="Parent1" presStyleLbl="node1" presStyleIdx="0" presStyleCnt="4" custLinFactY="23868" custLinFactNeighborX="-1129" custLinFactNeighborY="100000">
        <dgm:presLayoutVars>
          <dgm:chMax val="1"/>
          <dgm:chPref val="1"/>
          <dgm:bulletEnabled val="1"/>
        </dgm:presLayoutVars>
      </dgm:prSet>
      <dgm:spPr/>
      <dgm:t>
        <a:bodyPr/>
        <a:lstStyle/>
        <a:p>
          <a:endParaRPr lang="de-DE"/>
        </a:p>
      </dgm:t>
    </dgm:pt>
    <dgm:pt modelId="{22EB7B26-AE8B-7B4D-AE57-1F4E673E2680}" type="pres">
      <dgm:prSet presAssocID="{C77BC5DB-BF54-CA44-AF54-2988B7D71CC2}" presName="Childtext1" presStyleLbl="revTx" presStyleIdx="0" presStyleCnt="2">
        <dgm:presLayoutVars>
          <dgm:chMax val="0"/>
          <dgm:chPref val="0"/>
          <dgm:bulletEnabled val="1"/>
        </dgm:presLayoutVars>
      </dgm:prSet>
      <dgm:spPr/>
      <dgm:t>
        <a:bodyPr/>
        <a:lstStyle/>
        <a:p>
          <a:endParaRPr lang="de-DE"/>
        </a:p>
      </dgm:t>
    </dgm:pt>
    <dgm:pt modelId="{17D6C8A2-E299-FD48-8F05-99EA54B98625}" type="pres">
      <dgm:prSet presAssocID="{C77BC5DB-BF54-CA44-AF54-2988B7D71CC2}" presName="BalanceSpacing" presStyleCnt="0"/>
      <dgm:spPr/>
    </dgm:pt>
    <dgm:pt modelId="{6C3DE2FF-43A1-EB44-A2D3-9CD724971E8C}" type="pres">
      <dgm:prSet presAssocID="{C77BC5DB-BF54-CA44-AF54-2988B7D71CC2}" presName="BalanceSpacing1" presStyleCnt="0"/>
      <dgm:spPr/>
    </dgm:pt>
    <dgm:pt modelId="{D03054CF-2CAA-5148-90A0-AD1018CB9638}" type="pres">
      <dgm:prSet presAssocID="{1D1A1A48-D8D4-3C41-90E3-7448FB0020CA}" presName="Accent1Text" presStyleLbl="node1" presStyleIdx="1" presStyleCnt="4" custLinFactNeighborX="-57996" custLinFactNeighborY="39415"/>
      <dgm:spPr/>
      <dgm:t>
        <a:bodyPr/>
        <a:lstStyle/>
        <a:p>
          <a:endParaRPr lang="de-DE"/>
        </a:p>
      </dgm:t>
    </dgm:pt>
    <dgm:pt modelId="{3753B5AD-78D1-F244-B09C-EB10F7BD9576}" type="pres">
      <dgm:prSet presAssocID="{1D1A1A48-D8D4-3C41-90E3-7448FB0020CA}" presName="spaceBetweenRectangles" presStyleCnt="0"/>
      <dgm:spPr/>
    </dgm:pt>
    <dgm:pt modelId="{9B9F67E4-D208-3A40-B2F8-B16B985D5FC7}" type="pres">
      <dgm:prSet presAssocID="{030CA2FB-25DE-2044-8FD7-E083FD932FC3}" presName="composite" presStyleCnt="0"/>
      <dgm:spPr/>
    </dgm:pt>
    <dgm:pt modelId="{C5A3C978-EB65-D24D-83CD-332B365D6829}" type="pres">
      <dgm:prSet presAssocID="{030CA2FB-25DE-2044-8FD7-E083FD932FC3}" presName="Parent1" presStyleLbl="node1" presStyleIdx="2" presStyleCnt="4" custLinFactNeighborX="-2977" custLinFactNeighborY="-44559">
        <dgm:presLayoutVars>
          <dgm:chMax val="1"/>
          <dgm:chPref val="1"/>
          <dgm:bulletEnabled val="1"/>
        </dgm:presLayoutVars>
      </dgm:prSet>
      <dgm:spPr/>
      <dgm:t>
        <a:bodyPr/>
        <a:lstStyle/>
        <a:p>
          <a:endParaRPr lang="de-DE"/>
        </a:p>
      </dgm:t>
    </dgm:pt>
    <dgm:pt modelId="{B98BD313-304A-1745-B967-B874E9C9C700}" type="pres">
      <dgm:prSet presAssocID="{030CA2FB-25DE-2044-8FD7-E083FD932FC3}" presName="Childtext1" presStyleLbl="revTx" presStyleIdx="1" presStyleCnt="2">
        <dgm:presLayoutVars>
          <dgm:chMax val="0"/>
          <dgm:chPref val="0"/>
          <dgm:bulletEnabled val="1"/>
        </dgm:presLayoutVars>
      </dgm:prSet>
      <dgm:spPr/>
      <dgm:t>
        <a:bodyPr/>
        <a:lstStyle/>
        <a:p>
          <a:endParaRPr lang="de-DE"/>
        </a:p>
      </dgm:t>
    </dgm:pt>
    <dgm:pt modelId="{A3126F59-E632-4C43-B669-3F9C3D62DA4A}" type="pres">
      <dgm:prSet presAssocID="{030CA2FB-25DE-2044-8FD7-E083FD932FC3}" presName="BalanceSpacing" presStyleCnt="0"/>
      <dgm:spPr/>
    </dgm:pt>
    <dgm:pt modelId="{AF533722-59CF-E24D-A88A-A7E2A6DB7C6B}" type="pres">
      <dgm:prSet presAssocID="{030CA2FB-25DE-2044-8FD7-E083FD932FC3}" presName="BalanceSpacing1" presStyleCnt="0"/>
      <dgm:spPr/>
    </dgm:pt>
    <dgm:pt modelId="{1110D490-65C0-8D4D-93FC-BFA95C843B3A}" type="pres">
      <dgm:prSet presAssocID="{A5869B4A-2245-4348-BE43-2E75D7B90882}" presName="Accent1Text" presStyleLbl="node1" presStyleIdx="3" presStyleCnt="4" custScaleX="100535" custLinFactX="-63467" custLinFactNeighborX="-100000" custLinFactNeighborY="38988"/>
      <dgm:spPr/>
      <dgm:t>
        <a:bodyPr/>
        <a:lstStyle/>
        <a:p>
          <a:endParaRPr lang="de-DE"/>
        </a:p>
      </dgm:t>
    </dgm:pt>
  </dgm:ptLst>
  <dgm:cxnLst>
    <dgm:cxn modelId="{38C01D30-4780-244A-8D10-E7A6043F59E6}" type="presOf" srcId="{A668A087-9BAF-0749-A15C-7775D250A6E9}" destId="{2553E88A-EFE1-484C-B09C-540D1B9CD640}" srcOrd="0" destOrd="0" presId="urn:microsoft.com/office/officeart/2008/layout/AlternatingHexagons"/>
    <dgm:cxn modelId="{A459EAC4-D786-3942-AE50-19ED7FF880E7}" type="presOf" srcId="{A5869B4A-2245-4348-BE43-2E75D7B90882}" destId="{1110D490-65C0-8D4D-93FC-BFA95C843B3A}" srcOrd="0" destOrd="0" presId="urn:microsoft.com/office/officeart/2008/layout/AlternatingHexagons"/>
    <dgm:cxn modelId="{8D21432D-A368-3240-B936-4846DFB7E850}" srcId="{A668A087-9BAF-0749-A15C-7775D250A6E9}" destId="{030CA2FB-25DE-2044-8FD7-E083FD932FC3}" srcOrd="1" destOrd="0" parTransId="{7F8430D7-9519-394E-AAD6-F630F62E90F1}" sibTransId="{A5869B4A-2245-4348-BE43-2E75D7B90882}"/>
    <dgm:cxn modelId="{DFF36E21-7F12-3244-8B43-15CD4EFFA1EA}" type="presOf" srcId="{1D1A1A48-D8D4-3C41-90E3-7448FB0020CA}" destId="{D03054CF-2CAA-5148-90A0-AD1018CB9638}" srcOrd="0" destOrd="0" presId="urn:microsoft.com/office/officeart/2008/layout/AlternatingHexagons"/>
    <dgm:cxn modelId="{5C256330-9B54-1B4F-A3D8-C1E1F172BCCE}" type="presOf" srcId="{030CA2FB-25DE-2044-8FD7-E083FD932FC3}" destId="{C5A3C978-EB65-D24D-83CD-332B365D6829}" srcOrd="0" destOrd="0" presId="urn:microsoft.com/office/officeart/2008/layout/AlternatingHexagons"/>
    <dgm:cxn modelId="{FBC0C9AF-752E-5E45-B12D-81073B7D631A}" type="presOf" srcId="{C77BC5DB-BF54-CA44-AF54-2988B7D71CC2}" destId="{8B7616E8-A1B0-AF4A-B1C9-0819F42FC1E8}" srcOrd="0" destOrd="0" presId="urn:microsoft.com/office/officeart/2008/layout/AlternatingHexagons"/>
    <dgm:cxn modelId="{A5A03EF0-1999-1A46-A822-E7E1E836CBE0}" srcId="{A668A087-9BAF-0749-A15C-7775D250A6E9}" destId="{C77BC5DB-BF54-CA44-AF54-2988B7D71CC2}" srcOrd="0" destOrd="0" parTransId="{BFFBBE2E-EFEB-6349-A98E-9B9E32982543}" sibTransId="{1D1A1A48-D8D4-3C41-90E3-7448FB0020CA}"/>
    <dgm:cxn modelId="{323BA8D1-732B-3044-9EEF-B880EA2F348B}" type="presParOf" srcId="{2553E88A-EFE1-484C-B09C-540D1B9CD640}" destId="{21B6FE47-A667-6044-A6D3-0F18A4AC8E2F}" srcOrd="0" destOrd="0" presId="urn:microsoft.com/office/officeart/2008/layout/AlternatingHexagons"/>
    <dgm:cxn modelId="{679917F5-CB55-214C-9CA9-A0F5CF749EF0}" type="presParOf" srcId="{21B6FE47-A667-6044-A6D3-0F18A4AC8E2F}" destId="{8B7616E8-A1B0-AF4A-B1C9-0819F42FC1E8}" srcOrd="0" destOrd="0" presId="urn:microsoft.com/office/officeart/2008/layout/AlternatingHexagons"/>
    <dgm:cxn modelId="{486722E5-CCB8-B34F-836D-C8241B3CACFC}" type="presParOf" srcId="{21B6FE47-A667-6044-A6D3-0F18A4AC8E2F}" destId="{22EB7B26-AE8B-7B4D-AE57-1F4E673E2680}" srcOrd="1" destOrd="0" presId="urn:microsoft.com/office/officeart/2008/layout/AlternatingHexagons"/>
    <dgm:cxn modelId="{5D6E477D-8487-2D4F-8E07-524D3C92EA76}" type="presParOf" srcId="{21B6FE47-A667-6044-A6D3-0F18A4AC8E2F}" destId="{17D6C8A2-E299-FD48-8F05-99EA54B98625}" srcOrd="2" destOrd="0" presId="urn:microsoft.com/office/officeart/2008/layout/AlternatingHexagons"/>
    <dgm:cxn modelId="{C5321655-F7BA-3C43-9CC5-8031D6F26B2A}" type="presParOf" srcId="{21B6FE47-A667-6044-A6D3-0F18A4AC8E2F}" destId="{6C3DE2FF-43A1-EB44-A2D3-9CD724971E8C}" srcOrd="3" destOrd="0" presId="urn:microsoft.com/office/officeart/2008/layout/AlternatingHexagons"/>
    <dgm:cxn modelId="{33A6B1D9-5064-9448-BAD0-3CFE56B5D5AF}" type="presParOf" srcId="{21B6FE47-A667-6044-A6D3-0F18A4AC8E2F}" destId="{D03054CF-2CAA-5148-90A0-AD1018CB9638}" srcOrd="4" destOrd="0" presId="urn:microsoft.com/office/officeart/2008/layout/AlternatingHexagons"/>
    <dgm:cxn modelId="{9B8B4F76-4CDE-124A-BCD8-B5742783E52B}" type="presParOf" srcId="{2553E88A-EFE1-484C-B09C-540D1B9CD640}" destId="{3753B5AD-78D1-F244-B09C-EB10F7BD9576}" srcOrd="1" destOrd="0" presId="urn:microsoft.com/office/officeart/2008/layout/AlternatingHexagons"/>
    <dgm:cxn modelId="{E1191653-C11F-B142-8278-36F18717C9A1}" type="presParOf" srcId="{2553E88A-EFE1-484C-B09C-540D1B9CD640}" destId="{9B9F67E4-D208-3A40-B2F8-B16B985D5FC7}" srcOrd="2" destOrd="0" presId="urn:microsoft.com/office/officeart/2008/layout/AlternatingHexagons"/>
    <dgm:cxn modelId="{9E120F5C-D0C1-CE4F-9131-C6F3E6107E8D}" type="presParOf" srcId="{9B9F67E4-D208-3A40-B2F8-B16B985D5FC7}" destId="{C5A3C978-EB65-D24D-83CD-332B365D6829}" srcOrd="0" destOrd="0" presId="urn:microsoft.com/office/officeart/2008/layout/AlternatingHexagons"/>
    <dgm:cxn modelId="{4190DE28-9E08-1A4A-88EE-EAF2236F403D}" type="presParOf" srcId="{9B9F67E4-D208-3A40-B2F8-B16B985D5FC7}" destId="{B98BD313-304A-1745-B967-B874E9C9C700}" srcOrd="1" destOrd="0" presId="urn:microsoft.com/office/officeart/2008/layout/AlternatingHexagons"/>
    <dgm:cxn modelId="{D2B3EA31-2F29-AF42-9991-62DF5476ECD3}" type="presParOf" srcId="{9B9F67E4-D208-3A40-B2F8-B16B985D5FC7}" destId="{A3126F59-E632-4C43-B669-3F9C3D62DA4A}" srcOrd="2" destOrd="0" presId="urn:microsoft.com/office/officeart/2008/layout/AlternatingHexagons"/>
    <dgm:cxn modelId="{F0F06148-7B98-1841-A3A2-01AFC45D175C}" type="presParOf" srcId="{9B9F67E4-D208-3A40-B2F8-B16B985D5FC7}" destId="{AF533722-59CF-E24D-A88A-A7E2A6DB7C6B}" srcOrd="3" destOrd="0" presId="urn:microsoft.com/office/officeart/2008/layout/AlternatingHexagons"/>
    <dgm:cxn modelId="{14A79CF7-9D56-EA41-81DD-E5947D34544D}" type="presParOf" srcId="{9B9F67E4-D208-3A40-B2F8-B16B985D5FC7}" destId="{1110D490-65C0-8D4D-93FC-BFA95C843B3A}"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668A087-9BAF-0749-A15C-7775D250A6E9}" type="doc">
      <dgm:prSet loTypeId="urn:microsoft.com/office/officeart/2008/layout/AlternatingHexagons" loCatId="" qsTypeId="urn:microsoft.com/office/officeart/2005/8/quickstyle/simple4" qsCatId="simple" csTypeId="urn:microsoft.com/office/officeart/2005/8/colors/accent1_2" csCatId="accent1" phldr="1"/>
      <dgm:spPr/>
      <dgm:t>
        <a:bodyPr/>
        <a:lstStyle/>
        <a:p>
          <a:endParaRPr lang="de-DE"/>
        </a:p>
      </dgm:t>
    </dgm:pt>
    <dgm:pt modelId="{C77BC5DB-BF54-CA44-AF54-2988B7D71CC2}">
      <dgm:prSet phldrT="[Text]" custT="1"/>
      <dgm:spPr/>
      <dgm:t>
        <a:bodyPr/>
        <a:lstStyle/>
        <a:p>
          <a:r>
            <a:rPr lang="de-DE" sz="2800" dirty="0" smtClean="0"/>
            <a:t>2050:</a:t>
          </a:r>
        </a:p>
        <a:p>
          <a:r>
            <a:rPr lang="de-DE" sz="2800" baseline="0" dirty="0" smtClean="0"/>
            <a:t>60 %</a:t>
          </a:r>
          <a:r>
            <a:rPr lang="de-DE" sz="2800" dirty="0" smtClean="0"/>
            <a:t> </a:t>
          </a:r>
        </a:p>
      </dgm:t>
    </dgm:pt>
    <dgm:pt modelId="{1D1A1A48-D8D4-3C41-90E3-7448FB0020CA}" type="sibTrans" cxnId="{A5A03EF0-1999-1A46-A822-E7E1E836CBE0}">
      <dgm:prSet custT="1"/>
      <dgm:spPr/>
      <dgm:t>
        <a:bodyPr/>
        <a:lstStyle/>
        <a:p>
          <a:r>
            <a:rPr lang="de-DE" sz="2800" dirty="0" smtClean="0"/>
            <a:t>2020:</a:t>
          </a:r>
        </a:p>
        <a:p>
          <a:r>
            <a:rPr lang="de-DE" sz="2800" dirty="0" smtClean="0"/>
            <a:t>35 %</a:t>
          </a:r>
        </a:p>
      </dgm:t>
    </dgm:pt>
    <dgm:pt modelId="{BFFBBE2E-EFEB-6349-A98E-9B9E32982543}" type="parTrans" cxnId="{A5A03EF0-1999-1A46-A822-E7E1E836CBE0}">
      <dgm:prSet/>
      <dgm:spPr/>
      <dgm:t>
        <a:bodyPr/>
        <a:lstStyle/>
        <a:p>
          <a:endParaRPr lang="de-DE"/>
        </a:p>
      </dgm:t>
    </dgm:pt>
    <dgm:pt modelId="{030CA2FB-25DE-2044-8FD7-E083FD932FC3}">
      <dgm:prSet phldrT="[Text]" custT="1"/>
      <dgm:spPr/>
      <dgm:t>
        <a:bodyPr/>
        <a:lstStyle/>
        <a:p>
          <a:r>
            <a:rPr lang="de-DE" sz="2800" dirty="0" smtClean="0"/>
            <a:t>2030:</a:t>
          </a:r>
        </a:p>
        <a:p>
          <a:r>
            <a:rPr lang="de-DE" sz="2800" dirty="0" smtClean="0"/>
            <a:t>50 %</a:t>
          </a:r>
        </a:p>
      </dgm:t>
    </dgm:pt>
    <dgm:pt modelId="{A5869B4A-2245-4348-BE43-2E75D7B90882}" type="sibTrans" cxnId="{8D21432D-A368-3240-B936-4846DFB7E850}">
      <dgm:prSet custT="1"/>
      <dgm:spPr/>
      <dgm:t>
        <a:bodyPr/>
        <a:lstStyle/>
        <a:p>
          <a:r>
            <a:rPr lang="de-DE" sz="2800" dirty="0" smtClean="0"/>
            <a:t>2040:</a:t>
          </a:r>
        </a:p>
        <a:p>
          <a:r>
            <a:rPr lang="de-DE" sz="2800" dirty="0" smtClean="0"/>
            <a:t>65 %</a:t>
          </a:r>
        </a:p>
      </dgm:t>
    </dgm:pt>
    <dgm:pt modelId="{7F8430D7-9519-394E-AAD6-F630F62E90F1}" type="parTrans" cxnId="{8D21432D-A368-3240-B936-4846DFB7E850}">
      <dgm:prSet/>
      <dgm:spPr/>
      <dgm:t>
        <a:bodyPr/>
        <a:lstStyle/>
        <a:p>
          <a:endParaRPr lang="de-DE"/>
        </a:p>
      </dgm:t>
    </dgm:pt>
    <dgm:pt modelId="{2553E88A-EFE1-484C-B09C-540D1B9CD640}" type="pres">
      <dgm:prSet presAssocID="{A668A087-9BAF-0749-A15C-7775D250A6E9}" presName="Name0" presStyleCnt="0">
        <dgm:presLayoutVars>
          <dgm:chMax/>
          <dgm:chPref/>
          <dgm:dir/>
          <dgm:animLvl val="lvl"/>
        </dgm:presLayoutVars>
      </dgm:prSet>
      <dgm:spPr/>
      <dgm:t>
        <a:bodyPr/>
        <a:lstStyle/>
        <a:p>
          <a:endParaRPr lang="de-DE"/>
        </a:p>
      </dgm:t>
    </dgm:pt>
    <dgm:pt modelId="{21B6FE47-A667-6044-A6D3-0F18A4AC8E2F}" type="pres">
      <dgm:prSet presAssocID="{C77BC5DB-BF54-CA44-AF54-2988B7D71CC2}" presName="composite" presStyleCnt="0"/>
      <dgm:spPr/>
    </dgm:pt>
    <dgm:pt modelId="{8B7616E8-A1B0-AF4A-B1C9-0819F42FC1E8}" type="pres">
      <dgm:prSet presAssocID="{C77BC5DB-BF54-CA44-AF54-2988B7D71CC2}" presName="Parent1" presStyleLbl="node1" presStyleIdx="0" presStyleCnt="4" custLinFactY="23868" custLinFactNeighborX="-1129" custLinFactNeighborY="100000">
        <dgm:presLayoutVars>
          <dgm:chMax val="1"/>
          <dgm:chPref val="1"/>
          <dgm:bulletEnabled val="1"/>
        </dgm:presLayoutVars>
      </dgm:prSet>
      <dgm:spPr/>
      <dgm:t>
        <a:bodyPr/>
        <a:lstStyle/>
        <a:p>
          <a:endParaRPr lang="de-DE"/>
        </a:p>
      </dgm:t>
    </dgm:pt>
    <dgm:pt modelId="{22EB7B26-AE8B-7B4D-AE57-1F4E673E2680}" type="pres">
      <dgm:prSet presAssocID="{C77BC5DB-BF54-CA44-AF54-2988B7D71CC2}" presName="Childtext1" presStyleLbl="revTx" presStyleIdx="0" presStyleCnt="2">
        <dgm:presLayoutVars>
          <dgm:chMax val="0"/>
          <dgm:chPref val="0"/>
          <dgm:bulletEnabled val="1"/>
        </dgm:presLayoutVars>
      </dgm:prSet>
      <dgm:spPr/>
      <dgm:t>
        <a:bodyPr/>
        <a:lstStyle/>
        <a:p>
          <a:endParaRPr lang="de-DE"/>
        </a:p>
      </dgm:t>
    </dgm:pt>
    <dgm:pt modelId="{17D6C8A2-E299-FD48-8F05-99EA54B98625}" type="pres">
      <dgm:prSet presAssocID="{C77BC5DB-BF54-CA44-AF54-2988B7D71CC2}" presName="BalanceSpacing" presStyleCnt="0"/>
      <dgm:spPr/>
    </dgm:pt>
    <dgm:pt modelId="{6C3DE2FF-43A1-EB44-A2D3-9CD724971E8C}" type="pres">
      <dgm:prSet presAssocID="{C77BC5DB-BF54-CA44-AF54-2988B7D71CC2}" presName="BalanceSpacing1" presStyleCnt="0"/>
      <dgm:spPr/>
    </dgm:pt>
    <dgm:pt modelId="{D03054CF-2CAA-5148-90A0-AD1018CB9638}" type="pres">
      <dgm:prSet presAssocID="{1D1A1A48-D8D4-3C41-90E3-7448FB0020CA}" presName="Accent1Text" presStyleLbl="node1" presStyleIdx="1" presStyleCnt="4" custLinFactNeighborX="-57996" custLinFactNeighborY="39415"/>
      <dgm:spPr/>
      <dgm:t>
        <a:bodyPr/>
        <a:lstStyle/>
        <a:p>
          <a:endParaRPr lang="de-DE"/>
        </a:p>
      </dgm:t>
    </dgm:pt>
    <dgm:pt modelId="{3753B5AD-78D1-F244-B09C-EB10F7BD9576}" type="pres">
      <dgm:prSet presAssocID="{1D1A1A48-D8D4-3C41-90E3-7448FB0020CA}" presName="spaceBetweenRectangles" presStyleCnt="0"/>
      <dgm:spPr/>
    </dgm:pt>
    <dgm:pt modelId="{9B9F67E4-D208-3A40-B2F8-B16B985D5FC7}" type="pres">
      <dgm:prSet presAssocID="{030CA2FB-25DE-2044-8FD7-E083FD932FC3}" presName="composite" presStyleCnt="0"/>
      <dgm:spPr/>
    </dgm:pt>
    <dgm:pt modelId="{C5A3C978-EB65-D24D-83CD-332B365D6829}" type="pres">
      <dgm:prSet presAssocID="{030CA2FB-25DE-2044-8FD7-E083FD932FC3}" presName="Parent1" presStyleLbl="node1" presStyleIdx="2" presStyleCnt="4" custLinFactNeighborX="-2977" custLinFactNeighborY="-44559">
        <dgm:presLayoutVars>
          <dgm:chMax val="1"/>
          <dgm:chPref val="1"/>
          <dgm:bulletEnabled val="1"/>
        </dgm:presLayoutVars>
      </dgm:prSet>
      <dgm:spPr/>
      <dgm:t>
        <a:bodyPr/>
        <a:lstStyle/>
        <a:p>
          <a:endParaRPr lang="de-DE"/>
        </a:p>
      </dgm:t>
    </dgm:pt>
    <dgm:pt modelId="{B98BD313-304A-1745-B967-B874E9C9C700}" type="pres">
      <dgm:prSet presAssocID="{030CA2FB-25DE-2044-8FD7-E083FD932FC3}" presName="Childtext1" presStyleLbl="revTx" presStyleIdx="1" presStyleCnt="2">
        <dgm:presLayoutVars>
          <dgm:chMax val="0"/>
          <dgm:chPref val="0"/>
          <dgm:bulletEnabled val="1"/>
        </dgm:presLayoutVars>
      </dgm:prSet>
      <dgm:spPr/>
      <dgm:t>
        <a:bodyPr/>
        <a:lstStyle/>
        <a:p>
          <a:endParaRPr lang="de-DE"/>
        </a:p>
      </dgm:t>
    </dgm:pt>
    <dgm:pt modelId="{A3126F59-E632-4C43-B669-3F9C3D62DA4A}" type="pres">
      <dgm:prSet presAssocID="{030CA2FB-25DE-2044-8FD7-E083FD932FC3}" presName="BalanceSpacing" presStyleCnt="0"/>
      <dgm:spPr/>
    </dgm:pt>
    <dgm:pt modelId="{AF533722-59CF-E24D-A88A-A7E2A6DB7C6B}" type="pres">
      <dgm:prSet presAssocID="{030CA2FB-25DE-2044-8FD7-E083FD932FC3}" presName="BalanceSpacing1" presStyleCnt="0"/>
      <dgm:spPr/>
    </dgm:pt>
    <dgm:pt modelId="{1110D490-65C0-8D4D-93FC-BFA95C843B3A}" type="pres">
      <dgm:prSet presAssocID="{A5869B4A-2245-4348-BE43-2E75D7B90882}" presName="Accent1Text" presStyleLbl="node1" presStyleIdx="3" presStyleCnt="4" custScaleX="100535" custLinFactX="-63467" custLinFactNeighborX="-100000" custLinFactNeighborY="38988"/>
      <dgm:spPr/>
      <dgm:t>
        <a:bodyPr/>
        <a:lstStyle/>
        <a:p>
          <a:endParaRPr lang="de-DE"/>
        </a:p>
      </dgm:t>
    </dgm:pt>
  </dgm:ptLst>
  <dgm:cxnLst>
    <dgm:cxn modelId="{CA0549F8-65E0-4349-A6B0-20AF49A26034}" type="presOf" srcId="{A5869B4A-2245-4348-BE43-2E75D7B90882}" destId="{1110D490-65C0-8D4D-93FC-BFA95C843B3A}" srcOrd="0" destOrd="0" presId="urn:microsoft.com/office/officeart/2008/layout/AlternatingHexagons"/>
    <dgm:cxn modelId="{22EF8A21-A48A-AD4E-94E3-5B1CF0FE9139}" type="presOf" srcId="{C77BC5DB-BF54-CA44-AF54-2988B7D71CC2}" destId="{8B7616E8-A1B0-AF4A-B1C9-0819F42FC1E8}" srcOrd="0" destOrd="0" presId="urn:microsoft.com/office/officeart/2008/layout/AlternatingHexagons"/>
    <dgm:cxn modelId="{72BA859C-A29A-6E44-B033-74E9661DD95E}" type="presOf" srcId="{A668A087-9BAF-0749-A15C-7775D250A6E9}" destId="{2553E88A-EFE1-484C-B09C-540D1B9CD640}" srcOrd="0" destOrd="0" presId="urn:microsoft.com/office/officeart/2008/layout/AlternatingHexagons"/>
    <dgm:cxn modelId="{1EB7D80B-2620-A743-8A1C-CAB0FB41E9D9}" type="presOf" srcId="{030CA2FB-25DE-2044-8FD7-E083FD932FC3}" destId="{C5A3C978-EB65-D24D-83CD-332B365D6829}" srcOrd="0" destOrd="0" presId="urn:microsoft.com/office/officeart/2008/layout/AlternatingHexagons"/>
    <dgm:cxn modelId="{8D21432D-A368-3240-B936-4846DFB7E850}" srcId="{A668A087-9BAF-0749-A15C-7775D250A6E9}" destId="{030CA2FB-25DE-2044-8FD7-E083FD932FC3}" srcOrd="1" destOrd="0" parTransId="{7F8430D7-9519-394E-AAD6-F630F62E90F1}" sibTransId="{A5869B4A-2245-4348-BE43-2E75D7B90882}"/>
    <dgm:cxn modelId="{FD804508-D41B-8C4B-A137-0E4BEA8D915F}" type="presOf" srcId="{1D1A1A48-D8D4-3C41-90E3-7448FB0020CA}" destId="{D03054CF-2CAA-5148-90A0-AD1018CB9638}" srcOrd="0" destOrd="0" presId="urn:microsoft.com/office/officeart/2008/layout/AlternatingHexagons"/>
    <dgm:cxn modelId="{A5A03EF0-1999-1A46-A822-E7E1E836CBE0}" srcId="{A668A087-9BAF-0749-A15C-7775D250A6E9}" destId="{C77BC5DB-BF54-CA44-AF54-2988B7D71CC2}" srcOrd="0" destOrd="0" parTransId="{BFFBBE2E-EFEB-6349-A98E-9B9E32982543}" sibTransId="{1D1A1A48-D8D4-3C41-90E3-7448FB0020CA}"/>
    <dgm:cxn modelId="{7ED56057-5FD7-6B4A-B4EA-955840C9D248}" type="presParOf" srcId="{2553E88A-EFE1-484C-B09C-540D1B9CD640}" destId="{21B6FE47-A667-6044-A6D3-0F18A4AC8E2F}" srcOrd="0" destOrd="0" presId="urn:microsoft.com/office/officeart/2008/layout/AlternatingHexagons"/>
    <dgm:cxn modelId="{09798C00-8633-3D41-836D-224540614FF2}" type="presParOf" srcId="{21B6FE47-A667-6044-A6D3-0F18A4AC8E2F}" destId="{8B7616E8-A1B0-AF4A-B1C9-0819F42FC1E8}" srcOrd="0" destOrd="0" presId="urn:microsoft.com/office/officeart/2008/layout/AlternatingHexagons"/>
    <dgm:cxn modelId="{1F88A435-85C8-5048-9324-42A8C2208E3B}" type="presParOf" srcId="{21B6FE47-A667-6044-A6D3-0F18A4AC8E2F}" destId="{22EB7B26-AE8B-7B4D-AE57-1F4E673E2680}" srcOrd="1" destOrd="0" presId="urn:microsoft.com/office/officeart/2008/layout/AlternatingHexagons"/>
    <dgm:cxn modelId="{0082B8FA-7278-DC40-AC8E-4D784ADE3E73}" type="presParOf" srcId="{21B6FE47-A667-6044-A6D3-0F18A4AC8E2F}" destId="{17D6C8A2-E299-FD48-8F05-99EA54B98625}" srcOrd="2" destOrd="0" presId="urn:microsoft.com/office/officeart/2008/layout/AlternatingHexagons"/>
    <dgm:cxn modelId="{31F80F5F-9EE9-A944-BAEB-0583E61EFE74}" type="presParOf" srcId="{21B6FE47-A667-6044-A6D3-0F18A4AC8E2F}" destId="{6C3DE2FF-43A1-EB44-A2D3-9CD724971E8C}" srcOrd="3" destOrd="0" presId="urn:microsoft.com/office/officeart/2008/layout/AlternatingHexagons"/>
    <dgm:cxn modelId="{CF0787C2-8D76-C44D-9651-6D2AD25886C5}" type="presParOf" srcId="{21B6FE47-A667-6044-A6D3-0F18A4AC8E2F}" destId="{D03054CF-2CAA-5148-90A0-AD1018CB9638}" srcOrd="4" destOrd="0" presId="urn:microsoft.com/office/officeart/2008/layout/AlternatingHexagons"/>
    <dgm:cxn modelId="{12BD7989-8F88-C048-8928-DB7E84F2DABA}" type="presParOf" srcId="{2553E88A-EFE1-484C-B09C-540D1B9CD640}" destId="{3753B5AD-78D1-F244-B09C-EB10F7BD9576}" srcOrd="1" destOrd="0" presId="urn:microsoft.com/office/officeart/2008/layout/AlternatingHexagons"/>
    <dgm:cxn modelId="{ED087C5A-1E35-5743-AAA7-7E3D9B09EC09}" type="presParOf" srcId="{2553E88A-EFE1-484C-B09C-540D1B9CD640}" destId="{9B9F67E4-D208-3A40-B2F8-B16B985D5FC7}" srcOrd="2" destOrd="0" presId="urn:microsoft.com/office/officeart/2008/layout/AlternatingHexagons"/>
    <dgm:cxn modelId="{7F61372E-DCFC-E44E-8A6F-E4935D4F5F05}" type="presParOf" srcId="{9B9F67E4-D208-3A40-B2F8-B16B985D5FC7}" destId="{C5A3C978-EB65-D24D-83CD-332B365D6829}" srcOrd="0" destOrd="0" presId="urn:microsoft.com/office/officeart/2008/layout/AlternatingHexagons"/>
    <dgm:cxn modelId="{7C4DADC6-EEC7-7D4D-9869-D4FC57AFA094}" type="presParOf" srcId="{9B9F67E4-D208-3A40-B2F8-B16B985D5FC7}" destId="{B98BD313-304A-1745-B967-B874E9C9C700}" srcOrd="1" destOrd="0" presId="urn:microsoft.com/office/officeart/2008/layout/AlternatingHexagons"/>
    <dgm:cxn modelId="{1DE582AA-74CF-F34D-B192-504AD54704AA}" type="presParOf" srcId="{9B9F67E4-D208-3A40-B2F8-B16B985D5FC7}" destId="{A3126F59-E632-4C43-B669-3F9C3D62DA4A}" srcOrd="2" destOrd="0" presId="urn:microsoft.com/office/officeart/2008/layout/AlternatingHexagons"/>
    <dgm:cxn modelId="{6BDEB768-A3C8-FB43-8D51-56B2FB0A38C9}" type="presParOf" srcId="{9B9F67E4-D208-3A40-B2F8-B16B985D5FC7}" destId="{AF533722-59CF-E24D-A88A-A7E2A6DB7C6B}" srcOrd="3" destOrd="0" presId="urn:microsoft.com/office/officeart/2008/layout/AlternatingHexagons"/>
    <dgm:cxn modelId="{C0EE94AE-4D7C-2B47-B30D-B72C8CB0998B}" type="presParOf" srcId="{9B9F67E4-D208-3A40-B2F8-B16B985D5FC7}" destId="{1110D490-65C0-8D4D-93FC-BFA95C843B3A}"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556F245-C369-2548-B821-A3A8A0FC7AB6}"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de-DE"/>
        </a:p>
      </dgm:t>
    </dgm:pt>
    <dgm:pt modelId="{811882D3-240C-854D-9A4F-A7DEEB2481B3}">
      <dgm:prSet phldrT="[Text]" custT="1"/>
      <dgm:spPr/>
      <dgm:t>
        <a:bodyPr/>
        <a:lstStyle/>
        <a:p>
          <a:r>
            <a:rPr lang="de-DE" sz="3600" dirty="0" smtClean="0"/>
            <a:t>Zukünftige Entwicklungen – Anteil der erneuerbaren Energien</a:t>
          </a:r>
        </a:p>
      </dgm:t>
    </dgm:pt>
    <dgm:pt modelId="{EF674531-4B95-E340-B763-BB2D2B1572FE}" type="sibTrans" cxnId="{D7BB1130-B06F-094B-BBD1-23CAB57DB7B1}">
      <dgm:prSet/>
      <dgm:spPr/>
      <dgm:t>
        <a:bodyPr/>
        <a:lstStyle/>
        <a:p>
          <a:endParaRPr lang="de-DE"/>
        </a:p>
      </dgm:t>
    </dgm:pt>
    <dgm:pt modelId="{90343BB3-5D69-6146-8F47-3E0AB957D004}" type="parTrans" cxnId="{D7BB1130-B06F-094B-BBD1-23CAB57DB7B1}">
      <dgm:prSet/>
      <dgm:spPr/>
      <dgm:t>
        <a:bodyPr/>
        <a:lstStyle/>
        <a:p>
          <a:endParaRPr lang="de-DE"/>
        </a:p>
      </dgm:t>
    </dgm:pt>
    <dgm:pt modelId="{3F13CDFC-EC66-0044-9C80-26681B0E6A9D}" type="pres">
      <dgm:prSet presAssocID="{8556F245-C369-2548-B821-A3A8A0FC7AB6}" presName="Name0" presStyleCnt="0">
        <dgm:presLayoutVars>
          <dgm:dir/>
          <dgm:animLvl val="lvl"/>
          <dgm:resizeHandles val="exact"/>
        </dgm:presLayoutVars>
      </dgm:prSet>
      <dgm:spPr/>
      <dgm:t>
        <a:bodyPr/>
        <a:lstStyle/>
        <a:p>
          <a:endParaRPr lang="de-DE"/>
        </a:p>
      </dgm:t>
    </dgm:pt>
    <dgm:pt modelId="{768D64CC-4B9A-964A-B297-DE8D7C6560BB}" type="pres">
      <dgm:prSet presAssocID="{811882D3-240C-854D-9A4F-A7DEEB2481B3}" presName="composite" presStyleCnt="0"/>
      <dgm:spPr/>
    </dgm:pt>
    <dgm:pt modelId="{18931775-DCC5-484A-832B-3A28405C0520}" type="pres">
      <dgm:prSet presAssocID="{811882D3-240C-854D-9A4F-A7DEEB2481B3}" presName="parTx" presStyleLbl="alignNode1" presStyleIdx="0" presStyleCnt="1" custScaleY="100000" custLinFactNeighborX="-49" custLinFactNeighborY="-9282">
        <dgm:presLayoutVars>
          <dgm:chMax val="0"/>
          <dgm:chPref val="0"/>
          <dgm:bulletEnabled val="1"/>
        </dgm:presLayoutVars>
      </dgm:prSet>
      <dgm:spPr/>
      <dgm:t>
        <a:bodyPr/>
        <a:lstStyle/>
        <a:p>
          <a:endParaRPr lang="de-DE"/>
        </a:p>
      </dgm:t>
    </dgm:pt>
    <dgm:pt modelId="{7DB60188-23BA-FD4F-94EC-937389981BD4}" type="pres">
      <dgm:prSet presAssocID="{811882D3-240C-854D-9A4F-A7DEEB2481B3}" presName="desTx" presStyleLbl="alignAccFollowNode1" presStyleIdx="0" presStyleCnt="1">
        <dgm:presLayoutVars>
          <dgm:bulletEnabled val="1"/>
        </dgm:presLayoutVars>
      </dgm:prSet>
      <dgm:spPr/>
      <dgm:t>
        <a:bodyPr/>
        <a:lstStyle/>
        <a:p>
          <a:endParaRPr lang="de-DE"/>
        </a:p>
      </dgm:t>
    </dgm:pt>
  </dgm:ptLst>
  <dgm:cxnLst>
    <dgm:cxn modelId="{E10C0965-1A6D-1541-B893-E6E628A4FFE6}" type="presOf" srcId="{811882D3-240C-854D-9A4F-A7DEEB2481B3}" destId="{18931775-DCC5-484A-832B-3A28405C0520}" srcOrd="0" destOrd="0" presId="urn:microsoft.com/office/officeart/2005/8/layout/hList1"/>
    <dgm:cxn modelId="{D7BB1130-B06F-094B-BBD1-23CAB57DB7B1}" srcId="{8556F245-C369-2548-B821-A3A8A0FC7AB6}" destId="{811882D3-240C-854D-9A4F-A7DEEB2481B3}" srcOrd="0" destOrd="0" parTransId="{90343BB3-5D69-6146-8F47-3E0AB957D004}" sibTransId="{EF674531-4B95-E340-B763-BB2D2B1572FE}"/>
    <dgm:cxn modelId="{C1309F4B-CDCB-F14C-AAFE-9269EC3D9706}" type="presOf" srcId="{8556F245-C369-2548-B821-A3A8A0FC7AB6}" destId="{3F13CDFC-EC66-0044-9C80-26681B0E6A9D}" srcOrd="0" destOrd="0" presId="urn:microsoft.com/office/officeart/2005/8/layout/hList1"/>
    <dgm:cxn modelId="{DF2F7330-6115-3244-9D0A-587AFA3F3202}" type="presParOf" srcId="{3F13CDFC-EC66-0044-9C80-26681B0E6A9D}" destId="{768D64CC-4B9A-964A-B297-DE8D7C6560BB}" srcOrd="0" destOrd="0" presId="urn:microsoft.com/office/officeart/2005/8/layout/hList1"/>
    <dgm:cxn modelId="{2AC7D500-80E3-8C49-AF70-E33A2722B142}" type="presParOf" srcId="{768D64CC-4B9A-964A-B297-DE8D7C6560BB}" destId="{18931775-DCC5-484A-832B-3A28405C0520}" srcOrd="0" destOrd="0" presId="urn:microsoft.com/office/officeart/2005/8/layout/hList1"/>
    <dgm:cxn modelId="{0AAD980A-B7F4-6F4A-8F38-505D3F10B40D}" type="presParOf" srcId="{768D64CC-4B9A-964A-B297-DE8D7C6560BB}" destId="{7DB60188-23BA-FD4F-94EC-937389981BD4}"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556F245-C369-2548-B821-A3A8A0FC7AB6}"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de-DE"/>
        </a:p>
      </dgm:t>
    </dgm:pt>
    <dgm:pt modelId="{811882D3-240C-854D-9A4F-A7DEEB2481B3}">
      <dgm:prSet phldrT="[Text]" custT="1"/>
      <dgm:spPr/>
      <dgm:t>
        <a:bodyPr/>
        <a:lstStyle/>
        <a:p>
          <a:r>
            <a:rPr lang="de-DE" sz="3600" dirty="0" smtClean="0"/>
            <a:t>Energiewirtschaft (Beispiel)</a:t>
          </a:r>
          <a:endParaRPr lang="de-DE" sz="3600" dirty="0"/>
        </a:p>
      </dgm:t>
    </dgm:pt>
    <dgm:pt modelId="{90343BB3-5D69-6146-8F47-3E0AB957D004}" type="parTrans" cxnId="{D7BB1130-B06F-094B-BBD1-23CAB57DB7B1}">
      <dgm:prSet/>
      <dgm:spPr/>
      <dgm:t>
        <a:bodyPr/>
        <a:lstStyle/>
        <a:p>
          <a:endParaRPr lang="de-DE"/>
        </a:p>
      </dgm:t>
    </dgm:pt>
    <dgm:pt modelId="{EF674531-4B95-E340-B763-BB2D2B1572FE}" type="sibTrans" cxnId="{D7BB1130-B06F-094B-BBD1-23CAB57DB7B1}">
      <dgm:prSet/>
      <dgm:spPr/>
      <dgm:t>
        <a:bodyPr/>
        <a:lstStyle/>
        <a:p>
          <a:endParaRPr lang="de-DE"/>
        </a:p>
      </dgm:t>
    </dgm:pt>
    <dgm:pt modelId="{8F521644-9A0C-CD44-A0D2-43646A018FFD}">
      <dgm:prSet custT="1"/>
      <dgm:spPr/>
      <dgm:t>
        <a:bodyPr lIns="324000"/>
        <a:lstStyle/>
        <a:p>
          <a:r>
            <a:rPr lang="de-DE" sz="2400" dirty="0" smtClean="0"/>
            <a:t>Durch längere Dürreperioden und Hitzewellen sinkt der Wasserstand in</a:t>
          </a:r>
          <a:r>
            <a:rPr lang="de-DE" sz="2400" baseline="0" dirty="0" smtClean="0"/>
            <a:t> Flüssen und die Gewässer erwärmen sich stärker</a:t>
          </a:r>
          <a:endParaRPr lang="de-DE" sz="2400" dirty="0" smtClean="0"/>
        </a:p>
      </dgm:t>
    </dgm:pt>
    <dgm:pt modelId="{158266ED-4556-C745-BB44-3CC30E4C26B3}" type="parTrans" cxnId="{04FD3537-AC4A-794A-AB04-5154CE2C3CCC}">
      <dgm:prSet/>
      <dgm:spPr/>
      <dgm:t>
        <a:bodyPr/>
        <a:lstStyle/>
        <a:p>
          <a:endParaRPr lang="de-DE"/>
        </a:p>
      </dgm:t>
    </dgm:pt>
    <dgm:pt modelId="{4FA829CB-4183-9F48-B01B-7CA61BEEEB4A}" type="sibTrans" cxnId="{04FD3537-AC4A-794A-AB04-5154CE2C3CCC}">
      <dgm:prSet/>
      <dgm:spPr/>
      <dgm:t>
        <a:bodyPr/>
        <a:lstStyle/>
        <a:p>
          <a:endParaRPr lang="de-DE"/>
        </a:p>
      </dgm:t>
    </dgm:pt>
    <dgm:pt modelId="{D6B6A3BD-4E0C-DF45-B998-7E16DFE67242}">
      <dgm:prSet custT="1"/>
      <dgm:spPr/>
      <dgm:t>
        <a:bodyPr lIns="324000"/>
        <a:lstStyle/>
        <a:p>
          <a:r>
            <a:rPr lang="de-DE" sz="2400" dirty="0" smtClean="0"/>
            <a:t>Viele Kraftwerke nutzen</a:t>
          </a:r>
          <a:r>
            <a:rPr lang="de-DE" sz="2400" baseline="0" dirty="0" smtClean="0"/>
            <a:t> nahe gelegene Flüsse für die Kühlung</a:t>
          </a:r>
          <a:endParaRPr lang="de-DE" sz="2400" dirty="0" smtClean="0"/>
        </a:p>
      </dgm:t>
    </dgm:pt>
    <dgm:pt modelId="{41CD4F08-1787-C645-A503-C788909AD81C}" type="parTrans" cxnId="{3C580392-2B67-A547-BC7A-F1D71482B77E}">
      <dgm:prSet/>
      <dgm:spPr/>
      <dgm:t>
        <a:bodyPr/>
        <a:lstStyle/>
        <a:p>
          <a:endParaRPr lang="de-DE"/>
        </a:p>
      </dgm:t>
    </dgm:pt>
    <dgm:pt modelId="{0D7A941D-2926-B343-80AB-7E667AF4AAF4}" type="sibTrans" cxnId="{3C580392-2B67-A547-BC7A-F1D71482B77E}">
      <dgm:prSet/>
      <dgm:spPr/>
      <dgm:t>
        <a:bodyPr/>
        <a:lstStyle/>
        <a:p>
          <a:endParaRPr lang="de-DE"/>
        </a:p>
      </dgm:t>
    </dgm:pt>
    <dgm:pt modelId="{4FAC275A-D03D-E34B-8210-ED2561B65694}">
      <dgm:prSet custT="1"/>
      <dgm:spPr/>
      <dgm:t>
        <a:bodyPr lIns="324000"/>
        <a:lstStyle/>
        <a:p>
          <a:r>
            <a:rPr lang="de-DE" sz="2400" dirty="0" smtClean="0"/>
            <a:t>Rückgang der Kühlmöglichkeiten und Gefährdung der Tier-</a:t>
          </a:r>
          <a:r>
            <a:rPr lang="de-DE" sz="2400" baseline="0" dirty="0" smtClean="0"/>
            <a:t> und Pflanzenwelt durch erhöhte Wassertemperaturen</a:t>
          </a:r>
          <a:endParaRPr lang="de-DE" sz="2400" dirty="0" smtClean="0"/>
        </a:p>
      </dgm:t>
    </dgm:pt>
    <dgm:pt modelId="{74DE4572-37EF-6549-9BE8-093FB2D4F1C1}" type="parTrans" cxnId="{193D405F-B67B-AA48-A546-B79FA1256A8F}">
      <dgm:prSet/>
      <dgm:spPr/>
      <dgm:t>
        <a:bodyPr/>
        <a:lstStyle/>
        <a:p>
          <a:endParaRPr lang="de-DE"/>
        </a:p>
      </dgm:t>
    </dgm:pt>
    <dgm:pt modelId="{E7054ECF-4EF4-284C-94AF-65B6775A039D}" type="sibTrans" cxnId="{193D405F-B67B-AA48-A546-B79FA1256A8F}">
      <dgm:prSet/>
      <dgm:spPr/>
      <dgm:t>
        <a:bodyPr/>
        <a:lstStyle/>
        <a:p>
          <a:endParaRPr lang="de-DE"/>
        </a:p>
      </dgm:t>
    </dgm:pt>
    <dgm:pt modelId="{3F13CDFC-EC66-0044-9C80-26681B0E6A9D}" type="pres">
      <dgm:prSet presAssocID="{8556F245-C369-2548-B821-A3A8A0FC7AB6}" presName="Name0" presStyleCnt="0">
        <dgm:presLayoutVars>
          <dgm:dir/>
          <dgm:animLvl val="lvl"/>
          <dgm:resizeHandles val="exact"/>
        </dgm:presLayoutVars>
      </dgm:prSet>
      <dgm:spPr/>
      <dgm:t>
        <a:bodyPr/>
        <a:lstStyle/>
        <a:p>
          <a:endParaRPr lang="de-DE"/>
        </a:p>
      </dgm:t>
    </dgm:pt>
    <dgm:pt modelId="{768D64CC-4B9A-964A-B297-DE8D7C6560BB}" type="pres">
      <dgm:prSet presAssocID="{811882D3-240C-854D-9A4F-A7DEEB2481B3}" presName="composite" presStyleCnt="0"/>
      <dgm:spPr/>
    </dgm:pt>
    <dgm:pt modelId="{18931775-DCC5-484A-832B-3A28405C0520}" type="pres">
      <dgm:prSet presAssocID="{811882D3-240C-854D-9A4F-A7DEEB2481B3}" presName="parTx" presStyleLbl="alignNode1" presStyleIdx="0" presStyleCnt="1" custScaleY="100000" custLinFactNeighborX="-54431" custLinFactNeighborY="-22663">
        <dgm:presLayoutVars>
          <dgm:chMax val="0"/>
          <dgm:chPref val="0"/>
          <dgm:bulletEnabled val="1"/>
        </dgm:presLayoutVars>
      </dgm:prSet>
      <dgm:spPr/>
      <dgm:t>
        <a:bodyPr/>
        <a:lstStyle/>
        <a:p>
          <a:endParaRPr lang="de-DE"/>
        </a:p>
      </dgm:t>
    </dgm:pt>
    <dgm:pt modelId="{7DB60188-23BA-FD4F-94EC-937389981BD4}" type="pres">
      <dgm:prSet presAssocID="{811882D3-240C-854D-9A4F-A7DEEB2481B3}" presName="desTx" presStyleLbl="alignAccFollowNode1" presStyleIdx="0" presStyleCnt="1" custLinFactNeighborY="239">
        <dgm:presLayoutVars>
          <dgm:bulletEnabled val="1"/>
        </dgm:presLayoutVars>
      </dgm:prSet>
      <dgm:spPr/>
      <dgm:t>
        <a:bodyPr/>
        <a:lstStyle/>
        <a:p>
          <a:endParaRPr lang="de-DE"/>
        </a:p>
      </dgm:t>
    </dgm:pt>
  </dgm:ptLst>
  <dgm:cxnLst>
    <dgm:cxn modelId="{193D405F-B67B-AA48-A546-B79FA1256A8F}" srcId="{811882D3-240C-854D-9A4F-A7DEEB2481B3}" destId="{4FAC275A-D03D-E34B-8210-ED2561B65694}" srcOrd="2" destOrd="0" parTransId="{74DE4572-37EF-6549-9BE8-093FB2D4F1C1}" sibTransId="{E7054ECF-4EF4-284C-94AF-65B6775A039D}"/>
    <dgm:cxn modelId="{D7BB1130-B06F-094B-BBD1-23CAB57DB7B1}" srcId="{8556F245-C369-2548-B821-A3A8A0FC7AB6}" destId="{811882D3-240C-854D-9A4F-A7DEEB2481B3}" srcOrd="0" destOrd="0" parTransId="{90343BB3-5D69-6146-8F47-3E0AB957D004}" sibTransId="{EF674531-4B95-E340-B763-BB2D2B1572FE}"/>
    <dgm:cxn modelId="{9B38E651-6EBE-0B4E-8AB1-BC12AB38362F}" type="presOf" srcId="{8556F245-C369-2548-B821-A3A8A0FC7AB6}" destId="{3F13CDFC-EC66-0044-9C80-26681B0E6A9D}" srcOrd="0" destOrd="0" presId="urn:microsoft.com/office/officeart/2005/8/layout/hList1"/>
    <dgm:cxn modelId="{007735E5-3C77-8441-8236-7CA161CE9010}" type="presOf" srcId="{8F521644-9A0C-CD44-A0D2-43646A018FFD}" destId="{7DB60188-23BA-FD4F-94EC-937389981BD4}" srcOrd="0" destOrd="0" presId="urn:microsoft.com/office/officeart/2005/8/layout/hList1"/>
    <dgm:cxn modelId="{DBF2152B-9953-844B-B23C-41C07DB94BF8}" type="presOf" srcId="{811882D3-240C-854D-9A4F-A7DEEB2481B3}" destId="{18931775-DCC5-484A-832B-3A28405C0520}" srcOrd="0" destOrd="0" presId="urn:microsoft.com/office/officeart/2005/8/layout/hList1"/>
    <dgm:cxn modelId="{04FD3537-AC4A-794A-AB04-5154CE2C3CCC}" srcId="{811882D3-240C-854D-9A4F-A7DEEB2481B3}" destId="{8F521644-9A0C-CD44-A0D2-43646A018FFD}" srcOrd="0" destOrd="0" parTransId="{158266ED-4556-C745-BB44-3CC30E4C26B3}" sibTransId="{4FA829CB-4183-9F48-B01B-7CA61BEEEB4A}"/>
    <dgm:cxn modelId="{A12CEEDF-82A7-AC45-99CB-818D1BF078A0}" type="presOf" srcId="{D6B6A3BD-4E0C-DF45-B998-7E16DFE67242}" destId="{7DB60188-23BA-FD4F-94EC-937389981BD4}" srcOrd="0" destOrd="1" presId="urn:microsoft.com/office/officeart/2005/8/layout/hList1"/>
    <dgm:cxn modelId="{3C580392-2B67-A547-BC7A-F1D71482B77E}" srcId="{811882D3-240C-854D-9A4F-A7DEEB2481B3}" destId="{D6B6A3BD-4E0C-DF45-B998-7E16DFE67242}" srcOrd="1" destOrd="0" parTransId="{41CD4F08-1787-C645-A503-C788909AD81C}" sibTransId="{0D7A941D-2926-B343-80AB-7E667AF4AAF4}"/>
    <dgm:cxn modelId="{2653369E-813F-D74A-93F6-7367E5BBA588}" type="presOf" srcId="{4FAC275A-D03D-E34B-8210-ED2561B65694}" destId="{7DB60188-23BA-FD4F-94EC-937389981BD4}" srcOrd="0" destOrd="2" presId="urn:microsoft.com/office/officeart/2005/8/layout/hList1"/>
    <dgm:cxn modelId="{60C832A7-64FD-904B-A492-1E01B533EC75}" type="presParOf" srcId="{3F13CDFC-EC66-0044-9C80-26681B0E6A9D}" destId="{768D64CC-4B9A-964A-B297-DE8D7C6560BB}" srcOrd="0" destOrd="0" presId="urn:microsoft.com/office/officeart/2005/8/layout/hList1"/>
    <dgm:cxn modelId="{0B676D55-DD96-A54D-8EA6-40D096D0A4A9}" type="presParOf" srcId="{768D64CC-4B9A-964A-B297-DE8D7C6560BB}" destId="{18931775-DCC5-484A-832B-3A28405C0520}" srcOrd="0" destOrd="0" presId="urn:microsoft.com/office/officeart/2005/8/layout/hList1"/>
    <dgm:cxn modelId="{9DD9E1A9-4E65-8046-8FE9-6B01D4565BD7}" type="presParOf" srcId="{768D64CC-4B9A-964A-B297-DE8D7C6560BB}" destId="{7DB60188-23BA-FD4F-94EC-937389981BD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78012F-F422-1A4E-B74B-1EB8BF28BC2D}"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de-DE"/>
        </a:p>
      </dgm:t>
    </dgm:pt>
    <dgm:pt modelId="{EA749116-7456-F840-9A8A-2709DAAF74CD}">
      <dgm:prSet phldrT="[Text]" custT="1"/>
      <dgm:spPr/>
      <dgm:t>
        <a:bodyPr/>
        <a:lstStyle/>
        <a:p>
          <a:r>
            <a:rPr lang="de-DE" sz="3200" dirty="0" smtClean="0"/>
            <a:t>Tempe-</a:t>
          </a:r>
          <a:r>
            <a:rPr lang="de-DE" sz="3200" dirty="0" err="1" smtClean="0"/>
            <a:t>ratur</a:t>
          </a:r>
          <a:endParaRPr lang="de-DE" sz="3200" dirty="0"/>
        </a:p>
      </dgm:t>
    </dgm:pt>
    <dgm:pt modelId="{386617FB-9331-454C-9A63-066B542FEAD5}" type="parTrans" cxnId="{5E104FBC-94CB-CC42-98C9-404004D29D31}">
      <dgm:prSet/>
      <dgm:spPr/>
      <dgm:t>
        <a:bodyPr/>
        <a:lstStyle/>
        <a:p>
          <a:endParaRPr lang="de-DE"/>
        </a:p>
      </dgm:t>
    </dgm:pt>
    <dgm:pt modelId="{022C64D7-423A-2046-9FB2-04D8CD98C984}" type="sibTrans" cxnId="{5E104FBC-94CB-CC42-98C9-404004D29D31}">
      <dgm:prSet/>
      <dgm:spPr/>
      <dgm:t>
        <a:bodyPr/>
        <a:lstStyle/>
        <a:p>
          <a:endParaRPr lang="de-DE"/>
        </a:p>
      </dgm:t>
    </dgm:pt>
    <dgm:pt modelId="{A61683F8-99F5-D141-9E4B-7FF25635B933}">
      <dgm:prSet phldrT="[Text]" custT="1"/>
      <dgm:spPr/>
      <dgm:t>
        <a:bodyPr/>
        <a:lstStyle/>
        <a:p>
          <a:r>
            <a:rPr lang="de-DE" sz="2000" dirty="0" smtClean="0"/>
            <a:t>Anstieg der heißen Tage im Jahr</a:t>
          </a:r>
        </a:p>
      </dgm:t>
    </dgm:pt>
    <dgm:pt modelId="{8FF56E9E-A510-FE4B-899F-B73F861E3008}" type="parTrans" cxnId="{BF8B5012-B44B-B54C-B4E2-E66A7E285E93}">
      <dgm:prSet/>
      <dgm:spPr>
        <a:ln w="63500"/>
      </dgm:spPr>
      <dgm:t>
        <a:bodyPr/>
        <a:lstStyle/>
        <a:p>
          <a:endParaRPr lang="de-DE"/>
        </a:p>
      </dgm:t>
    </dgm:pt>
    <dgm:pt modelId="{C529D140-63EA-C649-A078-0BBDC2F8AAC0}" type="sibTrans" cxnId="{BF8B5012-B44B-B54C-B4E2-E66A7E285E93}">
      <dgm:prSet/>
      <dgm:spPr/>
      <dgm:t>
        <a:bodyPr/>
        <a:lstStyle/>
        <a:p>
          <a:endParaRPr lang="de-DE"/>
        </a:p>
      </dgm:t>
    </dgm:pt>
    <dgm:pt modelId="{158C3CBD-523F-2842-9CBE-1E8A431A1549}">
      <dgm:prSet phldrT="[Text]" custT="1"/>
      <dgm:spPr/>
      <dgm:t>
        <a:bodyPr/>
        <a:lstStyle/>
        <a:p>
          <a:r>
            <a:rPr lang="de-DE" sz="2000" dirty="0" smtClean="0"/>
            <a:t>Vegetations- und Wachstums-probleme </a:t>
          </a:r>
        </a:p>
      </dgm:t>
    </dgm:pt>
    <dgm:pt modelId="{CBD4EBAA-0861-BE44-8597-48BF1B236025}" type="parTrans" cxnId="{450800AF-EA75-7D42-8A91-8EAD54BA7247}">
      <dgm:prSet/>
      <dgm:spPr>
        <a:ln w="63500"/>
      </dgm:spPr>
      <dgm:t>
        <a:bodyPr/>
        <a:lstStyle/>
        <a:p>
          <a:endParaRPr lang="de-DE"/>
        </a:p>
      </dgm:t>
    </dgm:pt>
    <dgm:pt modelId="{1CA19A3C-9B34-A641-9D6F-E736E6E286C9}" type="sibTrans" cxnId="{450800AF-EA75-7D42-8A91-8EAD54BA7247}">
      <dgm:prSet/>
      <dgm:spPr/>
      <dgm:t>
        <a:bodyPr/>
        <a:lstStyle/>
        <a:p>
          <a:endParaRPr lang="de-DE"/>
        </a:p>
      </dgm:t>
    </dgm:pt>
    <dgm:pt modelId="{462CC3FB-BDBA-184F-80CA-D151525115C6}">
      <dgm:prSet phldrT="[Text]" custT="1"/>
      <dgm:spPr/>
      <dgm:t>
        <a:bodyPr/>
        <a:lstStyle/>
        <a:p>
          <a:r>
            <a:rPr lang="de-DE" sz="2000" dirty="0" smtClean="0"/>
            <a:t>Ausbreitung von Pflanzen-krankheiten </a:t>
          </a:r>
        </a:p>
      </dgm:t>
    </dgm:pt>
    <dgm:pt modelId="{853221A1-9527-C349-998B-85AB23369FE9}" type="parTrans" cxnId="{3CE3DEC6-0E46-6E4B-9CCD-0FB67C761400}">
      <dgm:prSet/>
      <dgm:spPr>
        <a:ln w="63500"/>
      </dgm:spPr>
      <dgm:t>
        <a:bodyPr/>
        <a:lstStyle/>
        <a:p>
          <a:endParaRPr lang="de-DE"/>
        </a:p>
      </dgm:t>
    </dgm:pt>
    <dgm:pt modelId="{17DF56CF-99C9-4D4E-8532-57DDBC581EDC}" type="sibTrans" cxnId="{3CE3DEC6-0E46-6E4B-9CCD-0FB67C761400}">
      <dgm:prSet/>
      <dgm:spPr/>
      <dgm:t>
        <a:bodyPr/>
        <a:lstStyle/>
        <a:p>
          <a:endParaRPr lang="de-DE"/>
        </a:p>
      </dgm:t>
    </dgm:pt>
    <dgm:pt modelId="{469A0ED9-25F2-E049-9334-B998A9E37A15}">
      <dgm:prSet phldrT="[Text]" custT="1"/>
      <dgm:spPr/>
      <dgm:t>
        <a:bodyPr/>
        <a:lstStyle/>
        <a:p>
          <a:r>
            <a:rPr lang="de-DE" sz="2000" dirty="0" smtClean="0"/>
            <a:t>Umsiedelung der Agrarflächen </a:t>
          </a:r>
        </a:p>
      </dgm:t>
    </dgm:pt>
    <dgm:pt modelId="{1E237F40-EFB0-7B45-B4BE-8CCBA7678025}" type="parTrans" cxnId="{97DB4A73-366E-E142-9691-2F3F64767D33}">
      <dgm:prSet/>
      <dgm:spPr>
        <a:ln w="63500"/>
      </dgm:spPr>
      <dgm:t>
        <a:bodyPr/>
        <a:lstStyle/>
        <a:p>
          <a:endParaRPr lang="de-DE"/>
        </a:p>
      </dgm:t>
    </dgm:pt>
    <dgm:pt modelId="{1D7F9428-819C-094D-8922-DBBF05ADB5B8}" type="sibTrans" cxnId="{97DB4A73-366E-E142-9691-2F3F64767D33}">
      <dgm:prSet/>
      <dgm:spPr/>
      <dgm:t>
        <a:bodyPr/>
        <a:lstStyle/>
        <a:p>
          <a:endParaRPr lang="de-DE"/>
        </a:p>
      </dgm:t>
    </dgm:pt>
    <dgm:pt modelId="{72914F86-1571-5649-82B2-8AE3BDC9CFA9}">
      <dgm:prSet custT="1"/>
      <dgm:spPr/>
      <dgm:t>
        <a:bodyPr/>
        <a:lstStyle/>
        <a:p>
          <a:r>
            <a:rPr lang="de-DE" sz="2000" dirty="0" smtClean="0"/>
            <a:t>Abnahme der Produktivität der Tierhaltung </a:t>
          </a:r>
          <a:endParaRPr lang="de-DE" sz="2000" dirty="0"/>
        </a:p>
      </dgm:t>
    </dgm:pt>
    <dgm:pt modelId="{10660FC5-3830-8C4E-AFAA-DFCD6ABE00CB}" type="parTrans" cxnId="{DBEC59F3-9BA2-F042-9D28-A3ACC6729F0E}">
      <dgm:prSet/>
      <dgm:spPr>
        <a:ln w="63500"/>
      </dgm:spPr>
      <dgm:t>
        <a:bodyPr/>
        <a:lstStyle/>
        <a:p>
          <a:endParaRPr lang="de-DE"/>
        </a:p>
      </dgm:t>
    </dgm:pt>
    <dgm:pt modelId="{E3E2BBBB-CB92-DF44-ABDD-396061009CFF}" type="sibTrans" cxnId="{DBEC59F3-9BA2-F042-9D28-A3ACC6729F0E}">
      <dgm:prSet/>
      <dgm:spPr/>
      <dgm:t>
        <a:bodyPr/>
        <a:lstStyle/>
        <a:p>
          <a:endParaRPr lang="de-DE"/>
        </a:p>
      </dgm:t>
    </dgm:pt>
    <dgm:pt modelId="{8490F493-8F6F-4847-A4F3-B8079FEDBF0A}">
      <dgm:prSet custT="1"/>
      <dgm:spPr/>
      <dgm:t>
        <a:bodyPr/>
        <a:lstStyle/>
        <a:p>
          <a:r>
            <a:rPr lang="de-DE" sz="2000" dirty="0" smtClean="0"/>
            <a:t>Bepflanzung mit wärmeliebenden Arten</a:t>
          </a:r>
          <a:endParaRPr lang="de-DE" sz="2000" dirty="0"/>
        </a:p>
      </dgm:t>
    </dgm:pt>
    <dgm:pt modelId="{1013FAF4-8E3E-7B4B-B4FB-ECEBE48BF94B}" type="parTrans" cxnId="{72D1BFBA-3C83-9D43-808F-DEB3C7C42A48}">
      <dgm:prSet/>
      <dgm:spPr>
        <a:ln w="63500"/>
      </dgm:spPr>
      <dgm:t>
        <a:bodyPr/>
        <a:lstStyle/>
        <a:p>
          <a:endParaRPr lang="de-DE"/>
        </a:p>
      </dgm:t>
    </dgm:pt>
    <dgm:pt modelId="{83C408E2-EA65-AC43-8CA0-2F2DE263CA79}" type="sibTrans" cxnId="{72D1BFBA-3C83-9D43-808F-DEB3C7C42A48}">
      <dgm:prSet/>
      <dgm:spPr/>
      <dgm:t>
        <a:bodyPr/>
        <a:lstStyle/>
        <a:p>
          <a:endParaRPr lang="de-DE"/>
        </a:p>
      </dgm:t>
    </dgm:pt>
    <dgm:pt modelId="{A6602FB2-0F32-464F-B51F-4A4684A7EEBB}" type="pres">
      <dgm:prSet presAssocID="{EF78012F-F422-1A4E-B74B-1EB8BF28BC2D}" presName="Name0" presStyleCnt="0">
        <dgm:presLayoutVars>
          <dgm:chMax val="1"/>
          <dgm:chPref val="1"/>
          <dgm:dir/>
          <dgm:animOne val="branch"/>
          <dgm:animLvl val="lvl"/>
        </dgm:presLayoutVars>
      </dgm:prSet>
      <dgm:spPr/>
      <dgm:t>
        <a:bodyPr/>
        <a:lstStyle/>
        <a:p>
          <a:endParaRPr lang="de-DE"/>
        </a:p>
      </dgm:t>
    </dgm:pt>
    <dgm:pt modelId="{00CE5A52-5302-F643-AB7E-919D1E2BF8B0}" type="pres">
      <dgm:prSet presAssocID="{EA749116-7456-F840-9A8A-2709DAAF74CD}" presName="singleCycle" presStyleCnt="0"/>
      <dgm:spPr/>
    </dgm:pt>
    <dgm:pt modelId="{B7B9A71D-3C76-BF46-A59E-223E386623B6}" type="pres">
      <dgm:prSet presAssocID="{EA749116-7456-F840-9A8A-2709DAAF74CD}" presName="singleCenter" presStyleLbl="node1" presStyleIdx="0" presStyleCnt="7">
        <dgm:presLayoutVars>
          <dgm:chMax val="7"/>
          <dgm:chPref val="7"/>
        </dgm:presLayoutVars>
      </dgm:prSet>
      <dgm:spPr/>
      <dgm:t>
        <a:bodyPr/>
        <a:lstStyle/>
        <a:p>
          <a:endParaRPr lang="de-DE"/>
        </a:p>
      </dgm:t>
    </dgm:pt>
    <dgm:pt modelId="{68EA65DC-D015-9E4D-B30D-CADB668A58A8}" type="pres">
      <dgm:prSet presAssocID="{8FF56E9E-A510-FE4B-899F-B73F861E3008}" presName="Name56" presStyleLbl="parChTrans1D2" presStyleIdx="0" presStyleCnt="6"/>
      <dgm:spPr/>
      <dgm:t>
        <a:bodyPr/>
        <a:lstStyle/>
        <a:p>
          <a:endParaRPr lang="de-DE"/>
        </a:p>
      </dgm:t>
    </dgm:pt>
    <dgm:pt modelId="{4A32E3FE-C174-8742-8FE8-4AFEEB9EAFF6}" type="pres">
      <dgm:prSet presAssocID="{A61683F8-99F5-D141-9E4B-7FF25635B933}" presName="text0" presStyleLbl="node1" presStyleIdx="1" presStyleCnt="7" custScaleX="192200" custRadScaleRad="79042">
        <dgm:presLayoutVars>
          <dgm:bulletEnabled val="1"/>
        </dgm:presLayoutVars>
      </dgm:prSet>
      <dgm:spPr/>
      <dgm:t>
        <a:bodyPr/>
        <a:lstStyle/>
        <a:p>
          <a:endParaRPr lang="de-DE"/>
        </a:p>
      </dgm:t>
    </dgm:pt>
    <dgm:pt modelId="{779C6E2F-B536-194D-AF68-4B739E560B27}" type="pres">
      <dgm:prSet presAssocID="{CBD4EBAA-0861-BE44-8597-48BF1B236025}" presName="Name56" presStyleLbl="parChTrans1D2" presStyleIdx="1" presStyleCnt="6"/>
      <dgm:spPr/>
      <dgm:t>
        <a:bodyPr/>
        <a:lstStyle/>
        <a:p>
          <a:endParaRPr lang="de-DE"/>
        </a:p>
      </dgm:t>
    </dgm:pt>
    <dgm:pt modelId="{A34FB240-1234-144E-895F-893E6846120B}" type="pres">
      <dgm:prSet presAssocID="{158C3CBD-523F-2842-9CBE-1E8A431A1549}" presName="text0" presStyleLbl="node1" presStyleIdx="2" presStyleCnt="7" custScaleX="199569" custRadScaleRad="152907" custRadScaleInc="36379">
        <dgm:presLayoutVars>
          <dgm:bulletEnabled val="1"/>
        </dgm:presLayoutVars>
      </dgm:prSet>
      <dgm:spPr/>
      <dgm:t>
        <a:bodyPr/>
        <a:lstStyle/>
        <a:p>
          <a:endParaRPr lang="de-DE"/>
        </a:p>
      </dgm:t>
    </dgm:pt>
    <dgm:pt modelId="{CF3DA929-FC4E-FB4D-B1D7-3D2C90A4B0FB}" type="pres">
      <dgm:prSet presAssocID="{853221A1-9527-C349-998B-85AB23369FE9}" presName="Name56" presStyleLbl="parChTrans1D2" presStyleIdx="2" presStyleCnt="6"/>
      <dgm:spPr/>
      <dgm:t>
        <a:bodyPr/>
        <a:lstStyle/>
        <a:p>
          <a:endParaRPr lang="de-DE"/>
        </a:p>
      </dgm:t>
    </dgm:pt>
    <dgm:pt modelId="{97E0F741-1A10-6440-8274-CF278471566D}" type="pres">
      <dgm:prSet presAssocID="{462CC3FB-BDBA-184F-80CA-D151525115C6}" presName="text0" presStyleLbl="node1" presStyleIdx="3" presStyleCnt="7" custScaleX="201845" custRadScaleRad="154680" custRadScaleInc="-37135">
        <dgm:presLayoutVars>
          <dgm:bulletEnabled val="1"/>
        </dgm:presLayoutVars>
      </dgm:prSet>
      <dgm:spPr/>
      <dgm:t>
        <a:bodyPr/>
        <a:lstStyle/>
        <a:p>
          <a:endParaRPr lang="de-DE"/>
        </a:p>
      </dgm:t>
    </dgm:pt>
    <dgm:pt modelId="{B7E3013A-AFC0-3B46-8046-D63A89CB54D9}" type="pres">
      <dgm:prSet presAssocID="{1E237F40-EFB0-7B45-B4BE-8CCBA7678025}" presName="Name56" presStyleLbl="parChTrans1D2" presStyleIdx="3" presStyleCnt="6"/>
      <dgm:spPr/>
      <dgm:t>
        <a:bodyPr/>
        <a:lstStyle/>
        <a:p>
          <a:endParaRPr lang="de-DE"/>
        </a:p>
      </dgm:t>
    </dgm:pt>
    <dgm:pt modelId="{A8CD41B1-943A-9F49-AF7A-13A9D5C1DA04}" type="pres">
      <dgm:prSet presAssocID="{469A0ED9-25F2-E049-9334-B998A9E37A15}" presName="text0" presStyleLbl="node1" presStyleIdx="4" presStyleCnt="7" custScaleX="205606" custRadScaleRad="79781">
        <dgm:presLayoutVars>
          <dgm:bulletEnabled val="1"/>
        </dgm:presLayoutVars>
      </dgm:prSet>
      <dgm:spPr/>
      <dgm:t>
        <a:bodyPr/>
        <a:lstStyle/>
        <a:p>
          <a:endParaRPr lang="de-DE"/>
        </a:p>
      </dgm:t>
    </dgm:pt>
    <dgm:pt modelId="{461B133B-5C31-EE44-99C4-C478E977D68A}" type="pres">
      <dgm:prSet presAssocID="{10660FC5-3830-8C4E-AFAA-DFCD6ABE00CB}" presName="Name56" presStyleLbl="parChTrans1D2" presStyleIdx="4" presStyleCnt="6"/>
      <dgm:spPr/>
      <dgm:t>
        <a:bodyPr/>
        <a:lstStyle/>
        <a:p>
          <a:endParaRPr lang="de-DE"/>
        </a:p>
      </dgm:t>
    </dgm:pt>
    <dgm:pt modelId="{645736C7-0F4E-3B45-81A5-38C941AE7AAC}" type="pres">
      <dgm:prSet presAssocID="{72914F86-1571-5649-82B2-8AE3BDC9CFA9}" presName="text0" presStyleLbl="node1" presStyleIdx="5" presStyleCnt="7" custScaleX="204551" custRadScaleRad="152908" custRadScaleInc="36378">
        <dgm:presLayoutVars>
          <dgm:bulletEnabled val="1"/>
        </dgm:presLayoutVars>
      </dgm:prSet>
      <dgm:spPr/>
      <dgm:t>
        <a:bodyPr/>
        <a:lstStyle/>
        <a:p>
          <a:endParaRPr lang="de-DE"/>
        </a:p>
      </dgm:t>
    </dgm:pt>
    <dgm:pt modelId="{A0232AAC-4F5E-114F-8DA5-B65D798874E4}" type="pres">
      <dgm:prSet presAssocID="{1013FAF4-8E3E-7B4B-B4FB-ECEBE48BF94B}" presName="Name56" presStyleLbl="parChTrans1D2" presStyleIdx="5" presStyleCnt="6"/>
      <dgm:spPr/>
      <dgm:t>
        <a:bodyPr/>
        <a:lstStyle/>
        <a:p>
          <a:endParaRPr lang="de-DE"/>
        </a:p>
      </dgm:t>
    </dgm:pt>
    <dgm:pt modelId="{BF9EB26C-D5CF-BD43-8BFA-E295D0D838E6}" type="pres">
      <dgm:prSet presAssocID="{8490F493-8F6F-4847-A4F3-B8079FEDBF0A}" presName="text0" presStyleLbl="node1" presStyleIdx="6" presStyleCnt="7" custScaleX="202621" custRadScaleRad="151606" custRadScaleInc="-35811">
        <dgm:presLayoutVars>
          <dgm:bulletEnabled val="1"/>
        </dgm:presLayoutVars>
      </dgm:prSet>
      <dgm:spPr/>
      <dgm:t>
        <a:bodyPr/>
        <a:lstStyle/>
        <a:p>
          <a:endParaRPr lang="de-DE"/>
        </a:p>
      </dgm:t>
    </dgm:pt>
  </dgm:ptLst>
  <dgm:cxnLst>
    <dgm:cxn modelId="{BF8B5012-B44B-B54C-B4E2-E66A7E285E93}" srcId="{EA749116-7456-F840-9A8A-2709DAAF74CD}" destId="{A61683F8-99F5-D141-9E4B-7FF25635B933}" srcOrd="0" destOrd="0" parTransId="{8FF56E9E-A510-FE4B-899F-B73F861E3008}" sibTransId="{C529D140-63EA-C649-A078-0BBDC2F8AAC0}"/>
    <dgm:cxn modelId="{671C74DB-498C-9B44-8096-40DEA3AC2465}" type="presOf" srcId="{8490F493-8F6F-4847-A4F3-B8079FEDBF0A}" destId="{BF9EB26C-D5CF-BD43-8BFA-E295D0D838E6}" srcOrd="0" destOrd="0" presId="urn:microsoft.com/office/officeart/2008/layout/RadialCluster"/>
    <dgm:cxn modelId="{DE989914-34CA-154A-9A19-C3D5BD480A65}" type="presOf" srcId="{853221A1-9527-C349-998B-85AB23369FE9}" destId="{CF3DA929-FC4E-FB4D-B1D7-3D2C90A4B0FB}" srcOrd="0" destOrd="0" presId="urn:microsoft.com/office/officeart/2008/layout/RadialCluster"/>
    <dgm:cxn modelId="{768DE06A-E9CB-C246-9E2E-B509798A1E28}" type="presOf" srcId="{1013FAF4-8E3E-7B4B-B4FB-ECEBE48BF94B}" destId="{A0232AAC-4F5E-114F-8DA5-B65D798874E4}" srcOrd="0" destOrd="0" presId="urn:microsoft.com/office/officeart/2008/layout/RadialCluster"/>
    <dgm:cxn modelId="{3CE3DEC6-0E46-6E4B-9CCD-0FB67C761400}" srcId="{EA749116-7456-F840-9A8A-2709DAAF74CD}" destId="{462CC3FB-BDBA-184F-80CA-D151525115C6}" srcOrd="2" destOrd="0" parTransId="{853221A1-9527-C349-998B-85AB23369FE9}" sibTransId="{17DF56CF-99C9-4D4E-8532-57DDBC581EDC}"/>
    <dgm:cxn modelId="{C9F0DB6D-BB22-E943-ABA0-5DB3327FB361}" type="presOf" srcId="{EA749116-7456-F840-9A8A-2709DAAF74CD}" destId="{B7B9A71D-3C76-BF46-A59E-223E386623B6}" srcOrd="0" destOrd="0" presId="urn:microsoft.com/office/officeart/2008/layout/RadialCluster"/>
    <dgm:cxn modelId="{91992DDD-0EC4-8343-AF9F-940115A91AC1}" type="presOf" srcId="{10660FC5-3830-8C4E-AFAA-DFCD6ABE00CB}" destId="{461B133B-5C31-EE44-99C4-C478E977D68A}" srcOrd="0" destOrd="0" presId="urn:microsoft.com/office/officeart/2008/layout/RadialCluster"/>
    <dgm:cxn modelId="{353AD01B-6AF1-E44C-9DFA-2374D6BD09E3}" type="presOf" srcId="{CBD4EBAA-0861-BE44-8597-48BF1B236025}" destId="{779C6E2F-B536-194D-AF68-4B739E560B27}" srcOrd="0" destOrd="0" presId="urn:microsoft.com/office/officeart/2008/layout/RadialCluster"/>
    <dgm:cxn modelId="{97DB4A73-366E-E142-9691-2F3F64767D33}" srcId="{EA749116-7456-F840-9A8A-2709DAAF74CD}" destId="{469A0ED9-25F2-E049-9334-B998A9E37A15}" srcOrd="3" destOrd="0" parTransId="{1E237F40-EFB0-7B45-B4BE-8CCBA7678025}" sibTransId="{1D7F9428-819C-094D-8922-DBBF05ADB5B8}"/>
    <dgm:cxn modelId="{41921BBA-1427-4140-A26F-A04CAAF5D60E}" type="presOf" srcId="{EF78012F-F422-1A4E-B74B-1EB8BF28BC2D}" destId="{A6602FB2-0F32-464F-B51F-4A4684A7EEBB}" srcOrd="0" destOrd="0" presId="urn:microsoft.com/office/officeart/2008/layout/RadialCluster"/>
    <dgm:cxn modelId="{6D4526DF-9F06-C744-8268-3F1A53650643}" type="presOf" srcId="{469A0ED9-25F2-E049-9334-B998A9E37A15}" destId="{A8CD41B1-943A-9F49-AF7A-13A9D5C1DA04}" srcOrd="0" destOrd="0" presId="urn:microsoft.com/office/officeart/2008/layout/RadialCluster"/>
    <dgm:cxn modelId="{792DE0BB-8710-1948-BE3C-726E813A305F}" type="presOf" srcId="{A61683F8-99F5-D141-9E4B-7FF25635B933}" destId="{4A32E3FE-C174-8742-8FE8-4AFEEB9EAFF6}" srcOrd="0" destOrd="0" presId="urn:microsoft.com/office/officeart/2008/layout/RadialCluster"/>
    <dgm:cxn modelId="{72D1BFBA-3C83-9D43-808F-DEB3C7C42A48}" srcId="{EA749116-7456-F840-9A8A-2709DAAF74CD}" destId="{8490F493-8F6F-4847-A4F3-B8079FEDBF0A}" srcOrd="5" destOrd="0" parTransId="{1013FAF4-8E3E-7B4B-B4FB-ECEBE48BF94B}" sibTransId="{83C408E2-EA65-AC43-8CA0-2F2DE263CA79}"/>
    <dgm:cxn modelId="{5E104FBC-94CB-CC42-98C9-404004D29D31}" srcId="{EF78012F-F422-1A4E-B74B-1EB8BF28BC2D}" destId="{EA749116-7456-F840-9A8A-2709DAAF74CD}" srcOrd="0" destOrd="0" parTransId="{386617FB-9331-454C-9A63-066B542FEAD5}" sibTransId="{022C64D7-423A-2046-9FB2-04D8CD98C984}"/>
    <dgm:cxn modelId="{DBEC59F3-9BA2-F042-9D28-A3ACC6729F0E}" srcId="{EA749116-7456-F840-9A8A-2709DAAF74CD}" destId="{72914F86-1571-5649-82B2-8AE3BDC9CFA9}" srcOrd="4" destOrd="0" parTransId="{10660FC5-3830-8C4E-AFAA-DFCD6ABE00CB}" sibTransId="{E3E2BBBB-CB92-DF44-ABDD-396061009CFF}"/>
    <dgm:cxn modelId="{FE670AA7-6532-604A-AAAE-15DFCD21063D}" type="presOf" srcId="{1E237F40-EFB0-7B45-B4BE-8CCBA7678025}" destId="{B7E3013A-AFC0-3B46-8046-D63A89CB54D9}" srcOrd="0" destOrd="0" presId="urn:microsoft.com/office/officeart/2008/layout/RadialCluster"/>
    <dgm:cxn modelId="{A911E969-DA59-6A42-9A88-AFE268941CD4}" type="presOf" srcId="{8FF56E9E-A510-FE4B-899F-B73F861E3008}" destId="{68EA65DC-D015-9E4D-B30D-CADB668A58A8}" srcOrd="0" destOrd="0" presId="urn:microsoft.com/office/officeart/2008/layout/RadialCluster"/>
    <dgm:cxn modelId="{61DD1285-448B-8842-A5B2-922D3A882224}" type="presOf" srcId="{158C3CBD-523F-2842-9CBE-1E8A431A1549}" destId="{A34FB240-1234-144E-895F-893E6846120B}" srcOrd="0" destOrd="0" presId="urn:microsoft.com/office/officeart/2008/layout/RadialCluster"/>
    <dgm:cxn modelId="{E72FE7DF-38F3-764E-A5D7-39A79CD663F6}" type="presOf" srcId="{72914F86-1571-5649-82B2-8AE3BDC9CFA9}" destId="{645736C7-0F4E-3B45-81A5-38C941AE7AAC}" srcOrd="0" destOrd="0" presId="urn:microsoft.com/office/officeart/2008/layout/RadialCluster"/>
    <dgm:cxn modelId="{512B3569-D33D-C449-B5D1-CDA03FE61C0E}" type="presOf" srcId="{462CC3FB-BDBA-184F-80CA-D151525115C6}" destId="{97E0F741-1A10-6440-8274-CF278471566D}" srcOrd="0" destOrd="0" presId="urn:microsoft.com/office/officeart/2008/layout/RadialCluster"/>
    <dgm:cxn modelId="{450800AF-EA75-7D42-8A91-8EAD54BA7247}" srcId="{EA749116-7456-F840-9A8A-2709DAAF74CD}" destId="{158C3CBD-523F-2842-9CBE-1E8A431A1549}" srcOrd="1" destOrd="0" parTransId="{CBD4EBAA-0861-BE44-8597-48BF1B236025}" sibTransId="{1CA19A3C-9B34-A641-9D6F-E736E6E286C9}"/>
    <dgm:cxn modelId="{5E035E1F-B34F-CB49-A9BD-DFA9BFD9BE3C}" type="presParOf" srcId="{A6602FB2-0F32-464F-B51F-4A4684A7EEBB}" destId="{00CE5A52-5302-F643-AB7E-919D1E2BF8B0}" srcOrd="0" destOrd="0" presId="urn:microsoft.com/office/officeart/2008/layout/RadialCluster"/>
    <dgm:cxn modelId="{53044BE9-39DC-AA4A-998D-69291ED74E94}" type="presParOf" srcId="{00CE5A52-5302-F643-AB7E-919D1E2BF8B0}" destId="{B7B9A71D-3C76-BF46-A59E-223E386623B6}" srcOrd="0" destOrd="0" presId="urn:microsoft.com/office/officeart/2008/layout/RadialCluster"/>
    <dgm:cxn modelId="{706548B6-6E9A-BE4B-9E9C-76C42A6E00D5}" type="presParOf" srcId="{00CE5A52-5302-F643-AB7E-919D1E2BF8B0}" destId="{68EA65DC-D015-9E4D-B30D-CADB668A58A8}" srcOrd="1" destOrd="0" presId="urn:microsoft.com/office/officeart/2008/layout/RadialCluster"/>
    <dgm:cxn modelId="{3CFFCDF5-DEFD-5347-9FAA-C0DE239CDE66}" type="presParOf" srcId="{00CE5A52-5302-F643-AB7E-919D1E2BF8B0}" destId="{4A32E3FE-C174-8742-8FE8-4AFEEB9EAFF6}" srcOrd="2" destOrd="0" presId="urn:microsoft.com/office/officeart/2008/layout/RadialCluster"/>
    <dgm:cxn modelId="{9C8B07C0-FCD5-5C42-A577-73B1CC5C83B1}" type="presParOf" srcId="{00CE5A52-5302-F643-AB7E-919D1E2BF8B0}" destId="{779C6E2F-B536-194D-AF68-4B739E560B27}" srcOrd="3" destOrd="0" presId="urn:microsoft.com/office/officeart/2008/layout/RadialCluster"/>
    <dgm:cxn modelId="{A106F0DC-8B85-F842-9A40-635B9FCD9ED0}" type="presParOf" srcId="{00CE5A52-5302-F643-AB7E-919D1E2BF8B0}" destId="{A34FB240-1234-144E-895F-893E6846120B}" srcOrd="4" destOrd="0" presId="urn:microsoft.com/office/officeart/2008/layout/RadialCluster"/>
    <dgm:cxn modelId="{6B7D0392-1BFD-B14A-A139-2B389D50B80F}" type="presParOf" srcId="{00CE5A52-5302-F643-AB7E-919D1E2BF8B0}" destId="{CF3DA929-FC4E-FB4D-B1D7-3D2C90A4B0FB}" srcOrd="5" destOrd="0" presId="urn:microsoft.com/office/officeart/2008/layout/RadialCluster"/>
    <dgm:cxn modelId="{5D81CBE6-05F8-1D43-A911-545E8F154782}" type="presParOf" srcId="{00CE5A52-5302-F643-AB7E-919D1E2BF8B0}" destId="{97E0F741-1A10-6440-8274-CF278471566D}" srcOrd="6" destOrd="0" presId="urn:microsoft.com/office/officeart/2008/layout/RadialCluster"/>
    <dgm:cxn modelId="{C8B4F477-EE5C-4544-A367-EBF5781F4B89}" type="presParOf" srcId="{00CE5A52-5302-F643-AB7E-919D1E2BF8B0}" destId="{B7E3013A-AFC0-3B46-8046-D63A89CB54D9}" srcOrd="7" destOrd="0" presId="urn:microsoft.com/office/officeart/2008/layout/RadialCluster"/>
    <dgm:cxn modelId="{E84D7D48-8043-2A45-A82D-254C95C5D199}" type="presParOf" srcId="{00CE5A52-5302-F643-AB7E-919D1E2BF8B0}" destId="{A8CD41B1-943A-9F49-AF7A-13A9D5C1DA04}" srcOrd="8" destOrd="0" presId="urn:microsoft.com/office/officeart/2008/layout/RadialCluster"/>
    <dgm:cxn modelId="{1383F515-0E42-BC42-ADE5-9146869AF3F5}" type="presParOf" srcId="{00CE5A52-5302-F643-AB7E-919D1E2BF8B0}" destId="{461B133B-5C31-EE44-99C4-C478E977D68A}" srcOrd="9" destOrd="0" presId="urn:microsoft.com/office/officeart/2008/layout/RadialCluster"/>
    <dgm:cxn modelId="{D141B69C-3771-374B-A3A9-20B7591B3C90}" type="presParOf" srcId="{00CE5A52-5302-F643-AB7E-919D1E2BF8B0}" destId="{645736C7-0F4E-3B45-81A5-38C941AE7AAC}" srcOrd="10" destOrd="0" presId="urn:microsoft.com/office/officeart/2008/layout/RadialCluster"/>
    <dgm:cxn modelId="{420E38A3-83B0-964E-AD06-80290195D54D}" type="presParOf" srcId="{00CE5A52-5302-F643-AB7E-919D1E2BF8B0}" destId="{A0232AAC-4F5E-114F-8DA5-B65D798874E4}" srcOrd="11" destOrd="0" presId="urn:microsoft.com/office/officeart/2008/layout/RadialCluster"/>
    <dgm:cxn modelId="{05026598-3392-B84B-99BF-42041CCC8EB0}" type="presParOf" srcId="{00CE5A52-5302-F643-AB7E-919D1E2BF8B0}" destId="{BF9EB26C-D5CF-BD43-8BFA-E295D0D838E6}" srcOrd="12"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F78012F-F422-1A4E-B74B-1EB8BF28BC2D}"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de-DE"/>
        </a:p>
      </dgm:t>
    </dgm:pt>
    <dgm:pt modelId="{EA749116-7456-F840-9A8A-2709DAAF74CD}">
      <dgm:prSet phldrT="[Text]" custT="1"/>
      <dgm:spPr/>
      <dgm:t>
        <a:bodyPr/>
        <a:lstStyle/>
        <a:p>
          <a:r>
            <a:rPr lang="de-DE" sz="3200" dirty="0" smtClean="0"/>
            <a:t>Arten und Population</a:t>
          </a:r>
        </a:p>
      </dgm:t>
    </dgm:pt>
    <dgm:pt modelId="{386617FB-9331-454C-9A63-066B542FEAD5}" type="parTrans" cxnId="{5E104FBC-94CB-CC42-98C9-404004D29D31}">
      <dgm:prSet/>
      <dgm:spPr/>
      <dgm:t>
        <a:bodyPr/>
        <a:lstStyle/>
        <a:p>
          <a:endParaRPr lang="de-DE"/>
        </a:p>
      </dgm:t>
    </dgm:pt>
    <dgm:pt modelId="{022C64D7-423A-2046-9FB2-04D8CD98C984}" type="sibTrans" cxnId="{5E104FBC-94CB-CC42-98C9-404004D29D31}">
      <dgm:prSet/>
      <dgm:spPr/>
      <dgm:t>
        <a:bodyPr/>
        <a:lstStyle/>
        <a:p>
          <a:endParaRPr lang="de-DE"/>
        </a:p>
      </dgm:t>
    </dgm:pt>
    <dgm:pt modelId="{A61683F8-99F5-D141-9E4B-7FF25635B933}">
      <dgm:prSet phldrT="[Text]" custT="1"/>
      <dgm:spPr/>
      <dgm:t>
        <a:bodyPr/>
        <a:lstStyle/>
        <a:p>
          <a:r>
            <a:rPr lang="de-DE" sz="2000" dirty="0" smtClean="0"/>
            <a:t>Veränderung</a:t>
          </a:r>
          <a:r>
            <a:rPr lang="de-DE" sz="2000" baseline="0" dirty="0" smtClean="0"/>
            <a:t> der</a:t>
          </a:r>
          <a:r>
            <a:rPr lang="de-DE" sz="2000" dirty="0" smtClean="0"/>
            <a:t> Verbreitungs-gebiete</a:t>
          </a:r>
        </a:p>
      </dgm:t>
    </dgm:pt>
    <dgm:pt modelId="{8FF56E9E-A510-FE4B-899F-B73F861E3008}" type="parTrans" cxnId="{BF8B5012-B44B-B54C-B4E2-E66A7E285E93}">
      <dgm:prSet/>
      <dgm:spPr>
        <a:ln w="63500"/>
      </dgm:spPr>
      <dgm:t>
        <a:bodyPr/>
        <a:lstStyle/>
        <a:p>
          <a:endParaRPr lang="de-DE"/>
        </a:p>
      </dgm:t>
    </dgm:pt>
    <dgm:pt modelId="{C529D140-63EA-C649-A078-0BBDC2F8AAC0}" type="sibTrans" cxnId="{BF8B5012-B44B-B54C-B4E2-E66A7E285E93}">
      <dgm:prSet/>
      <dgm:spPr/>
      <dgm:t>
        <a:bodyPr/>
        <a:lstStyle/>
        <a:p>
          <a:endParaRPr lang="de-DE"/>
        </a:p>
      </dgm:t>
    </dgm:pt>
    <dgm:pt modelId="{158C3CBD-523F-2842-9CBE-1E8A431A1549}">
      <dgm:prSet phldrT="[Text]" custT="1"/>
      <dgm:spPr/>
      <dgm:t>
        <a:bodyPr/>
        <a:lstStyle/>
        <a:p>
          <a:r>
            <a:rPr lang="de-DE" sz="2000" dirty="0" smtClean="0"/>
            <a:t>Rückgang</a:t>
          </a:r>
          <a:r>
            <a:rPr lang="de-DE" sz="2000" baseline="0" dirty="0" smtClean="0"/>
            <a:t> der Artenvielfalt</a:t>
          </a:r>
          <a:endParaRPr lang="de-DE" sz="2000" dirty="0" smtClean="0"/>
        </a:p>
      </dgm:t>
    </dgm:pt>
    <dgm:pt modelId="{CBD4EBAA-0861-BE44-8597-48BF1B236025}" type="parTrans" cxnId="{450800AF-EA75-7D42-8A91-8EAD54BA7247}">
      <dgm:prSet/>
      <dgm:spPr>
        <a:ln w="63500"/>
      </dgm:spPr>
      <dgm:t>
        <a:bodyPr/>
        <a:lstStyle/>
        <a:p>
          <a:endParaRPr lang="de-DE"/>
        </a:p>
      </dgm:t>
    </dgm:pt>
    <dgm:pt modelId="{1CA19A3C-9B34-A641-9D6F-E736E6E286C9}" type="sibTrans" cxnId="{450800AF-EA75-7D42-8A91-8EAD54BA7247}">
      <dgm:prSet/>
      <dgm:spPr/>
      <dgm:t>
        <a:bodyPr/>
        <a:lstStyle/>
        <a:p>
          <a:endParaRPr lang="de-DE"/>
        </a:p>
      </dgm:t>
    </dgm:pt>
    <dgm:pt modelId="{462CC3FB-BDBA-184F-80CA-D151525115C6}">
      <dgm:prSet phldrT="[Text]" custT="1"/>
      <dgm:spPr/>
      <dgm:t>
        <a:bodyPr/>
        <a:lstStyle/>
        <a:p>
          <a:r>
            <a:rPr lang="de-DE" sz="2000" dirty="0" smtClean="0"/>
            <a:t>Verbreitung nicht-heimischer</a:t>
          </a:r>
          <a:r>
            <a:rPr lang="de-DE" sz="2000" baseline="0" dirty="0" smtClean="0"/>
            <a:t> Arten</a:t>
          </a:r>
          <a:endParaRPr lang="de-DE" sz="2000" dirty="0" smtClean="0"/>
        </a:p>
      </dgm:t>
    </dgm:pt>
    <dgm:pt modelId="{853221A1-9527-C349-998B-85AB23369FE9}" type="parTrans" cxnId="{3CE3DEC6-0E46-6E4B-9CCD-0FB67C761400}">
      <dgm:prSet/>
      <dgm:spPr>
        <a:ln w="63500"/>
      </dgm:spPr>
      <dgm:t>
        <a:bodyPr/>
        <a:lstStyle/>
        <a:p>
          <a:endParaRPr lang="de-DE"/>
        </a:p>
      </dgm:t>
    </dgm:pt>
    <dgm:pt modelId="{17DF56CF-99C9-4D4E-8532-57DDBC581EDC}" type="sibTrans" cxnId="{3CE3DEC6-0E46-6E4B-9CCD-0FB67C761400}">
      <dgm:prSet/>
      <dgm:spPr/>
      <dgm:t>
        <a:bodyPr/>
        <a:lstStyle/>
        <a:p>
          <a:endParaRPr lang="de-DE"/>
        </a:p>
      </dgm:t>
    </dgm:pt>
    <dgm:pt modelId="{469A0ED9-25F2-E049-9334-B998A9E37A15}">
      <dgm:prSet phldrT="[Text]" custT="1"/>
      <dgm:spPr/>
      <dgm:t>
        <a:bodyPr/>
        <a:lstStyle/>
        <a:p>
          <a:r>
            <a:rPr lang="de-DE" sz="2000" dirty="0" smtClean="0"/>
            <a:t>Probleme bei Tieren mit engen</a:t>
          </a:r>
          <a:r>
            <a:rPr lang="de-DE" sz="2000" baseline="0" dirty="0" smtClean="0"/>
            <a:t> Toleranzbereichen</a:t>
          </a:r>
          <a:endParaRPr lang="de-DE" sz="2000" dirty="0" smtClean="0"/>
        </a:p>
      </dgm:t>
    </dgm:pt>
    <dgm:pt modelId="{1E237F40-EFB0-7B45-B4BE-8CCBA7678025}" type="parTrans" cxnId="{97DB4A73-366E-E142-9691-2F3F64767D33}">
      <dgm:prSet/>
      <dgm:spPr>
        <a:ln w="63500"/>
      </dgm:spPr>
      <dgm:t>
        <a:bodyPr/>
        <a:lstStyle/>
        <a:p>
          <a:endParaRPr lang="de-DE"/>
        </a:p>
      </dgm:t>
    </dgm:pt>
    <dgm:pt modelId="{1D7F9428-819C-094D-8922-DBBF05ADB5B8}" type="sibTrans" cxnId="{97DB4A73-366E-E142-9691-2F3F64767D33}">
      <dgm:prSet/>
      <dgm:spPr/>
      <dgm:t>
        <a:bodyPr/>
        <a:lstStyle/>
        <a:p>
          <a:endParaRPr lang="de-DE"/>
        </a:p>
      </dgm:t>
    </dgm:pt>
    <dgm:pt modelId="{72914F86-1571-5649-82B2-8AE3BDC9CFA9}">
      <dgm:prSet custT="1"/>
      <dgm:spPr/>
      <dgm:t>
        <a:bodyPr/>
        <a:lstStyle/>
        <a:p>
          <a:r>
            <a:rPr lang="de-DE" sz="2000" dirty="0" smtClean="0"/>
            <a:t>Veränderte Zusammensetzung der Lebensgemeinschaften</a:t>
          </a:r>
        </a:p>
      </dgm:t>
    </dgm:pt>
    <dgm:pt modelId="{10660FC5-3830-8C4E-AFAA-DFCD6ABE00CB}" type="parTrans" cxnId="{DBEC59F3-9BA2-F042-9D28-A3ACC6729F0E}">
      <dgm:prSet/>
      <dgm:spPr>
        <a:ln w="63500"/>
      </dgm:spPr>
      <dgm:t>
        <a:bodyPr/>
        <a:lstStyle/>
        <a:p>
          <a:endParaRPr lang="de-DE"/>
        </a:p>
      </dgm:t>
    </dgm:pt>
    <dgm:pt modelId="{E3E2BBBB-CB92-DF44-ABDD-396061009CFF}" type="sibTrans" cxnId="{DBEC59F3-9BA2-F042-9D28-A3ACC6729F0E}">
      <dgm:prSet/>
      <dgm:spPr/>
      <dgm:t>
        <a:bodyPr/>
        <a:lstStyle/>
        <a:p>
          <a:endParaRPr lang="de-DE"/>
        </a:p>
      </dgm:t>
    </dgm:pt>
    <dgm:pt modelId="{A6602FB2-0F32-464F-B51F-4A4684A7EEBB}" type="pres">
      <dgm:prSet presAssocID="{EF78012F-F422-1A4E-B74B-1EB8BF28BC2D}" presName="Name0" presStyleCnt="0">
        <dgm:presLayoutVars>
          <dgm:chMax val="1"/>
          <dgm:chPref val="1"/>
          <dgm:dir/>
          <dgm:animOne val="branch"/>
          <dgm:animLvl val="lvl"/>
        </dgm:presLayoutVars>
      </dgm:prSet>
      <dgm:spPr/>
      <dgm:t>
        <a:bodyPr/>
        <a:lstStyle/>
        <a:p>
          <a:endParaRPr lang="de-DE"/>
        </a:p>
      </dgm:t>
    </dgm:pt>
    <dgm:pt modelId="{00CE5A52-5302-F643-AB7E-919D1E2BF8B0}" type="pres">
      <dgm:prSet presAssocID="{EA749116-7456-F840-9A8A-2709DAAF74CD}" presName="singleCycle" presStyleCnt="0"/>
      <dgm:spPr/>
    </dgm:pt>
    <dgm:pt modelId="{B7B9A71D-3C76-BF46-A59E-223E386623B6}" type="pres">
      <dgm:prSet presAssocID="{EA749116-7456-F840-9A8A-2709DAAF74CD}" presName="singleCenter" presStyleLbl="node1" presStyleIdx="0" presStyleCnt="6" custScaleX="145933">
        <dgm:presLayoutVars>
          <dgm:chMax val="7"/>
          <dgm:chPref val="7"/>
        </dgm:presLayoutVars>
      </dgm:prSet>
      <dgm:spPr/>
      <dgm:t>
        <a:bodyPr/>
        <a:lstStyle/>
        <a:p>
          <a:endParaRPr lang="de-DE"/>
        </a:p>
      </dgm:t>
    </dgm:pt>
    <dgm:pt modelId="{68EA65DC-D015-9E4D-B30D-CADB668A58A8}" type="pres">
      <dgm:prSet presAssocID="{8FF56E9E-A510-FE4B-899F-B73F861E3008}" presName="Name56" presStyleLbl="parChTrans1D2" presStyleIdx="0" presStyleCnt="5"/>
      <dgm:spPr/>
      <dgm:t>
        <a:bodyPr/>
        <a:lstStyle/>
        <a:p>
          <a:endParaRPr lang="de-DE"/>
        </a:p>
      </dgm:t>
    </dgm:pt>
    <dgm:pt modelId="{4A32E3FE-C174-8742-8FE8-4AFEEB9EAFF6}" type="pres">
      <dgm:prSet presAssocID="{A61683F8-99F5-D141-9E4B-7FF25635B933}" presName="text0" presStyleLbl="node1" presStyleIdx="1" presStyleCnt="6" custScaleX="192200" custRadScaleRad="79042">
        <dgm:presLayoutVars>
          <dgm:bulletEnabled val="1"/>
        </dgm:presLayoutVars>
      </dgm:prSet>
      <dgm:spPr/>
      <dgm:t>
        <a:bodyPr/>
        <a:lstStyle/>
        <a:p>
          <a:endParaRPr lang="de-DE"/>
        </a:p>
      </dgm:t>
    </dgm:pt>
    <dgm:pt modelId="{779C6E2F-B536-194D-AF68-4B739E560B27}" type="pres">
      <dgm:prSet presAssocID="{CBD4EBAA-0861-BE44-8597-48BF1B236025}" presName="Name56" presStyleLbl="parChTrans1D2" presStyleIdx="1" presStyleCnt="5"/>
      <dgm:spPr/>
      <dgm:t>
        <a:bodyPr/>
        <a:lstStyle/>
        <a:p>
          <a:endParaRPr lang="de-DE"/>
        </a:p>
      </dgm:t>
    </dgm:pt>
    <dgm:pt modelId="{A34FB240-1234-144E-895F-893E6846120B}" type="pres">
      <dgm:prSet presAssocID="{158C3CBD-523F-2842-9CBE-1E8A431A1549}" presName="text0" presStyleLbl="node1" presStyleIdx="2" presStyleCnt="6" custScaleX="199569" custRadScaleRad="152907" custRadScaleInc="36379">
        <dgm:presLayoutVars>
          <dgm:bulletEnabled val="1"/>
        </dgm:presLayoutVars>
      </dgm:prSet>
      <dgm:spPr/>
      <dgm:t>
        <a:bodyPr/>
        <a:lstStyle/>
        <a:p>
          <a:endParaRPr lang="de-DE"/>
        </a:p>
      </dgm:t>
    </dgm:pt>
    <dgm:pt modelId="{CF3DA929-FC4E-FB4D-B1D7-3D2C90A4B0FB}" type="pres">
      <dgm:prSet presAssocID="{853221A1-9527-C349-998B-85AB23369FE9}" presName="Name56" presStyleLbl="parChTrans1D2" presStyleIdx="2" presStyleCnt="5"/>
      <dgm:spPr/>
      <dgm:t>
        <a:bodyPr/>
        <a:lstStyle/>
        <a:p>
          <a:endParaRPr lang="de-DE"/>
        </a:p>
      </dgm:t>
    </dgm:pt>
    <dgm:pt modelId="{97E0F741-1A10-6440-8274-CF278471566D}" type="pres">
      <dgm:prSet presAssocID="{462CC3FB-BDBA-184F-80CA-D151525115C6}" presName="text0" presStyleLbl="node1" presStyleIdx="3" presStyleCnt="6" custScaleX="201845" custScaleY="117443" custRadScaleRad="141591" custRadScaleInc="-55564">
        <dgm:presLayoutVars>
          <dgm:bulletEnabled val="1"/>
        </dgm:presLayoutVars>
      </dgm:prSet>
      <dgm:spPr/>
      <dgm:t>
        <a:bodyPr/>
        <a:lstStyle/>
        <a:p>
          <a:endParaRPr lang="de-DE"/>
        </a:p>
      </dgm:t>
    </dgm:pt>
    <dgm:pt modelId="{B7E3013A-AFC0-3B46-8046-D63A89CB54D9}" type="pres">
      <dgm:prSet presAssocID="{1E237F40-EFB0-7B45-B4BE-8CCBA7678025}" presName="Name56" presStyleLbl="parChTrans1D2" presStyleIdx="3" presStyleCnt="5"/>
      <dgm:spPr/>
      <dgm:t>
        <a:bodyPr/>
        <a:lstStyle/>
        <a:p>
          <a:endParaRPr lang="de-DE"/>
        </a:p>
      </dgm:t>
    </dgm:pt>
    <dgm:pt modelId="{A8CD41B1-943A-9F49-AF7A-13A9D5C1DA04}" type="pres">
      <dgm:prSet presAssocID="{469A0ED9-25F2-E049-9334-B998A9E37A15}" presName="text0" presStyleLbl="node1" presStyleIdx="4" presStyleCnt="6" custScaleX="205606" custRadScaleRad="140056" custRadScaleInc="54746">
        <dgm:presLayoutVars>
          <dgm:bulletEnabled val="1"/>
        </dgm:presLayoutVars>
      </dgm:prSet>
      <dgm:spPr/>
      <dgm:t>
        <a:bodyPr/>
        <a:lstStyle/>
        <a:p>
          <a:endParaRPr lang="de-DE"/>
        </a:p>
      </dgm:t>
    </dgm:pt>
    <dgm:pt modelId="{461B133B-5C31-EE44-99C4-C478E977D68A}" type="pres">
      <dgm:prSet presAssocID="{10660FC5-3830-8C4E-AFAA-DFCD6ABE00CB}" presName="Name56" presStyleLbl="parChTrans1D2" presStyleIdx="4" presStyleCnt="5"/>
      <dgm:spPr/>
      <dgm:t>
        <a:bodyPr/>
        <a:lstStyle/>
        <a:p>
          <a:endParaRPr lang="de-DE"/>
        </a:p>
      </dgm:t>
    </dgm:pt>
    <dgm:pt modelId="{645736C7-0F4E-3B45-81A5-38C941AE7AAC}" type="pres">
      <dgm:prSet presAssocID="{72914F86-1571-5649-82B2-8AE3BDC9CFA9}" presName="text0" presStyleLbl="node1" presStyleIdx="5" presStyleCnt="6" custScaleX="245698" custScaleY="116342" custRadScaleRad="138659" custRadScaleInc="-37437">
        <dgm:presLayoutVars>
          <dgm:bulletEnabled val="1"/>
        </dgm:presLayoutVars>
      </dgm:prSet>
      <dgm:spPr/>
      <dgm:t>
        <a:bodyPr/>
        <a:lstStyle/>
        <a:p>
          <a:endParaRPr lang="de-DE"/>
        </a:p>
      </dgm:t>
    </dgm:pt>
  </dgm:ptLst>
  <dgm:cxnLst>
    <dgm:cxn modelId="{C171AF19-CDA4-404A-8EF0-6D14CA5AE5F9}" type="presOf" srcId="{EA749116-7456-F840-9A8A-2709DAAF74CD}" destId="{B7B9A71D-3C76-BF46-A59E-223E386623B6}" srcOrd="0" destOrd="0" presId="urn:microsoft.com/office/officeart/2008/layout/RadialCluster"/>
    <dgm:cxn modelId="{97874C5B-C604-FE4A-91C5-8246DC1AACFC}" type="presOf" srcId="{462CC3FB-BDBA-184F-80CA-D151525115C6}" destId="{97E0F741-1A10-6440-8274-CF278471566D}" srcOrd="0" destOrd="0" presId="urn:microsoft.com/office/officeart/2008/layout/RadialCluster"/>
    <dgm:cxn modelId="{BF8B5012-B44B-B54C-B4E2-E66A7E285E93}" srcId="{EA749116-7456-F840-9A8A-2709DAAF74CD}" destId="{A61683F8-99F5-D141-9E4B-7FF25635B933}" srcOrd="0" destOrd="0" parTransId="{8FF56E9E-A510-FE4B-899F-B73F861E3008}" sibTransId="{C529D140-63EA-C649-A078-0BBDC2F8AAC0}"/>
    <dgm:cxn modelId="{0EC0B087-996F-D043-A89B-E2F3912AD790}" type="presOf" srcId="{1E237F40-EFB0-7B45-B4BE-8CCBA7678025}" destId="{B7E3013A-AFC0-3B46-8046-D63A89CB54D9}" srcOrd="0" destOrd="0" presId="urn:microsoft.com/office/officeart/2008/layout/RadialCluster"/>
    <dgm:cxn modelId="{3CE3DEC6-0E46-6E4B-9CCD-0FB67C761400}" srcId="{EA749116-7456-F840-9A8A-2709DAAF74CD}" destId="{462CC3FB-BDBA-184F-80CA-D151525115C6}" srcOrd="2" destOrd="0" parTransId="{853221A1-9527-C349-998B-85AB23369FE9}" sibTransId="{17DF56CF-99C9-4D4E-8532-57DDBC581EDC}"/>
    <dgm:cxn modelId="{FC984ECB-7FD6-BA4E-92BE-C2F0757146EA}" type="presOf" srcId="{469A0ED9-25F2-E049-9334-B998A9E37A15}" destId="{A8CD41B1-943A-9F49-AF7A-13A9D5C1DA04}" srcOrd="0" destOrd="0" presId="urn:microsoft.com/office/officeart/2008/layout/RadialCluster"/>
    <dgm:cxn modelId="{802D0992-017D-804F-B564-1340FFA7F16D}" type="presOf" srcId="{10660FC5-3830-8C4E-AFAA-DFCD6ABE00CB}" destId="{461B133B-5C31-EE44-99C4-C478E977D68A}" srcOrd="0" destOrd="0" presId="urn:microsoft.com/office/officeart/2008/layout/RadialCluster"/>
    <dgm:cxn modelId="{17D275F2-4706-6949-9AC4-02411BF022BC}" type="presOf" srcId="{A61683F8-99F5-D141-9E4B-7FF25635B933}" destId="{4A32E3FE-C174-8742-8FE8-4AFEEB9EAFF6}" srcOrd="0" destOrd="0" presId="urn:microsoft.com/office/officeart/2008/layout/RadialCluster"/>
    <dgm:cxn modelId="{EDC23075-55AD-0648-9B9E-611372B75922}" type="presOf" srcId="{853221A1-9527-C349-998B-85AB23369FE9}" destId="{CF3DA929-FC4E-FB4D-B1D7-3D2C90A4B0FB}" srcOrd="0" destOrd="0" presId="urn:microsoft.com/office/officeart/2008/layout/RadialCluster"/>
    <dgm:cxn modelId="{97DB4A73-366E-E142-9691-2F3F64767D33}" srcId="{EA749116-7456-F840-9A8A-2709DAAF74CD}" destId="{469A0ED9-25F2-E049-9334-B998A9E37A15}" srcOrd="3" destOrd="0" parTransId="{1E237F40-EFB0-7B45-B4BE-8CCBA7678025}" sibTransId="{1D7F9428-819C-094D-8922-DBBF05ADB5B8}"/>
    <dgm:cxn modelId="{596EAF55-68BB-3A44-951D-766348CFB3D7}" type="presOf" srcId="{158C3CBD-523F-2842-9CBE-1E8A431A1549}" destId="{A34FB240-1234-144E-895F-893E6846120B}" srcOrd="0" destOrd="0" presId="urn:microsoft.com/office/officeart/2008/layout/RadialCluster"/>
    <dgm:cxn modelId="{A6FF1DDC-5A4A-C24C-9FE1-EEBB7B5EB933}" type="presOf" srcId="{EF78012F-F422-1A4E-B74B-1EB8BF28BC2D}" destId="{A6602FB2-0F32-464F-B51F-4A4684A7EEBB}" srcOrd="0" destOrd="0" presId="urn:microsoft.com/office/officeart/2008/layout/RadialCluster"/>
    <dgm:cxn modelId="{5E104FBC-94CB-CC42-98C9-404004D29D31}" srcId="{EF78012F-F422-1A4E-B74B-1EB8BF28BC2D}" destId="{EA749116-7456-F840-9A8A-2709DAAF74CD}" srcOrd="0" destOrd="0" parTransId="{386617FB-9331-454C-9A63-066B542FEAD5}" sibTransId="{022C64D7-423A-2046-9FB2-04D8CD98C984}"/>
    <dgm:cxn modelId="{DBEC59F3-9BA2-F042-9D28-A3ACC6729F0E}" srcId="{EA749116-7456-F840-9A8A-2709DAAF74CD}" destId="{72914F86-1571-5649-82B2-8AE3BDC9CFA9}" srcOrd="4" destOrd="0" parTransId="{10660FC5-3830-8C4E-AFAA-DFCD6ABE00CB}" sibTransId="{E3E2BBBB-CB92-DF44-ABDD-396061009CFF}"/>
    <dgm:cxn modelId="{C136EE4E-2AE0-154F-8EF2-D06D39E11401}" type="presOf" srcId="{CBD4EBAA-0861-BE44-8597-48BF1B236025}" destId="{779C6E2F-B536-194D-AF68-4B739E560B27}" srcOrd="0" destOrd="0" presId="urn:microsoft.com/office/officeart/2008/layout/RadialCluster"/>
    <dgm:cxn modelId="{3C1BD541-69D7-0845-ADBD-9F4C21F5C131}" type="presOf" srcId="{8FF56E9E-A510-FE4B-899F-B73F861E3008}" destId="{68EA65DC-D015-9E4D-B30D-CADB668A58A8}" srcOrd="0" destOrd="0" presId="urn:microsoft.com/office/officeart/2008/layout/RadialCluster"/>
    <dgm:cxn modelId="{450800AF-EA75-7D42-8A91-8EAD54BA7247}" srcId="{EA749116-7456-F840-9A8A-2709DAAF74CD}" destId="{158C3CBD-523F-2842-9CBE-1E8A431A1549}" srcOrd="1" destOrd="0" parTransId="{CBD4EBAA-0861-BE44-8597-48BF1B236025}" sibTransId="{1CA19A3C-9B34-A641-9D6F-E736E6E286C9}"/>
    <dgm:cxn modelId="{22941541-0380-7840-90F1-C17E0C016A59}" type="presOf" srcId="{72914F86-1571-5649-82B2-8AE3BDC9CFA9}" destId="{645736C7-0F4E-3B45-81A5-38C941AE7AAC}" srcOrd="0" destOrd="0" presId="urn:microsoft.com/office/officeart/2008/layout/RadialCluster"/>
    <dgm:cxn modelId="{08DDC4B3-9544-6841-9D1D-BEB057E78408}" type="presParOf" srcId="{A6602FB2-0F32-464F-B51F-4A4684A7EEBB}" destId="{00CE5A52-5302-F643-AB7E-919D1E2BF8B0}" srcOrd="0" destOrd="0" presId="urn:microsoft.com/office/officeart/2008/layout/RadialCluster"/>
    <dgm:cxn modelId="{9E58769A-9F9C-6D4D-B17A-09DE86510C0C}" type="presParOf" srcId="{00CE5A52-5302-F643-AB7E-919D1E2BF8B0}" destId="{B7B9A71D-3C76-BF46-A59E-223E386623B6}" srcOrd="0" destOrd="0" presId="urn:microsoft.com/office/officeart/2008/layout/RadialCluster"/>
    <dgm:cxn modelId="{1B3F1404-A398-B647-9F09-3E2E3C1BE9D2}" type="presParOf" srcId="{00CE5A52-5302-F643-AB7E-919D1E2BF8B0}" destId="{68EA65DC-D015-9E4D-B30D-CADB668A58A8}" srcOrd="1" destOrd="0" presId="urn:microsoft.com/office/officeart/2008/layout/RadialCluster"/>
    <dgm:cxn modelId="{8674C546-A4EB-294A-85F3-43EDFCCEEA0C}" type="presParOf" srcId="{00CE5A52-5302-F643-AB7E-919D1E2BF8B0}" destId="{4A32E3FE-C174-8742-8FE8-4AFEEB9EAFF6}" srcOrd="2" destOrd="0" presId="urn:microsoft.com/office/officeart/2008/layout/RadialCluster"/>
    <dgm:cxn modelId="{A29F4587-5638-9747-AF79-AADC81FE4BA7}" type="presParOf" srcId="{00CE5A52-5302-F643-AB7E-919D1E2BF8B0}" destId="{779C6E2F-B536-194D-AF68-4B739E560B27}" srcOrd="3" destOrd="0" presId="urn:microsoft.com/office/officeart/2008/layout/RadialCluster"/>
    <dgm:cxn modelId="{4B0EA017-2FE0-1148-8432-D97E784B7C97}" type="presParOf" srcId="{00CE5A52-5302-F643-AB7E-919D1E2BF8B0}" destId="{A34FB240-1234-144E-895F-893E6846120B}" srcOrd="4" destOrd="0" presId="urn:microsoft.com/office/officeart/2008/layout/RadialCluster"/>
    <dgm:cxn modelId="{FA93312A-A60E-1C43-A21A-95B09323385B}" type="presParOf" srcId="{00CE5A52-5302-F643-AB7E-919D1E2BF8B0}" destId="{CF3DA929-FC4E-FB4D-B1D7-3D2C90A4B0FB}" srcOrd="5" destOrd="0" presId="urn:microsoft.com/office/officeart/2008/layout/RadialCluster"/>
    <dgm:cxn modelId="{E65984E9-415E-5944-AEF0-DA34A02F2155}" type="presParOf" srcId="{00CE5A52-5302-F643-AB7E-919D1E2BF8B0}" destId="{97E0F741-1A10-6440-8274-CF278471566D}" srcOrd="6" destOrd="0" presId="urn:microsoft.com/office/officeart/2008/layout/RadialCluster"/>
    <dgm:cxn modelId="{EA86E15C-D30C-594C-AD43-32DEA306C97B}" type="presParOf" srcId="{00CE5A52-5302-F643-AB7E-919D1E2BF8B0}" destId="{B7E3013A-AFC0-3B46-8046-D63A89CB54D9}" srcOrd="7" destOrd="0" presId="urn:microsoft.com/office/officeart/2008/layout/RadialCluster"/>
    <dgm:cxn modelId="{4F194242-03AC-084A-AFA3-573044DB9891}" type="presParOf" srcId="{00CE5A52-5302-F643-AB7E-919D1E2BF8B0}" destId="{A8CD41B1-943A-9F49-AF7A-13A9D5C1DA04}" srcOrd="8" destOrd="0" presId="urn:microsoft.com/office/officeart/2008/layout/RadialCluster"/>
    <dgm:cxn modelId="{D036F3B8-A21A-CA49-A744-E348CD8C5CC9}" type="presParOf" srcId="{00CE5A52-5302-F643-AB7E-919D1E2BF8B0}" destId="{461B133B-5C31-EE44-99C4-C478E977D68A}" srcOrd="9" destOrd="0" presId="urn:microsoft.com/office/officeart/2008/layout/RadialCluster"/>
    <dgm:cxn modelId="{D14334A5-FEBD-F541-8C2C-FAA8118D4A75}" type="presParOf" srcId="{00CE5A52-5302-F643-AB7E-919D1E2BF8B0}" destId="{645736C7-0F4E-3B45-81A5-38C941AE7AAC}" srcOrd="10"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556F245-C369-2548-B821-A3A8A0FC7AB6}"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de-DE"/>
        </a:p>
      </dgm:t>
    </dgm:pt>
    <dgm:pt modelId="{811882D3-240C-854D-9A4F-A7DEEB2481B3}">
      <dgm:prSet phldrT="[Text]" custT="1"/>
      <dgm:spPr/>
      <dgm:t>
        <a:bodyPr/>
        <a:lstStyle/>
        <a:p>
          <a:r>
            <a:rPr lang="de-DE" sz="3600" dirty="0" smtClean="0"/>
            <a:t>Biotope, Habitate und Ökosysteme</a:t>
          </a:r>
        </a:p>
      </dgm:t>
    </dgm:pt>
    <dgm:pt modelId="{90343BB3-5D69-6146-8F47-3E0AB957D004}" type="parTrans" cxnId="{D7BB1130-B06F-094B-BBD1-23CAB57DB7B1}">
      <dgm:prSet/>
      <dgm:spPr/>
      <dgm:t>
        <a:bodyPr/>
        <a:lstStyle/>
        <a:p>
          <a:endParaRPr lang="de-DE"/>
        </a:p>
      </dgm:t>
    </dgm:pt>
    <dgm:pt modelId="{EF674531-4B95-E340-B763-BB2D2B1572FE}" type="sibTrans" cxnId="{D7BB1130-B06F-094B-BBD1-23CAB57DB7B1}">
      <dgm:prSet/>
      <dgm:spPr/>
      <dgm:t>
        <a:bodyPr/>
        <a:lstStyle/>
        <a:p>
          <a:endParaRPr lang="de-DE"/>
        </a:p>
      </dgm:t>
    </dgm:pt>
    <dgm:pt modelId="{65B4619F-6091-8542-8B65-E079186E4E97}">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de-DE" sz="2400" b="0" dirty="0" smtClean="0">
              <a:solidFill>
                <a:schemeClr val="tx1"/>
              </a:solidFill>
              <a:effectLst/>
              <a:latin typeface="+mn-lt"/>
              <a:ea typeface="+mn-ea"/>
              <a:cs typeface="+mn-cs"/>
            </a:rPr>
            <a:t>Benötigen die </a:t>
          </a:r>
          <a:r>
            <a:rPr lang="de-DE" sz="2400" b="0" baseline="0" dirty="0" smtClean="0">
              <a:solidFill>
                <a:schemeClr val="tx1"/>
              </a:solidFill>
              <a:effectLst/>
              <a:latin typeface="+mn-lt"/>
              <a:ea typeface="+mn-ea"/>
              <a:cs typeface="+mn-cs"/>
            </a:rPr>
            <a:t>Wechselbeziehungen der verschiedenen Pflanzen- und Tierarten</a:t>
          </a:r>
          <a:endParaRPr lang="de-DE" sz="2400" b="0" dirty="0" smtClean="0">
            <a:solidFill>
              <a:schemeClr val="tx1"/>
            </a:solidFill>
            <a:effectLst/>
            <a:latin typeface="+mn-lt"/>
            <a:ea typeface="+mn-ea"/>
            <a:cs typeface="+mn-cs"/>
          </a:endParaRPr>
        </a:p>
      </dgm:t>
    </dgm:pt>
    <dgm:pt modelId="{BBD28CA0-61EC-8D45-9367-108FCB853608}" type="parTrans" cxnId="{3F871C14-6955-D54B-8259-02DEB7132A57}">
      <dgm:prSet/>
      <dgm:spPr/>
      <dgm:t>
        <a:bodyPr/>
        <a:lstStyle/>
        <a:p>
          <a:endParaRPr lang="de-DE"/>
        </a:p>
      </dgm:t>
    </dgm:pt>
    <dgm:pt modelId="{C27BB3EC-A9F7-9E43-820E-998E9943412E}" type="sibTrans" cxnId="{3F871C14-6955-D54B-8259-02DEB7132A57}">
      <dgm:prSet/>
      <dgm:spPr/>
      <dgm:t>
        <a:bodyPr/>
        <a:lstStyle/>
        <a:p>
          <a:endParaRPr lang="de-DE"/>
        </a:p>
      </dgm:t>
    </dgm:pt>
    <dgm:pt modelId="{5258A3AD-F157-FD48-9CA4-E5B6683E15F8}">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de-DE" sz="2400" b="0" dirty="0" smtClean="0">
              <a:solidFill>
                <a:schemeClr val="tx1"/>
              </a:solidFill>
              <a:effectLst/>
              <a:latin typeface="+mn-lt"/>
              <a:ea typeface="+mn-ea"/>
              <a:cs typeface="+mn-cs"/>
            </a:rPr>
            <a:t>Veränderungen können </a:t>
          </a:r>
          <a:r>
            <a:rPr lang="de-DE" sz="2400" b="0" baseline="0" dirty="0" smtClean="0">
              <a:solidFill>
                <a:schemeClr val="tx1"/>
              </a:solidFill>
              <a:effectLst/>
              <a:latin typeface="+mn-lt"/>
              <a:ea typeface="+mn-ea"/>
              <a:cs typeface="+mn-cs"/>
            </a:rPr>
            <a:t>das Ökosystem gefährden</a:t>
          </a:r>
          <a:endParaRPr lang="de-DE" sz="2400" b="0" dirty="0" smtClean="0">
            <a:solidFill>
              <a:schemeClr val="tx1"/>
            </a:solidFill>
            <a:effectLst/>
            <a:latin typeface="+mn-lt"/>
            <a:ea typeface="+mn-ea"/>
            <a:cs typeface="+mn-cs"/>
          </a:endParaRPr>
        </a:p>
      </dgm:t>
    </dgm:pt>
    <dgm:pt modelId="{D2EE11CC-1CE6-AD4C-8940-DE4E4B343706}" type="parTrans" cxnId="{D35A0C9B-0D6A-DA4A-9379-467530538B7A}">
      <dgm:prSet/>
      <dgm:spPr/>
      <dgm:t>
        <a:bodyPr/>
        <a:lstStyle/>
        <a:p>
          <a:endParaRPr lang="de-DE"/>
        </a:p>
      </dgm:t>
    </dgm:pt>
    <dgm:pt modelId="{D6ED5186-03B7-8A40-8E71-A8481736E82C}" type="sibTrans" cxnId="{D35A0C9B-0D6A-DA4A-9379-467530538B7A}">
      <dgm:prSet/>
      <dgm:spPr/>
      <dgm:t>
        <a:bodyPr/>
        <a:lstStyle/>
        <a:p>
          <a:endParaRPr lang="de-DE"/>
        </a:p>
      </dgm:t>
    </dgm:pt>
    <dgm:pt modelId="{19AD2D9F-F429-ED44-85D1-5F9950212E8D}">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de-DE" sz="2400" b="0" baseline="0" dirty="0" smtClean="0">
              <a:solidFill>
                <a:schemeClr val="tx1"/>
              </a:solidFill>
              <a:effectLst/>
              <a:latin typeface="+mn-lt"/>
              <a:ea typeface="+mn-ea"/>
              <a:cs typeface="+mn-cs"/>
            </a:rPr>
            <a:t>Arten die auf andere Arten angewiesen sind, können räumlich und zeitlich von einander getrennt werden und somit das Gleichgewicht stören</a:t>
          </a:r>
          <a:endParaRPr lang="de-DE" sz="2400" b="0" dirty="0" smtClean="0">
            <a:solidFill>
              <a:schemeClr val="tx1"/>
            </a:solidFill>
            <a:effectLst/>
            <a:latin typeface="+mn-lt"/>
            <a:ea typeface="+mn-ea"/>
            <a:cs typeface="+mn-cs"/>
          </a:endParaRPr>
        </a:p>
      </dgm:t>
    </dgm:pt>
    <dgm:pt modelId="{C995A866-A6EB-3847-923C-D331CA07CF7C}" type="parTrans" cxnId="{DA6D1D81-8213-5740-A7CB-99D7791972B0}">
      <dgm:prSet/>
      <dgm:spPr/>
      <dgm:t>
        <a:bodyPr/>
        <a:lstStyle/>
        <a:p>
          <a:endParaRPr lang="de-DE"/>
        </a:p>
      </dgm:t>
    </dgm:pt>
    <dgm:pt modelId="{F7E81E0B-52FF-8642-8121-27D8D12DCF3C}" type="sibTrans" cxnId="{DA6D1D81-8213-5740-A7CB-99D7791972B0}">
      <dgm:prSet/>
      <dgm:spPr/>
      <dgm:t>
        <a:bodyPr/>
        <a:lstStyle/>
        <a:p>
          <a:endParaRPr lang="de-DE"/>
        </a:p>
      </dgm:t>
    </dgm:pt>
    <dgm:pt modelId="{3F13CDFC-EC66-0044-9C80-26681B0E6A9D}" type="pres">
      <dgm:prSet presAssocID="{8556F245-C369-2548-B821-A3A8A0FC7AB6}" presName="Name0" presStyleCnt="0">
        <dgm:presLayoutVars>
          <dgm:dir/>
          <dgm:animLvl val="lvl"/>
          <dgm:resizeHandles val="exact"/>
        </dgm:presLayoutVars>
      </dgm:prSet>
      <dgm:spPr/>
      <dgm:t>
        <a:bodyPr/>
        <a:lstStyle/>
        <a:p>
          <a:endParaRPr lang="de-DE"/>
        </a:p>
      </dgm:t>
    </dgm:pt>
    <dgm:pt modelId="{768D64CC-4B9A-964A-B297-DE8D7C6560BB}" type="pres">
      <dgm:prSet presAssocID="{811882D3-240C-854D-9A4F-A7DEEB2481B3}" presName="composite" presStyleCnt="0"/>
      <dgm:spPr/>
    </dgm:pt>
    <dgm:pt modelId="{18931775-DCC5-484A-832B-3A28405C0520}" type="pres">
      <dgm:prSet presAssocID="{811882D3-240C-854D-9A4F-A7DEEB2481B3}" presName="parTx" presStyleLbl="alignNode1" presStyleIdx="0" presStyleCnt="1" custScaleY="100000" custLinFactNeighborX="-214" custLinFactNeighborY="19">
        <dgm:presLayoutVars>
          <dgm:chMax val="0"/>
          <dgm:chPref val="0"/>
          <dgm:bulletEnabled val="1"/>
        </dgm:presLayoutVars>
      </dgm:prSet>
      <dgm:spPr/>
      <dgm:t>
        <a:bodyPr/>
        <a:lstStyle/>
        <a:p>
          <a:endParaRPr lang="de-DE"/>
        </a:p>
      </dgm:t>
    </dgm:pt>
    <dgm:pt modelId="{7DB60188-23BA-FD4F-94EC-937389981BD4}" type="pres">
      <dgm:prSet presAssocID="{811882D3-240C-854D-9A4F-A7DEEB2481B3}" presName="desTx" presStyleLbl="alignAccFollowNode1" presStyleIdx="0" presStyleCnt="1">
        <dgm:presLayoutVars>
          <dgm:bulletEnabled val="1"/>
        </dgm:presLayoutVars>
      </dgm:prSet>
      <dgm:spPr/>
      <dgm:t>
        <a:bodyPr/>
        <a:lstStyle/>
        <a:p>
          <a:endParaRPr lang="de-DE"/>
        </a:p>
      </dgm:t>
    </dgm:pt>
  </dgm:ptLst>
  <dgm:cxnLst>
    <dgm:cxn modelId="{0225CAA2-1CFD-EA4B-80DA-6C02B98F3AE3}" type="presOf" srcId="{5258A3AD-F157-FD48-9CA4-E5B6683E15F8}" destId="{7DB60188-23BA-FD4F-94EC-937389981BD4}" srcOrd="0" destOrd="1" presId="urn:microsoft.com/office/officeart/2005/8/layout/hList1"/>
    <dgm:cxn modelId="{ACD85572-D558-CE46-94E7-102651D60CC2}" type="presOf" srcId="{811882D3-240C-854D-9A4F-A7DEEB2481B3}" destId="{18931775-DCC5-484A-832B-3A28405C0520}" srcOrd="0" destOrd="0" presId="urn:microsoft.com/office/officeart/2005/8/layout/hList1"/>
    <dgm:cxn modelId="{42EF40C0-53B3-C34A-AAF9-5E8C5C826C53}" type="presOf" srcId="{19AD2D9F-F429-ED44-85D1-5F9950212E8D}" destId="{7DB60188-23BA-FD4F-94EC-937389981BD4}" srcOrd="0" destOrd="2" presId="urn:microsoft.com/office/officeart/2005/8/layout/hList1"/>
    <dgm:cxn modelId="{E2980C09-DA3F-7A47-88D8-F92DD7DE9CA2}" type="presOf" srcId="{65B4619F-6091-8542-8B65-E079186E4E97}" destId="{7DB60188-23BA-FD4F-94EC-937389981BD4}" srcOrd="0" destOrd="0" presId="urn:microsoft.com/office/officeart/2005/8/layout/hList1"/>
    <dgm:cxn modelId="{D7BB1130-B06F-094B-BBD1-23CAB57DB7B1}" srcId="{8556F245-C369-2548-B821-A3A8A0FC7AB6}" destId="{811882D3-240C-854D-9A4F-A7DEEB2481B3}" srcOrd="0" destOrd="0" parTransId="{90343BB3-5D69-6146-8F47-3E0AB957D004}" sibTransId="{EF674531-4B95-E340-B763-BB2D2B1572FE}"/>
    <dgm:cxn modelId="{D35A0C9B-0D6A-DA4A-9379-467530538B7A}" srcId="{811882D3-240C-854D-9A4F-A7DEEB2481B3}" destId="{5258A3AD-F157-FD48-9CA4-E5B6683E15F8}" srcOrd="1" destOrd="0" parTransId="{D2EE11CC-1CE6-AD4C-8940-DE4E4B343706}" sibTransId="{D6ED5186-03B7-8A40-8E71-A8481736E82C}"/>
    <dgm:cxn modelId="{A7FDACE5-1A40-2A4D-B280-682EE3A8B592}" type="presOf" srcId="{8556F245-C369-2548-B821-A3A8A0FC7AB6}" destId="{3F13CDFC-EC66-0044-9C80-26681B0E6A9D}" srcOrd="0" destOrd="0" presId="urn:microsoft.com/office/officeart/2005/8/layout/hList1"/>
    <dgm:cxn modelId="{3F871C14-6955-D54B-8259-02DEB7132A57}" srcId="{811882D3-240C-854D-9A4F-A7DEEB2481B3}" destId="{65B4619F-6091-8542-8B65-E079186E4E97}" srcOrd="0" destOrd="0" parTransId="{BBD28CA0-61EC-8D45-9367-108FCB853608}" sibTransId="{C27BB3EC-A9F7-9E43-820E-998E9943412E}"/>
    <dgm:cxn modelId="{DA6D1D81-8213-5740-A7CB-99D7791972B0}" srcId="{811882D3-240C-854D-9A4F-A7DEEB2481B3}" destId="{19AD2D9F-F429-ED44-85D1-5F9950212E8D}" srcOrd="2" destOrd="0" parTransId="{C995A866-A6EB-3847-923C-D331CA07CF7C}" sibTransId="{F7E81E0B-52FF-8642-8121-27D8D12DCF3C}"/>
    <dgm:cxn modelId="{43AC42A1-35CD-ED4F-8C9A-60224CA4B816}" type="presParOf" srcId="{3F13CDFC-EC66-0044-9C80-26681B0E6A9D}" destId="{768D64CC-4B9A-964A-B297-DE8D7C6560BB}" srcOrd="0" destOrd="0" presId="urn:microsoft.com/office/officeart/2005/8/layout/hList1"/>
    <dgm:cxn modelId="{F1F0C09C-7D15-814C-B9DF-BDE25FB5DE55}" type="presParOf" srcId="{768D64CC-4B9A-964A-B297-DE8D7C6560BB}" destId="{18931775-DCC5-484A-832B-3A28405C0520}" srcOrd="0" destOrd="0" presId="urn:microsoft.com/office/officeart/2005/8/layout/hList1"/>
    <dgm:cxn modelId="{63AAF268-6A7B-E041-8735-E972D9771B02}" type="presParOf" srcId="{768D64CC-4B9A-964A-B297-DE8D7C6560BB}" destId="{7DB60188-23BA-FD4F-94EC-937389981BD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8556F245-C369-2548-B821-A3A8A0FC7AB6}"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de-DE"/>
        </a:p>
      </dgm:t>
    </dgm:pt>
    <dgm:pt modelId="{811882D3-240C-854D-9A4F-A7DEEB2481B3}">
      <dgm:prSet phldrT="[Text]" custT="1"/>
      <dgm:spPr/>
      <dgm:t>
        <a:bodyPr/>
        <a:lstStyle/>
        <a:p>
          <a:r>
            <a:rPr lang="de-DE" sz="3600" dirty="0" smtClean="0"/>
            <a:t>Am Beispiel der Kirsch-Essig-Fliege</a:t>
          </a:r>
        </a:p>
      </dgm:t>
    </dgm:pt>
    <dgm:pt modelId="{90343BB3-5D69-6146-8F47-3E0AB957D004}" type="parTrans" cxnId="{D7BB1130-B06F-094B-BBD1-23CAB57DB7B1}">
      <dgm:prSet/>
      <dgm:spPr/>
      <dgm:t>
        <a:bodyPr/>
        <a:lstStyle/>
        <a:p>
          <a:endParaRPr lang="de-DE"/>
        </a:p>
      </dgm:t>
    </dgm:pt>
    <dgm:pt modelId="{EF674531-4B95-E340-B763-BB2D2B1572FE}" type="sibTrans" cxnId="{D7BB1130-B06F-094B-BBD1-23CAB57DB7B1}">
      <dgm:prSet/>
      <dgm:spPr/>
      <dgm:t>
        <a:bodyPr/>
        <a:lstStyle/>
        <a:p>
          <a:endParaRPr lang="de-DE"/>
        </a:p>
      </dgm:t>
    </dgm:pt>
    <dgm:pt modelId="{65B4619F-6091-8542-8B65-E079186E4E97}">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de-DE" sz="2400" b="0" dirty="0" smtClean="0">
              <a:solidFill>
                <a:schemeClr val="tx1"/>
              </a:solidFill>
              <a:effectLst/>
              <a:latin typeface="+mn-lt"/>
              <a:ea typeface="+mn-ea"/>
              <a:cs typeface="+mn-cs"/>
            </a:rPr>
            <a:t>Ursprünglich heimisch in Südostasien</a:t>
          </a:r>
        </a:p>
      </dgm:t>
    </dgm:pt>
    <dgm:pt modelId="{BBD28CA0-61EC-8D45-9367-108FCB853608}" type="parTrans" cxnId="{3F871C14-6955-D54B-8259-02DEB7132A57}">
      <dgm:prSet/>
      <dgm:spPr/>
      <dgm:t>
        <a:bodyPr/>
        <a:lstStyle/>
        <a:p>
          <a:endParaRPr lang="de-DE"/>
        </a:p>
      </dgm:t>
    </dgm:pt>
    <dgm:pt modelId="{C27BB3EC-A9F7-9E43-820E-998E9943412E}" type="sibTrans" cxnId="{3F871C14-6955-D54B-8259-02DEB7132A57}">
      <dgm:prSet/>
      <dgm:spPr/>
      <dgm:t>
        <a:bodyPr/>
        <a:lstStyle/>
        <a:p>
          <a:endParaRPr lang="de-DE"/>
        </a:p>
      </dgm:t>
    </dgm:pt>
    <dgm:pt modelId="{5258A3AD-F157-FD48-9CA4-E5B6683E15F8}">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de-DE" sz="2400" b="0" dirty="0" smtClean="0">
              <a:solidFill>
                <a:schemeClr val="tx1"/>
              </a:solidFill>
              <a:effectLst/>
              <a:latin typeface="+mn-lt"/>
              <a:ea typeface="+mn-ea"/>
              <a:cs typeface="+mn-cs"/>
            </a:rPr>
            <a:t>Beschädigen Trauben, Kirschen und Himbeeren</a:t>
          </a:r>
        </a:p>
      </dgm:t>
    </dgm:pt>
    <dgm:pt modelId="{D2EE11CC-1CE6-AD4C-8940-DE4E4B343706}" type="parTrans" cxnId="{D35A0C9B-0D6A-DA4A-9379-467530538B7A}">
      <dgm:prSet/>
      <dgm:spPr/>
      <dgm:t>
        <a:bodyPr/>
        <a:lstStyle/>
        <a:p>
          <a:endParaRPr lang="de-DE"/>
        </a:p>
      </dgm:t>
    </dgm:pt>
    <dgm:pt modelId="{D6ED5186-03B7-8A40-8E71-A8481736E82C}" type="sibTrans" cxnId="{D35A0C9B-0D6A-DA4A-9379-467530538B7A}">
      <dgm:prSet/>
      <dgm:spPr/>
      <dgm:t>
        <a:bodyPr/>
        <a:lstStyle/>
        <a:p>
          <a:endParaRPr lang="de-DE"/>
        </a:p>
      </dgm:t>
    </dgm:pt>
    <dgm:pt modelId="{19AD2D9F-F429-ED44-85D1-5F9950212E8D}">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de-DE" sz="2400" b="0" dirty="0" smtClean="0">
              <a:solidFill>
                <a:schemeClr val="tx1"/>
              </a:solidFill>
              <a:effectLst/>
              <a:latin typeface="+mn-lt"/>
              <a:ea typeface="+mn-ea"/>
              <a:cs typeface="+mn-cs"/>
            </a:rPr>
            <a:t>Große Gefahrenquelle für viele deutsche Winzer</a:t>
          </a:r>
        </a:p>
      </dgm:t>
    </dgm:pt>
    <dgm:pt modelId="{C995A866-A6EB-3847-923C-D331CA07CF7C}" type="parTrans" cxnId="{DA6D1D81-8213-5740-A7CB-99D7791972B0}">
      <dgm:prSet/>
      <dgm:spPr/>
      <dgm:t>
        <a:bodyPr/>
        <a:lstStyle/>
        <a:p>
          <a:endParaRPr lang="de-DE"/>
        </a:p>
      </dgm:t>
    </dgm:pt>
    <dgm:pt modelId="{F7E81E0B-52FF-8642-8121-27D8D12DCF3C}" type="sibTrans" cxnId="{DA6D1D81-8213-5740-A7CB-99D7791972B0}">
      <dgm:prSet/>
      <dgm:spPr/>
      <dgm:t>
        <a:bodyPr/>
        <a:lstStyle/>
        <a:p>
          <a:endParaRPr lang="de-DE"/>
        </a:p>
      </dgm:t>
    </dgm:pt>
    <dgm:pt modelId="{DFADB645-5278-BA4E-AE17-A1EBEB2CF162}">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de-DE" sz="2400" b="0" dirty="0" smtClean="0">
              <a:solidFill>
                <a:schemeClr val="tx1"/>
              </a:solidFill>
              <a:effectLst/>
              <a:latin typeface="+mn-lt"/>
              <a:ea typeface="+mn-ea"/>
              <a:cs typeface="+mn-cs"/>
            </a:rPr>
            <a:t>Seit einigen Jahren in Südeuropa und in Deutschland angesiedelt</a:t>
          </a:r>
        </a:p>
      </dgm:t>
    </dgm:pt>
    <dgm:pt modelId="{97A0EF20-0FCB-074C-88DD-85C88EFD858C}" type="parTrans" cxnId="{CB7E6977-16B3-354A-AC50-92DEDC87E8A9}">
      <dgm:prSet/>
      <dgm:spPr/>
      <dgm:t>
        <a:bodyPr/>
        <a:lstStyle/>
        <a:p>
          <a:endParaRPr lang="de-DE"/>
        </a:p>
      </dgm:t>
    </dgm:pt>
    <dgm:pt modelId="{441C514D-AEDC-FE48-BCEB-8BB0F64AA42C}" type="sibTrans" cxnId="{CB7E6977-16B3-354A-AC50-92DEDC87E8A9}">
      <dgm:prSet/>
      <dgm:spPr/>
      <dgm:t>
        <a:bodyPr/>
        <a:lstStyle/>
        <a:p>
          <a:endParaRPr lang="de-DE"/>
        </a:p>
      </dgm:t>
    </dgm:pt>
    <dgm:pt modelId="{3F13CDFC-EC66-0044-9C80-26681B0E6A9D}" type="pres">
      <dgm:prSet presAssocID="{8556F245-C369-2548-B821-A3A8A0FC7AB6}" presName="Name0" presStyleCnt="0">
        <dgm:presLayoutVars>
          <dgm:dir/>
          <dgm:animLvl val="lvl"/>
          <dgm:resizeHandles val="exact"/>
        </dgm:presLayoutVars>
      </dgm:prSet>
      <dgm:spPr/>
      <dgm:t>
        <a:bodyPr/>
        <a:lstStyle/>
        <a:p>
          <a:endParaRPr lang="de-DE"/>
        </a:p>
      </dgm:t>
    </dgm:pt>
    <dgm:pt modelId="{768D64CC-4B9A-964A-B297-DE8D7C6560BB}" type="pres">
      <dgm:prSet presAssocID="{811882D3-240C-854D-9A4F-A7DEEB2481B3}" presName="composite" presStyleCnt="0"/>
      <dgm:spPr/>
    </dgm:pt>
    <dgm:pt modelId="{18931775-DCC5-484A-832B-3A28405C0520}" type="pres">
      <dgm:prSet presAssocID="{811882D3-240C-854D-9A4F-A7DEEB2481B3}" presName="parTx" presStyleLbl="alignNode1" presStyleIdx="0" presStyleCnt="1" custScaleY="100000" custLinFactNeighborX="-214" custLinFactNeighborY="19">
        <dgm:presLayoutVars>
          <dgm:chMax val="0"/>
          <dgm:chPref val="0"/>
          <dgm:bulletEnabled val="1"/>
        </dgm:presLayoutVars>
      </dgm:prSet>
      <dgm:spPr/>
      <dgm:t>
        <a:bodyPr/>
        <a:lstStyle/>
        <a:p>
          <a:endParaRPr lang="de-DE"/>
        </a:p>
      </dgm:t>
    </dgm:pt>
    <dgm:pt modelId="{7DB60188-23BA-FD4F-94EC-937389981BD4}" type="pres">
      <dgm:prSet presAssocID="{811882D3-240C-854D-9A4F-A7DEEB2481B3}" presName="desTx" presStyleLbl="alignAccFollowNode1" presStyleIdx="0" presStyleCnt="1">
        <dgm:presLayoutVars>
          <dgm:bulletEnabled val="1"/>
        </dgm:presLayoutVars>
      </dgm:prSet>
      <dgm:spPr/>
      <dgm:t>
        <a:bodyPr/>
        <a:lstStyle/>
        <a:p>
          <a:endParaRPr lang="de-DE"/>
        </a:p>
      </dgm:t>
    </dgm:pt>
  </dgm:ptLst>
  <dgm:cxnLst>
    <dgm:cxn modelId="{C8DB615A-960D-FF42-BF8B-2FE0291CED10}" type="presOf" srcId="{8556F245-C369-2548-B821-A3A8A0FC7AB6}" destId="{3F13CDFC-EC66-0044-9C80-26681B0E6A9D}" srcOrd="0" destOrd="0" presId="urn:microsoft.com/office/officeart/2005/8/layout/hList1"/>
    <dgm:cxn modelId="{D7BB1130-B06F-094B-BBD1-23CAB57DB7B1}" srcId="{8556F245-C369-2548-B821-A3A8A0FC7AB6}" destId="{811882D3-240C-854D-9A4F-A7DEEB2481B3}" srcOrd="0" destOrd="0" parTransId="{90343BB3-5D69-6146-8F47-3E0AB957D004}" sibTransId="{EF674531-4B95-E340-B763-BB2D2B1572FE}"/>
    <dgm:cxn modelId="{D35A0C9B-0D6A-DA4A-9379-467530538B7A}" srcId="{811882D3-240C-854D-9A4F-A7DEEB2481B3}" destId="{5258A3AD-F157-FD48-9CA4-E5B6683E15F8}" srcOrd="2" destOrd="0" parTransId="{D2EE11CC-1CE6-AD4C-8940-DE4E4B343706}" sibTransId="{D6ED5186-03B7-8A40-8E71-A8481736E82C}"/>
    <dgm:cxn modelId="{7CD64C2D-51C9-114B-B258-9DD9829E24B8}" type="presOf" srcId="{5258A3AD-F157-FD48-9CA4-E5B6683E15F8}" destId="{7DB60188-23BA-FD4F-94EC-937389981BD4}" srcOrd="0" destOrd="2" presId="urn:microsoft.com/office/officeart/2005/8/layout/hList1"/>
    <dgm:cxn modelId="{50D12462-B0C1-464D-A519-2C467A551DA4}" type="presOf" srcId="{19AD2D9F-F429-ED44-85D1-5F9950212E8D}" destId="{7DB60188-23BA-FD4F-94EC-937389981BD4}" srcOrd="0" destOrd="3" presId="urn:microsoft.com/office/officeart/2005/8/layout/hList1"/>
    <dgm:cxn modelId="{CB7E6977-16B3-354A-AC50-92DEDC87E8A9}" srcId="{811882D3-240C-854D-9A4F-A7DEEB2481B3}" destId="{DFADB645-5278-BA4E-AE17-A1EBEB2CF162}" srcOrd="1" destOrd="0" parTransId="{97A0EF20-0FCB-074C-88DD-85C88EFD858C}" sibTransId="{441C514D-AEDC-FE48-BCEB-8BB0F64AA42C}"/>
    <dgm:cxn modelId="{BEBA6D76-700E-E740-8083-F15298BCA728}" type="presOf" srcId="{65B4619F-6091-8542-8B65-E079186E4E97}" destId="{7DB60188-23BA-FD4F-94EC-937389981BD4}" srcOrd="0" destOrd="0" presId="urn:microsoft.com/office/officeart/2005/8/layout/hList1"/>
    <dgm:cxn modelId="{3F871C14-6955-D54B-8259-02DEB7132A57}" srcId="{811882D3-240C-854D-9A4F-A7DEEB2481B3}" destId="{65B4619F-6091-8542-8B65-E079186E4E97}" srcOrd="0" destOrd="0" parTransId="{BBD28CA0-61EC-8D45-9367-108FCB853608}" sibTransId="{C27BB3EC-A9F7-9E43-820E-998E9943412E}"/>
    <dgm:cxn modelId="{DA6D1D81-8213-5740-A7CB-99D7791972B0}" srcId="{811882D3-240C-854D-9A4F-A7DEEB2481B3}" destId="{19AD2D9F-F429-ED44-85D1-5F9950212E8D}" srcOrd="3" destOrd="0" parTransId="{C995A866-A6EB-3847-923C-D331CA07CF7C}" sibTransId="{F7E81E0B-52FF-8642-8121-27D8D12DCF3C}"/>
    <dgm:cxn modelId="{A830D253-1F43-854B-AE84-024954374219}" type="presOf" srcId="{811882D3-240C-854D-9A4F-A7DEEB2481B3}" destId="{18931775-DCC5-484A-832B-3A28405C0520}" srcOrd="0" destOrd="0" presId="urn:microsoft.com/office/officeart/2005/8/layout/hList1"/>
    <dgm:cxn modelId="{D174A9CA-F923-1944-8165-53C856B6F90D}" type="presOf" srcId="{DFADB645-5278-BA4E-AE17-A1EBEB2CF162}" destId="{7DB60188-23BA-FD4F-94EC-937389981BD4}" srcOrd="0" destOrd="1" presId="urn:microsoft.com/office/officeart/2005/8/layout/hList1"/>
    <dgm:cxn modelId="{A9385563-1518-3B41-A762-305D165801B7}" type="presParOf" srcId="{3F13CDFC-EC66-0044-9C80-26681B0E6A9D}" destId="{768D64CC-4B9A-964A-B297-DE8D7C6560BB}" srcOrd="0" destOrd="0" presId="urn:microsoft.com/office/officeart/2005/8/layout/hList1"/>
    <dgm:cxn modelId="{C43CE91C-8D19-A94E-AABA-330E5D600C9E}" type="presParOf" srcId="{768D64CC-4B9A-964A-B297-DE8D7C6560BB}" destId="{18931775-DCC5-484A-832B-3A28405C0520}" srcOrd="0" destOrd="0" presId="urn:microsoft.com/office/officeart/2005/8/layout/hList1"/>
    <dgm:cxn modelId="{C608970D-1638-E945-BDEA-75A752E5F7BA}" type="presParOf" srcId="{768D64CC-4B9A-964A-B297-DE8D7C6560BB}" destId="{7DB60188-23BA-FD4F-94EC-937389981BD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556F245-C369-2548-B821-A3A8A0FC7AB6}"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de-DE"/>
        </a:p>
      </dgm:t>
    </dgm:pt>
    <dgm:pt modelId="{811882D3-240C-854D-9A4F-A7DEEB2481B3}">
      <dgm:prSet phldrT="[Text]" custT="1"/>
      <dgm:spPr/>
      <dgm:t>
        <a:bodyPr/>
        <a:lstStyle/>
        <a:p>
          <a:r>
            <a:rPr lang="de-DE" sz="3600" baseline="0" dirty="0" smtClean="0"/>
            <a:t>Biologischen Vielfalt (Beispiel)</a:t>
          </a:r>
          <a:endParaRPr lang="de-DE" sz="3600" dirty="0"/>
        </a:p>
      </dgm:t>
    </dgm:pt>
    <dgm:pt modelId="{90343BB3-5D69-6146-8F47-3E0AB957D004}" type="parTrans" cxnId="{D7BB1130-B06F-094B-BBD1-23CAB57DB7B1}">
      <dgm:prSet/>
      <dgm:spPr/>
      <dgm:t>
        <a:bodyPr/>
        <a:lstStyle/>
        <a:p>
          <a:endParaRPr lang="de-DE"/>
        </a:p>
      </dgm:t>
    </dgm:pt>
    <dgm:pt modelId="{EF674531-4B95-E340-B763-BB2D2B1572FE}" type="sibTrans" cxnId="{D7BB1130-B06F-094B-BBD1-23CAB57DB7B1}">
      <dgm:prSet/>
      <dgm:spPr/>
      <dgm:t>
        <a:bodyPr/>
        <a:lstStyle/>
        <a:p>
          <a:endParaRPr lang="de-DE"/>
        </a:p>
      </dgm:t>
    </dgm:pt>
    <dgm:pt modelId="{8F521644-9A0C-CD44-A0D2-43646A018FFD}">
      <dgm:prSet custT="1"/>
      <dgm:spPr/>
      <dgm:t>
        <a:bodyPr lIns="324000"/>
        <a:lstStyle/>
        <a:p>
          <a:r>
            <a:rPr lang="de-DE" sz="2400" dirty="0" smtClean="0"/>
            <a:t>Durch Veränderung des Klimas werden Tier-</a:t>
          </a:r>
          <a:r>
            <a:rPr lang="de-DE" sz="2400" baseline="0" dirty="0" smtClean="0"/>
            <a:t> und Pflanzenarten gefährdet, die auf einander angewiesen sind. </a:t>
          </a:r>
          <a:endParaRPr lang="de-DE" sz="2400" dirty="0" smtClean="0"/>
        </a:p>
      </dgm:t>
    </dgm:pt>
    <dgm:pt modelId="{158266ED-4556-C745-BB44-3CC30E4C26B3}" type="parTrans" cxnId="{04FD3537-AC4A-794A-AB04-5154CE2C3CCC}">
      <dgm:prSet/>
      <dgm:spPr/>
      <dgm:t>
        <a:bodyPr/>
        <a:lstStyle/>
        <a:p>
          <a:endParaRPr lang="de-DE"/>
        </a:p>
      </dgm:t>
    </dgm:pt>
    <dgm:pt modelId="{4FA829CB-4183-9F48-B01B-7CA61BEEEB4A}" type="sibTrans" cxnId="{04FD3537-AC4A-794A-AB04-5154CE2C3CCC}">
      <dgm:prSet/>
      <dgm:spPr/>
      <dgm:t>
        <a:bodyPr/>
        <a:lstStyle/>
        <a:p>
          <a:endParaRPr lang="de-DE"/>
        </a:p>
      </dgm:t>
    </dgm:pt>
    <dgm:pt modelId="{D6B6A3BD-4E0C-DF45-B998-7E16DFE67242}">
      <dgm:prSet custT="1"/>
      <dgm:spPr/>
      <dgm:t>
        <a:bodyPr lIns="324000"/>
        <a:lstStyle/>
        <a:p>
          <a:r>
            <a:rPr lang="de-DE" sz="2400" dirty="0" smtClean="0"/>
            <a:t>Zugvögel finden bei ihrer Rückkehr</a:t>
          </a:r>
          <a:r>
            <a:rPr lang="de-DE" sz="2400" baseline="0" dirty="0" smtClean="0"/>
            <a:t> erschwert Nahrung, da die Larven sich bereits weiterentwickelt haben</a:t>
          </a:r>
          <a:endParaRPr lang="de-DE" sz="2400" dirty="0" smtClean="0"/>
        </a:p>
      </dgm:t>
    </dgm:pt>
    <dgm:pt modelId="{41CD4F08-1787-C645-A503-C788909AD81C}" type="parTrans" cxnId="{3C580392-2B67-A547-BC7A-F1D71482B77E}">
      <dgm:prSet/>
      <dgm:spPr/>
      <dgm:t>
        <a:bodyPr/>
        <a:lstStyle/>
        <a:p>
          <a:endParaRPr lang="de-DE"/>
        </a:p>
      </dgm:t>
    </dgm:pt>
    <dgm:pt modelId="{0D7A941D-2926-B343-80AB-7E667AF4AAF4}" type="sibTrans" cxnId="{3C580392-2B67-A547-BC7A-F1D71482B77E}">
      <dgm:prSet/>
      <dgm:spPr/>
      <dgm:t>
        <a:bodyPr/>
        <a:lstStyle/>
        <a:p>
          <a:endParaRPr lang="de-DE"/>
        </a:p>
      </dgm:t>
    </dgm:pt>
    <dgm:pt modelId="{4FAC275A-D03D-E34B-8210-ED2561B65694}">
      <dgm:prSet custT="1"/>
      <dgm:spPr/>
      <dgm:t>
        <a:bodyPr lIns="324000"/>
        <a:lstStyle/>
        <a:p>
          <a:r>
            <a:rPr lang="de-DE" sz="2400" dirty="0" smtClean="0"/>
            <a:t>Raupen vieler Schmetterlingsarten sind auf spezielle Blätter angewiesen, die durch die Veränderung der Verbreitungsgebiete nur noch limitiert vorhanden sind</a:t>
          </a:r>
        </a:p>
      </dgm:t>
    </dgm:pt>
    <dgm:pt modelId="{74DE4572-37EF-6549-9BE8-093FB2D4F1C1}" type="parTrans" cxnId="{193D405F-B67B-AA48-A546-B79FA1256A8F}">
      <dgm:prSet/>
      <dgm:spPr/>
      <dgm:t>
        <a:bodyPr/>
        <a:lstStyle/>
        <a:p>
          <a:endParaRPr lang="de-DE"/>
        </a:p>
      </dgm:t>
    </dgm:pt>
    <dgm:pt modelId="{E7054ECF-4EF4-284C-94AF-65B6775A039D}" type="sibTrans" cxnId="{193D405F-B67B-AA48-A546-B79FA1256A8F}">
      <dgm:prSet/>
      <dgm:spPr/>
      <dgm:t>
        <a:bodyPr/>
        <a:lstStyle/>
        <a:p>
          <a:endParaRPr lang="de-DE"/>
        </a:p>
      </dgm:t>
    </dgm:pt>
    <dgm:pt modelId="{3F13CDFC-EC66-0044-9C80-26681B0E6A9D}" type="pres">
      <dgm:prSet presAssocID="{8556F245-C369-2548-B821-A3A8A0FC7AB6}" presName="Name0" presStyleCnt="0">
        <dgm:presLayoutVars>
          <dgm:dir/>
          <dgm:animLvl val="lvl"/>
          <dgm:resizeHandles val="exact"/>
        </dgm:presLayoutVars>
      </dgm:prSet>
      <dgm:spPr/>
      <dgm:t>
        <a:bodyPr/>
        <a:lstStyle/>
        <a:p>
          <a:endParaRPr lang="de-DE"/>
        </a:p>
      </dgm:t>
    </dgm:pt>
    <dgm:pt modelId="{768D64CC-4B9A-964A-B297-DE8D7C6560BB}" type="pres">
      <dgm:prSet presAssocID="{811882D3-240C-854D-9A4F-A7DEEB2481B3}" presName="composite" presStyleCnt="0"/>
      <dgm:spPr/>
    </dgm:pt>
    <dgm:pt modelId="{18931775-DCC5-484A-832B-3A28405C0520}" type="pres">
      <dgm:prSet presAssocID="{811882D3-240C-854D-9A4F-A7DEEB2481B3}" presName="parTx" presStyleLbl="alignNode1" presStyleIdx="0" presStyleCnt="1" custScaleY="100000" custLinFactNeighborX="-54431" custLinFactNeighborY="-22663">
        <dgm:presLayoutVars>
          <dgm:chMax val="0"/>
          <dgm:chPref val="0"/>
          <dgm:bulletEnabled val="1"/>
        </dgm:presLayoutVars>
      </dgm:prSet>
      <dgm:spPr/>
      <dgm:t>
        <a:bodyPr/>
        <a:lstStyle/>
        <a:p>
          <a:endParaRPr lang="de-DE"/>
        </a:p>
      </dgm:t>
    </dgm:pt>
    <dgm:pt modelId="{7DB60188-23BA-FD4F-94EC-937389981BD4}" type="pres">
      <dgm:prSet presAssocID="{811882D3-240C-854D-9A4F-A7DEEB2481B3}" presName="desTx" presStyleLbl="alignAccFollowNode1" presStyleIdx="0" presStyleCnt="1" custLinFactNeighborY="239">
        <dgm:presLayoutVars>
          <dgm:bulletEnabled val="1"/>
        </dgm:presLayoutVars>
      </dgm:prSet>
      <dgm:spPr/>
      <dgm:t>
        <a:bodyPr/>
        <a:lstStyle/>
        <a:p>
          <a:endParaRPr lang="de-DE"/>
        </a:p>
      </dgm:t>
    </dgm:pt>
  </dgm:ptLst>
  <dgm:cxnLst>
    <dgm:cxn modelId="{193D405F-B67B-AA48-A546-B79FA1256A8F}" srcId="{811882D3-240C-854D-9A4F-A7DEEB2481B3}" destId="{4FAC275A-D03D-E34B-8210-ED2561B65694}" srcOrd="2" destOrd="0" parTransId="{74DE4572-37EF-6549-9BE8-093FB2D4F1C1}" sibTransId="{E7054ECF-4EF4-284C-94AF-65B6775A039D}"/>
    <dgm:cxn modelId="{29AC9E35-5373-8443-8BB0-C4029112C17D}" type="presOf" srcId="{D6B6A3BD-4E0C-DF45-B998-7E16DFE67242}" destId="{7DB60188-23BA-FD4F-94EC-937389981BD4}" srcOrd="0" destOrd="1" presId="urn:microsoft.com/office/officeart/2005/8/layout/hList1"/>
    <dgm:cxn modelId="{3E416B36-B2BB-304E-A461-AFFB90986152}" type="presOf" srcId="{8556F245-C369-2548-B821-A3A8A0FC7AB6}" destId="{3F13CDFC-EC66-0044-9C80-26681B0E6A9D}" srcOrd="0" destOrd="0" presId="urn:microsoft.com/office/officeart/2005/8/layout/hList1"/>
    <dgm:cxn modelId="{D7BB1130-B06F-094B-BBD1-23CAB57DB7B1}" srcId="{8556F245-C369-2548-B821-A3A8A0FC7AB6}" destId="{811882D3-240C-854D-9A4F-A7DEEB2481B3}" srcOrd="0" destOrd="0" parTransId="{90343BB3-5D69-6146-8F47-3E0AB957D004}" sibTransId="{EF674531-4B95-E340-B763-BB2D2B1572FE}"/>
    <dgm:cxn modelId="{1A19A43B-E726-8B46-977D-D574B8B26857}" type="presOf" srcId="{4FAC275A-D03D-E34B-8210-ED2561B65694}" destId="{7DB60188-23BA-FD4F-94EC-937389981BD4}" srcOrd="0" destOrd="2" presId="urn:microsoft.com/office/officeart/2005/8/layout/hList1"/>
    <dgm:cxn modelId="{DA866810-6C33-0744-86B7-EEE64D92C53E}" type="presOf" srcId="{8F521644-9A0C-CD44-A0D2-43646A018FFD}" destId="{7DB60188-23BA-FD4F-94EC-937389981BD4}" srcOrd="0" destOrd="0" presId="urn:microsoft.com/office/officeart/2005/8/layout/hList1"/>
    <dgm:cxn modelId="{04FD3537-AC4A-794A-AB04-5154CE2C3CCC}" srcId="{811882D3-240C-854D-9A4F-A7DEEB2481B3}" destId="{8F521644-9A0C-CD44-A0D2-43646A018FFD}" srcOrd="0" destOrd="0" parTransId="{158266ED-4556-C745-BB44-3CC30E4C26B3}" sibTransId="{4FA829CB-4183-9F48-B01B-7CA61BEEEB4A}"/>
    <dgm:cxn modelId="{3C580392-2B67-A547-BC7A-F1D71482B77E}" srcId="{811882D3-240C-854D-9A4F-A7DEEB2481B3}" destId="{D6B6A3BD-4E0C-DF45-B998-7E16DFE67242}" srcOrd="1" destOrd="0" parTransId="{41CD4F08-1787-C645-A503-C788909AD81C}" sibTransId="{0D7A941D-2926-B343-80AB-7E667AF4AAF4}"/>
    <dgm:cxn modelId="{B9FAD4F4-3554-2B4B-A302-9A8407B8284F}" type="presOf" srcId="{811882D3-240C-854D-9A4F-A7DEEB2481B3}" destId="{18931775-DCC5-484A-832B-3A28405C0520}" srcOrd="0" destOrd="0" presId="urn:microsoft.com/office/officeart/2005/8/layout/hList1"/>
    <dgm:cxn modelId="{4BE3EC55-BEFA-1643-8EB0-F725FACCBD95}" type="presParOf" srcId="{3F13CDFC-EC66-0044-9C80-26681B0E6A9D}" destId="{768D64CC-4B9A-964A-B297-DE8D7C6560BB}" srcOrd="0" destOrd="0" presId="urn:microsoft.com/office/officeart/2005/8/layout/hList1"/>
    <dgm:cxn modelId="{69B3F612-26B6-5D4B-A0C1-624BD1DCDE85}" type="presParOf" srcId="{768D64CC-4B9A-964A-B297-DE8D7C6560BB}" destId="{18931775-DCC5-484A-832B-3A28405C0520}" srcOrd="0" destOrd="0" presId="urn:microsoft.com/office/officeart/2005/8/layout/hList1"/>
    <dgm:cxn modelId="{D56C7114-422B-044B-8C23-26C72094C746}" type="presParOf" srcId="{768D64CC-4B9A-964A-B297-DE8D7C6560BB}" destId="{7DB60188-23BA-FD4F-94EC-937389981BD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8556F245-C369-2548-B821-A3A8A0FC7AB6}"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de-DE"/>
        </a:p>
      </dgm:t>
    </dgm:pt>
    <dgm:pt modelId="{811882D3-240C-854D-9A4F-A7DEEB2481B3}">
      <dgm:prSet phldrT="[Text]" custT="1"/>
      <dgm:spPr/>
      <dgm:t>
        <a:bodyPr/>
        <a:lstStyle/>
        <a:p>
          <a:r>
            <a:rPr lang="de-DE" sz="3600" dirty="0" smtClean="0"/>
            <a:t>Wetterbedingungen</a:t>
          </a:r>
        </a:p>
      </dgm:t>
    </dgm:pt>
    <dgm:pt modelId="{90343BB3-5D69-6146-8F47-3E0AB957D004}" type="parTrans" cxnId="{D7BB1130-B06F-094B-BBD1-23CAB57DB7B1}">
      <dgm:prSet/>
      <dgm:spPr/>
      <dgm:t>
        <a:bodyPr/>
        <a:lstStyle/>
        <a:p>
          <a:endParaRPr lang="de-DE"/>
        </a:p>
      </dgm:t>
    </dgm:pt>
    <dgm:pt modelId="{EF674531-4B95-E340-B763-BB2D2B1572FE}" type="sibTrans" cxnId="{D7BB1130-B06F-094B-BBD1-23CAB57DB7B1}">
      <dgm:prSet/>
      <dgm:spPr/>
      <dgm:t>
        <a:bodyPr/>
        <a:lstStyle/>
        <a:p>
          <a:endParaRPr lang="de-DE"/>
        </a:p>
      </dgm:t>
    </dgm:pt>
    <dgm:pt modelId="{65B4619F-6091-8542-8B65-E079186E4E97}">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de-DE" sz="2400" b="0" dirty="0" smtClean="0">
              <a:solidFill>
                <a:schemeClr val="tx1"/>
              </a:solidFill>
              <a:effectLst/>
              <a:latin typeface="+mn-lt"/>
              <a:ea typeface="+mn-ea"/>
              <a:cs typeface="+mn-cs"/>
            </a:rPr>
            <a:t>Für den Verkehr spielen</a:t>
          </a:r>
          <a:r>
            <a:rPr lang="de-DE" sz="2400" b="0" baseline="0" dirty="0" smtClean="0">
              <a:solidFill>
                <a:schemeClr val="tx1"/>
              </a:solidFill>
              <a:effectLst/>
              <a:latin typeface="+mn-lt"/>
              <a:ea typeface="+mn-ea"/>
              <a:cs typeface="+mn-cs"/>
            </a:rPr>
            <a:t> die Wetterbedingungen eine wichtige Rolle</a:t>
          </a:r>
          <a:endParaRPr lang="de-DE" sz="2400" b="0" dirty="0" smtClean="0">
            <a:solidFill>
              <a:schemeClr val="tx1"/>
            </a:solidFill>
            <a:effectLst/>
            <a:latin typeface="+mn-lt"/>
            <a:ea typeface="+mn-ea"/>
            <a:cs typeface="+mn-cs"/>
          </a:endParaRPr>
        </a:p>
      </dgm:t>
    </dgm:pt>
    <dgm:pt modelId="{BBD28CA0-61EC-8D45-9367-108FCB853608}" type="parTrans" cxnId="{3F871C14-6955-D54B-8259-02DEB7132A57}">
      <dgm:prSet/>
      <dgm:spPr/>
      <dgm:t>
        <a:bodyPr/>
        <a:lstStyle/>
        <a:p>
          <a:endParaRPr lang="de-DE"/>
        </a:p>
      </dgm:t>
    </dgm:pt>
    <dgm:pt modelId="{C27BB3EC-A9F7-9E43-820E-998E9943412E}" type="sibTrans" cxnId="{3F871C14-6955-D54B-8259-02DEB7132A57}">
      <dgm:prSet/>
      <dgm:spPr/>
      <dgm:t>
        <a:bodyPr/>
        <a:lstStyle/>
        <a:p>
          <a:endParaRPr lang="de-DE"/>
        </a:p>
      </dgm:t>
    </dgm:pt>
    <dgm:pt modelId="{FE79ECB2-0F90-8A4E-BF5D-E8463E74F958}">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de-DE" sz="2400" b="0" dirty="0" smtClean="0">
              <a:solidFill>
                <a:schemeClr val="tx1"/>
              </a:solidFill>
              <a:effectLst/>
              <a:latin typeface="+mn-lt"/>
              <a:ea typeface="+mn-ea"/>
              <a:cs typeface="+mn-cs"/>
            </a:rPr>
            <a:t>Einschränkungen der </a:t>
          </a:r>
          <a:r>
            <a:rPr lang="de-DE" sz="2400" b="0" baseline="0" dirty="0" smtClean="0">
              <a:solidFill>
                <a:schemeClr val="tx1"/>
              </a:solidFill>
              <a:effectLst/>
              <a:latin typeface="+mn-lt"/>
              <a:ea typeface="+mn-ea"/>
              <a:cs typeface="+mn-cs"/>
            </a:rPr>
            <a:t>Verkehrsinfrastruktur durch</a:t>
          </a:r>
          <a:r>
            <a:rPr lang="de-DE" sz="2400" b="0" dirty="0" smtClean="0">
              <a:solidFill>
                <a:schemeClr val="tx1"/>
              </a:solidFill>
              <a:effectLst/>
              <a:latin typeface="+mn-lt"/>
              <a:ea typeface="+mn-ea"/>
              <a:cs typeface="+mn-cs"/>
            </a:rPr>
            <a:t> Niederschläge und höheren Temperaturen</a:t>
          </a:r>
        </a:p>
      </dgm:t>
    </dgm:pt>
    <dgm:pt modelId="{08C8F5A2-1735-F44A-9F7F-DBE269F1EB46}" type="parTrans" cxnId="{F1A46425-53A5-F140-94C6-BD4951211CD8}">
      <dgm:prSet/>
      <dgm:spPr/>
      <dgm:t>
        <a:bodyPr/>
        <a:lstStyle/>
        <a:p>
          <a:endParaRPr lang="de-DE"/>
        </a:p>
      </dgm:t>
    </dgm:pt>
    <dgm:pt modelId="{FFC40D2B-1C5B-EF4D-B3E6-69040C4E1A57}" type="sibTrans" cxnId="{F1A46425-53A5-F140-94C6-BD4951211CD8}">
      <dgm:prSet/>
      <dgm:spPr/>
      <dgm:t>
        <a:bodyPr/>
        <a:lstStyle/>
        <a:p>
          <a:endParaRPr lang="de-DE"/>
        </a:p>
      </dgm:t>
    </dgm:pt>
    <dgm:pt modelId="{7AD22F93-2DAA-5341-827C-CE1669CAF40E}">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de-DE" sz="2400" b="0" dirty="0" smtClean="0">
              <a:solidFill>
                <a:schemeClr val="tx1"/>
              </a:solidFill>
              <a:effectLst/>
              <a:latin typeface="+mn-lt"/>
              <a:ea typeface="+mn-ea"/>
              <a:cs typeface="+mn-cs"/>
            </a:rPr>
            <a:t>Durch eine Erhöhung der extremen Wetterereignisse kommt es in der Zukunft zu weiteren Verkehrsunfällen</a:t>
          </a:r>
        </a:p>
      </dgm:t>
    </dgm:pt>
    <dgm:pt modelId="{9458A184-FBC2-C24B-AAF4-D502F64F06D9}" type="parTrans" cxnId="{7996B724-1488-754F-8D58-F1862617B16A}">
      <dgm:prSet/>
      <dgm:spPr/>
      <dgm:t>
        <a:bodyPr/>
        <a:lstStyle/>
        <a:p>
          <a:endParaRPr lang="de-DE"/>
        </a:p>
      </dgm:t>
    </dgm:pt>
    <dgm:pt modelId="{CB27885F-2D7E-0E46-8144-12E45DD8D4DE}" type="sibTrans" cxnId="{7996B724-1488-754F-8D58-F1862617B16A}">
      <dgm:prSet/>
      <dgm:spPr/>
      <dgm:t>
        <a:bodyPr/>
        <a:lstStyle/>
        <a:p>
          <a:endParaRPr lang="de-DE"/>
        </a:p>
      </dgm:t>
    </dgm:pt>
    <dgm:pt modelId="{92E62030-F486-C840-9745-A146F0880AD3}">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de-DE" sz="2400" b="0" dirty="0" smtClean="0">
              <a:solidFill>
                <a:schemeClr val="tx1"/>
              </a:solidFill>
              <a:effectLst/>
              <a:latin typeface="+mn-lt"/>
              <a:ea typeface="+mn-ea"/>
              <a:cs typeface="+mn-cs"/>
            </a:rPr>
            <a:t>Die</a:t>
          </a:r>
          <a:r>
            <a:rPr lang="de-DE" sz="2400" b="0" baseline="0" dirty="0" smtClean="0">
              <a:solidFill>
                <a:schemeClr val="tx1"/>
              </a:solidFill>
              <a:effectLst/>
              <a:latin typeface="+mn-lt"/>
              <a:ea typeface="+mn-ea"/>
              <a:cs typeface="+mn-cs"/>
            </a:rPr>
            <a:t> Veränderung des Meeresspiegels verursacht bei der Schifffahrt Probleme</a:t>
          </a:r>
          <a:r>
            <a:rPr lang="de-DE" sz="2400" b="0" dirty="0" smtClean="0">
              <a:solidFill>
                <a:schemeClr val="tx1"/>
              </a:solidFill>
              <a:effectLst/>
              <a:latin typeface="+mn-lt"/>
              <a:ea typeface="+mn-ea"/>
              <a:cs typeface="+mn-cs"/>
            </a:rPr>
            <a:t> </a:t>
          </a:r>
        </a:p>
      </dgm:t>
    </dgm:pt>
    <dgm:pt modelId="{D3361DD2-8D13-0D4B-B271-DC036021C5FD}" type="parTrans" cxnId="{3B1DBEB6-31B2-3D41-AE9E-B3305CB8173B}">
      <dgm:prSet/>
      <dgm:spPr/>
      <dgm:t>
        <a:bodyPr/>
        <a:lstStyle/>
        <a:p>
          <a:endParaRPr lang="de-DE"/>
        </a:p>
      </dgm:t>
    </dgm:pt>
    <dgm:pt modelId="{B2EAF7A1-30FC-4247-BA41-61E702B3B5B7}" type="sibTrans" cxnId="{3B1DBEB6-31B2-3D41-AE9E-B3305CB8173B}">
      <dgm:prSet/>
      <dgm:spPr/>
      <dgm:t>
        <a:bodyPr/>
        <a:lstStyle/>
        <a:p>
          <a:endParaRPr lang="de-DE"/>
        </a:p>
      </dgm:t>
    </dgm:pt>
    <dgm:pt modelId="{3F13CDFC-EC66-0044-9C80-26681B0E6A9D}" type="pres">
      <dgm:prSet presAssocID="{8556F245-C369-2548-B821-A3A8A0FC7AB6}" presName="Name0" presStyleCnt="0">
        <dgm:presLayoutVars>
          <dgm:dir/>
          <dgm:animLvl val="lvl"/>
          <dgm:resizeHandles val="exact"/>
        </dgm:presLayoutVars>
      </dgm:prSet>
      <dgm:spPr/>
      <dgm:t>
        <a:bodyPr/>
        <a:lstStyle/>
        <a:p>
          <a:endParaRPr lang="de-DE"/>
        </a:p>
      </dgm:t>
    </dgm:pt>
    <dgm:pt modelId="{768D64CC-4B9A-964A-B297-DE8D7C6560BB}" type="pres">
      <dgm:prSet presAssocID="{811882D3-240C-854D-9A4F-A7DEEB2481B3}" presName="composite" presStyleCnt="0"/>
      <dgm:spPr/>
    </dgm:pt>
    <dgm:pt modelId="{18931775-DCC5-484A-832B-3A28405C0520}" type="pres">
      <dgm:prSet presAssocID="{811882D3-240C-854D-9A4F-A7DEEB2481B3}" presName="parTx" presStyleLbl="alignNode1" presStyleIdx="0" presStyleCnt="1" custScaleY="100000" custLinFactNeighborX="-214" custLinFactNeighborY="19">
        <dgm:presLayoutVars>
          <dgm:chMax val="0"/>
          <dgm:chPref val="0"/>
          <dgm:bulletEnabled val="1"/>
        </dgm:presLayoutVars>
      </dgm:prSet>
      <dgm:spPr/>
      <dgm:t>
        <a:bodyPr/>
        <a:lstStyle/>
        <a:p>
          <a:endParaRPr lang="de-DE"/>
        </a:p>
      </dgm:t>
    </dgm:pt>
    <dgm:pt modelId="{7DB60188-23BA-FD4F-94EC-937389981BD4}" type="pres">
      <dgm:prSet presAssocID="{811882D3-240C-854D-9A4F-A7DEEB2481B3}" presName="desTx" presStyleLbl="alignAccFollowNode1" presStyleIdx="0" presStyleCnt="1">
        <dgm:presLayoutVars>
          <dgm:bulletEnabled val="1"/>
        </dgm:presLayoutVars>
      </dgm:prSet>
      <dgm:spPr/>
      <dgm:t>
        <a:bodyPr/>
        <a:lstStyle/>
        <a:p>
          <a:endParaRPr lang="de-DE"/>
        </a:p>
      </dgm:t>
    </dgm:pt>
  </dgm:ptLst>
  <dgm:cxnLst>
    <dgm:cxn modelId="{0250466C-8E4C-674D-B1CB-3AA670C11A2E}" type="presOf" srcId="{65B4619F-6091-8542-8B65-E079186E4E97}" destId="{7DB60188-23BA-FD4F-94EC-937389981BD4}" srcOrd="0" destOrd="0" presId="urn:microsoft.com/office/officeart/2005/8/layout/hList1"/>
    <dgm:cxn modelId="{0C9534F0-EA85-4349-9464-78A19A4BC138}" type="presOf" srcId="{8556F245-C369-2548-B821-A3A8A0FC7AB6}" destId="{3F13CDFC-EC66-0044-9C80-26681B0E6A9D}" srcOrd="0" destOrd="0" presId="urn:microsoft.com/office/officeart/2005/8/layout/hList1"/>
    <dgm:cxn modelId="{3B1DBEB6-31B2-3D41-AE9E-B3305CB8173B}" srcId="{811882D3-240C-854D-9A4F-A7DEEB2481B3}" destId="{92E62030-F486-C840-9745-A146F0880AD3}" srcOrd="3" destOrd="0" parTransId="{D3361DD2-8D13-0D4B-B271-DC036021C5FD}" sibTransId="{B2EAF7A1-30FC-4247-BA41-61E702B3B5B7}"/>
    <dgm:cxn modelId="{D7BB1130-B06F-094B-BBD1-23CAB57DB7B1}" srcId="{8556F245-C369-2548-B821-A3A8A0FC7AB6}" destId="{811882D3-240C-854D-9A4F-A7DEEB2481B3}" srcOrd="0" destOrd="0" parTransId="{90343BB3-5D69-6146-8F47-3E0AB957D004}" sibTransId="{EF674531-4B95-E340-B763-BB2D2B1572FE}"/>
    <dgm:cxn modelId="{E4D433B2-2C27-734A-A3AE-6C64DA65E37E}" type="presOf" srcId="{7AD22F93-2DAA-5341-827C-CE1669CAF40E}" destId="{7DB60188-23BA-FD4F-94EC-937389981BD4}" srcOrd="0" destOrd="2" presId="urn:microsoft.com/office/officeart/2005/8/layout/hList1"/>
    <dgm:cxn modelId="{7B99E86C-B09F-FA47-B42C-EE580E0ACF0E}" type="presOf" srcId="{811882D3-240C-854D-9A4F-A7DEEB2481B3}" destId="{18931775-DCC5-484A-832B-3A28405C0520}" srcOrd="0" destOrd="0" presId="urn:microsoft.com/office/officeart/2005/8/layout/hList1"/>
    <dgm:cxn modelId="{7996B724-1488-754F-8D58-F1862617B16A}" srcId="{811882D3-240C-854D-9A4F-A7DEEB2481B3}" destId="{7AD22F93-2DAA-5341-827C-CE1669CAF40E}" srcOrd="2" destOrd="0" parTransId="{9458A184-FBC2-C24B-AAF4-D502F64F06D9}" sibTransId="{CB27885F-2D7E-0E46-8144-12E45DD8D4DE}"/>
    <dgm:cxn modelId="{76E2C8A6-EE7D-2F4F-B3FE-33999E3B4F35}" type="presOf" srcId="{FE79ECB2-0F90-8A4E-BF5D-E8463E74F958}" destId="{7DB60188-23BA-FD4F-94EC-937389981BD4}" srcOrd="0" destOrd="1" presId="urn:microsoft.com/office/officeart/2005/8/layout/hList1"/>
    <dgm:cxn modelId="{0E2E80D5-643F-D74E-960A-F842123C98BE}" type="presOf" srcId="{92E62030-F486-C840-9745-A146F0880AD3}" destId="{7DB60188-23BA-FD4F-94EC-937389981BD4}" srcOrd="0" destOrd="3" presId="urn:microsoft.com/office/officeart/2005/8/layout/hList1"/>
    <dgm:cxn modelId="{F1A46425-53A5-F140-94C6-BD4951211CD8}" srcId="{811882D3-240C-854D-9A4F-A7DEEB2481B3}" destId="{FE79ECB2-0F90-8A4E-BF5D-E8463E74F958}" srcOrd="1" destOrd="0" parTransId="{08C8F5A2-1735-F44A-9F7F-DBE269F1EB46}" sibTransId="{FFC40D2B-1C5B-EF4D-B3E6-69040C4E1A57}"/>
    <dgm:cxn modelId="{3F871C14-6955-D54B-8259-02DEB7132A57}" srcId="{811882D3-240C-854D-9A4F-A7DEEB2481B3}" destId="{65B4619F-6091-8542-8B65-E079186E4E97}" srcOrd="0" destOrd="0" parTransId="{BBD28CA0-61EC-8D45-9367-108FCB853608}" sibTransId="{C27BB3EC-A9F7-9E43-820E-998E9943412E}"/>
    <dgm:cxn modelId="{9F37CCB7-49D3-CB41-BCEE-F07604398537}" type="presParOf" srcId="{3F13CDFC-EC66-0044-9C80-26681B0E6A9D}" destId="{768D64CC-4B9A-964A-B297-DE8D7C6560BB}" srcOrd="0" destOrd="0" presId="urn:microsoft.com/office/officeart/2005/8/layout/hList1"/>
    <dgm:cxn modelId="{61EC3E38-3C7C-BD4E-ABC2-8A809D2B73A2}" type="presParOf" srcId="{768D64CC-4B9A-964A-B297-DE8D7C6560BB}" destId="{18931775-DCC5-484A-832B-3A28405C0520}" srcOrd="0" destOrd="0" presId="urn:microsoft.com/office/officeart/2005/8/layout/hList1"/>
    <dgm:cxn modelId="{62123162-A0D3-C248-8335-D6716584D227}" type="presParOf" srcId="{768D64CC-4B9A-964A-B297-DE8D7C6560BB}" destId="{7DB60188-23BA-FD4F-94EC-937389981BD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8556F245-C369-2548-B821-A3A8A0FC7AB6}"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de-DE"/>
        </a:p>
      </dgm:t>
    </dgm:pt>
    <dgm:pt modelId="{811882D3-240C-854D-9A4F-A7DEEB2481B3}">
      <dgm:prSet phldrT="[Text]" custT="1"/>
      <dgm:spPr/>
      <dgm:t>
        <a:bodyPr/>
        <a:lstStyle/>
        <a:p>
          <a:r>
            <a:rPr lang="de-DE" sz="3600" baseline="0" dirty="0" smtClean="0"/>
            <a:t>Verkehr (Beispiel)</a:t>
          </a:r>
          <a:endParaRPr lang="de-DE" sz="3600" dirty="0"/>
        </a:p>
      </dgm:t>
    </dgm:pt>
    <dgm:pt modelId="{90343BB3-5D69-6146-8F47-3E0AB957D004}" type="parTrans" cxnId="{D7BB1130-B06F-094B-BBD1-23CAB57DB7B1}">
      <dgm:prSet/>
      <dgm:spPr/>
      <dgm:t>
        <a:bodyPr/>
        <a:lstStyle/>
        <a:p>
          <a:endParaRPr lang="de-DE"/>
        </a:p>
      </dgm:t>
    </dgm:pt>
    <dgm:pt modelId="{EF674531-4B95-E340-B763-BB2D2B1572FE}" type="sibTrans" cxnId="{D7BB1130-B06F-094B-BBD1-23CAB57DB7B1}">
      <dgm:prSet/>
      <dgm:spPr/>
      <dgm:t>
        <a:bodyPr/>
        <a:lstStyle/>
        <a:p>
          <a:endParaRPr lang="de-DE"/>
        </a:p>
      </dgm:t>
    </dgm:pt>
    <dgm:pt modelId="{18F99D84-DEB2-484E-AD78-63E1711A5632}">
      <dgm:prSet custT="1"/>
      <dgm:spPr/>
      <dgm:t>
        <a:bodyPr lIns="324000"/>
        <a:lstStyle/>
        <a:p>
          <a:r>
            <a:rPr lang="de-DE" sz="2400" b="0" dirty="0" smtClean="0">
              <a:solidFill>
                <a:schemeClr val="tx1"/>
              </a:solidFill>
              <a:effectLst/>
              <a:latin typeface="+mn-lt"/>
              <a:ea typeface="+mn-ea"/>
              <a:cs typeface="+mn-cs"/>
            </a:rPr>
            <a:t>Durch längerfristige erhöhte Temperaturen kommt es zur Blasenbildung im Asphalt</a:t>
          </a:r>
        </a:p>
      </dgm:t>
    </dgm:pt>
    <dgm:pt modelId="{0575D7C0-7ABC-DE44-A6A0-1335D7FC5B43}" type="parTrans" cxnId="{3483DAB7-2661-3E48-8877-570CE541BDA4}">
      <dgm:prSet/>
      <dgm:spPr/>
      <dgm:t>
        <a:bodyPr/>
        <a:lstStyle/>
        <a:p>
          <a:endParaRPr lang="de-DE"/>
        </a:p>
      </dgm:t>
    </dgm:pt>
    <dgm:pt modelId="{130F180D-AE30-534F-9325-0E06A9FC0A58}" type="sibTrans" cxnId="{3483DAB7-2661-3E48-8877-570CE541BDA4}">
      <dgm:prSet/>
      <dgm:spPr/>
      <dgm:t>
        <a:bodyPr/>
        <a:lstStyle/>
        <a:p>
          <a:endParaRPr lang="de-DE"/>
        </a:p>
      </dgm:t>
    </dgm:pt>
    <dgm:pt modelId="{08E68F45-F0CD-D946-8C99-9DC96E9AEBF2}">
      <dgm:prSet custT="1"/>
      <dgm:spPr/>
      <dgm:t>
        <a:bodyPr lIns="324000"/>
        <a:lstStyle/>
        <a:p>
          <a:r>
            <a:rPr lang="de-DE" sz="2400" b="0" dirty="0" smtClean="0">
              <a:solidFill>
                <a:schemeClr val="tx1"/>
              </a:solidFill>
              <a:effectLst/>
              <a:latin typeface="+mn-lt"/>
              <a:ea typeface="+mn-ea"/>
              <a:cs typeface="+mn-cs"/>
            </a:rPr>
            <a:t>Einschränkung der Infrastruktur </a:t>
          </a:r>
        </a:p>
      </dgm:t>
    </dgm:pt>
    <dgm:pt modelId="{FB723E53-0E5B-C443-AE92-10276327554E}" type="parTrans" cxnId="{48512DCA-0C0C-C045-AD2C-193B455D06A3}">
      <dgm:prSet/>
      <dgm:spPr/>
      <dgm:t>
        <a:bodyPr/>
        <a:lstStyle/>
        <a:p>
          <a:endParaRPr lang="de-DE"/>
        </a:p>
      </dgm:t>
    </dgm:pt>
    <dgm:pt modelId="{D116BDB9-F40E-A843-BB16-38BA62ED3347}" type="sibTrans" cxnId="{48512DCA-0C0C-C045-AD2C-193B455D06A3}">
      <dgm:prSet/>
      <dgm:spPr/>
      <dgm:t>
        <a:bodyPr/>
        <a:lstStyle/>
        <a:p>
          <a:endParaRPr lang="de-DE"/>
        </a:p>
      </dgm:t>
    </dgm:pt>
    <dgm:pt modelId="{0A5DFDE1-0811-5942-AF7A-74450F42DB32}">
      <dgm:prSet custT="1"/>
      <dgm:spPr/>
      <dgm:t>
        <a:bodyPr lIns="324000"/>
        <a:lstStyle/>
        <a:p>
          <a:r>
            <a:rPr lang="de-DE" sz="2400" b="0" dirty="0" smtClean="0">
              <a:solidFill>
                <a:schemeClr val="tx1"/>
              </a:solidFill>
              <a:effectLst/>
              <a:latin typeface="+mn-lt"/>
              <a:ea typeface="+mn-ea"/>
              <a:cs typeface="+mn-cs"/>
            </a:rPr>
            <a:t>Verkehrsunfälle und potentielle Verletzte sind die Folgen</a:t>
          </a:r>
        </a:p>
      </dgm:t>
    </dgm:pt>
    <dgm:pt modelId="{EC817DE0-C95B-7D47-AACF-A98F52F21E47}" type="parTrans" cxnId="{7C69C8A3-7633-0044-BC4B-0235022D208B}">
      <dgm:prSet/>
      <dgm:spPr/>
      <dgm:t>
        <a:bodyPr/>
        <a:lstStyle/>
        <a:p>
          <a:endParaRPr lang="de-DE"/>
        </a:p>
      </dgm:t>
    </dgm:pt>
    <dgm:pt modelId="{279F3F13-2E13-3542-B820-0311D2614EC7}" type="sibTrans" cxnId="{7C69C8A3-7633-0044-BC4B-0235022D208B}">
      <dgm:prSet/>
      <dgm:spPr/>
      <dgm:t>
        <a:bodyPr/>
        <a:lstStyle/>
        <a:p>
          <a:endParaRPr lang="de-DE"/>
        </a:p>
      </dgm:t>
    </dgm:pt>
    <dgm:pt modelId="{3F13CDFC-EC66-0044-9C80-26681B0E6A9D}" type="pres">
      <dgm:prSet presAssocID="{8556F245-C369-2548-B821-A3A8A0FC7AB6}" presName="Name0" presStyleCnt="0">
        <dgm:presLayoutVars>
          <dgm:dir/>
          <dgm:animLvl val="lvl"/>
          <dgm:resizeHandles val="exact"/>
        </dgm:presLayoutVars>
      </dgm:prSet>
      <dgm:spPr/>
      <dgm:t>
        <a:bodyPr/>
        <a:lstStyle/>
        <a:p>
          <a:endParaRPr lang="de-DE"/>
        </a:p>
      </dgm:t>
    </dgm:pt>
    <dgm:pt modelId="{768D64CC-4B9A-964A-B297-DE8D7C6560BB}" type="pres">
      <dgm:prSet presAssocID="{811882D3-240C-854D-9A4F-A7DEEB2481B3}" presName="composite" presStyleCnt="0"/>
      <dgm:spPr/>
    </dgm:pt>
    <dgm:pt modelId="{18931775-DCC5-484A-832B-3A28405C0520}" type="pres">
      <dgm:prSet presAssocID="{811882D3-240C-854D-9A4F-A7DEEB2481B3}" presName="parTx" presStyleLbl="alignNode1" presStyleIdx="0" presStyleCnt="1" custScaleY="100000" custLinFactNeighborX="-54431" custLinFactNeighborY="-22663">
        <dgm:presLayoutVars>
          <dgm:chMax val="0"/>
          <dgm:chPref val="0"/>
          <dgm:bulletEnabled val="1"/>
        </dgm:presLayoutVars>
      </dgm:prSet>
      <dgm:spPr/>
      <dgm:t>
        <a:bodyPr/>
        <a:lstStyle/>
        <a:p>
          <a:endParaRPr lang="de-DE"/>
        </a:p>
      </dgm:t>
    </dgm:pt>
    <dgm:pt modelId="{7DB60188-23BA-FD4F-94EC-937389981BD4}" type="pres">
      <dgm:prSet presAssocID="{811882D3-240C-854D-9A4F-A7DEEB2481B3}" presName="desTx" presStyleLbl="alignAccFollowNode1" presStyleIdx="0" presStyleCnt="1" custLinFactNeighborY="239">
        <dgm:presLayoutVars>
          <dgm:bulletEnabled val="1"/>
        </dgm:presLayoutVars>
      </dgm:prSet>
      <dgm:spPr/>
      <dgm:t>
        <a:bodyPr/>
        <a:lstStyle/>
        <a:p>
          <a:endParaRPr lang="de-DE"/>
        </a:p>
      </dgm:t>
    </dgm:pt>
  </dgm:ptLst>
  <dgm:cxnLst>
    <dgm:cxn modelId="{1D5C023C-C13F-4241-8E95-BF72D7FAFB57}" type="presOf" srcId="{0A5DFDE1-0811-5942-AF7A-74450F42DB32}" destId="{7DB60188-23BA-FD4F-94EC-937389981BD4}" srcOrd="0" destOrd="2" presId="urn:microsoft.com/office/officeart/2005/8/layout/hList1"/>
    <dgm:cxn modelId="{81E29C96-8221-2446-8533-57EACECFF43F}" type="presOf" srcId="{8556F245-C369-2548-B821-A3A8A0FC7AB6}" destId="{3F13CDFC-EC66-0044-9C80-26681B0E6A9D}" srcOrd="0" destOrd="0" presId="urn:microsoft.com/office/officeart/2005/8/layout/hList1"/>
    <dgm:cxn modelId="{7C69C8A3-7633-0044-BC4B-0235022D208B}" srcId="{811882D3-240C-854D-9A4F-A7DEEB2481B3}" destId="{0A5DFDE1-0811-5942-AF7A-74450F42DB32}" srcOrd="2" destOrd="0" parTransId="{EC817DE0-C95B-7D47-AACF-A98F52F21E47}" sibTransId="{279F3F13-2E13-3542-B820-0311D2614EC7}"/>
    <dgm:cxn modelId="{D7BB1130-B06F-094B-BBD1-23CAB57DB7B1}" srcId="{8556F245-C369-2548-B821-A3A8A0FC7AB6}" destId="{811882D3-240C-854D-9A4F-A7DEEB2481B3}" srcOrd="0" destOrd="0" parTransId="{90343BB3-5D69-6146-8F47-3E0AB957D004}" sibTransId="{EF674531-4B95-E340-B763-BB2D2B1572FE}"/>
    <dgm:cxn modelId="{BF24A627-1D95-B44F-BF90-3407D0C8F484}" type="presOf" srcId="{811882D3-240C-854D-9A4F-A7DEEB2481B3}" destId="{18931775-DCC5-484A-832B-3A28405C0520}" srcOrd="0" destOrd="0" presId="urn:microsoft.com/office/officeart/2005/8/layout/hList1"/>
    <dgm:cxn modelId="{3483DAB7-2661-3E48-8877-570CE541BDA4}" srcId="{811882D3-240C-854D-9A4F-A7DEEB2481B3}" destId="{18F99D84-DEB2-484E-AD78-63E1711A5632}" srcOrd="0" destOrd="0" parTransId="{0575D7C0-7ABC-DE44-A6A0-1335D7FC5B43}" sibTransId="{130F180D-AE30-534F-9325-0E06A9FC0A58}"/>
    <dgm:cxn modelId="{414EDB08-078B-0347-9A80-8E957A403431}" type="presOf" srcId="{18F99D84-DEB2-484E-AD78-63E1711A5632}" destId="{7DB60188-23BA-FD4F-94EC-937389981BD4}" srcOrd="0" destOrd="0" presId="urn:microsoft.com/office/officeart/2005/8/layout/hList1"/>
    <dgm:cxn modelId="{48512DCA-0C0C-C045-AD2C-193B455D06A3}" srcId="{811882D3-240C-854D-9A4F-A7DEEB2481B3}" destId="{08E68F45-F0CD-D946-8C99-9DC96E9AEBF2}" srcOrd="1" destOrd="0" parTransId="{FB723E53-0E5B-C443-AE92-10276327554E}" sibTransId="{D116BDB9-F40E-A843-BB16-38BA62ED3347}"/>
    <dgm:cxn modelId="{916F3084-2B15-C147-9B55-656E6E5078EC}" type="presOf" srcId="{08E68F45-F0CD-D946-8C99-9DC96E9AEBF2}" destId="{7DB60188-23BA-FD4F-94EC-937389981BD4}" srcOrd="0" destOrd="1" presId="urn:microsoft.com/office/officeart/2005/8/layout/hList1"/>
    <dgm:cxn modelId="{0F4002A6-136C-DF47-9A0E-C1545B47473F}" type="presParOf" srcId="{3F13CDFC-EC66-0044-9C80-26681B0E6A9D}" destId="{768D64CC-4B9A-964A-B297-DE8D7C6560BB}" srcOrd="0" destOrd="0" presId="urn:microsoft.com/office/officeart/2005/8/layout/hList1"/>
    <dgm:cxn modelId="{90CB16C7-84FE-E046-ADFC-9BD6C1B08054}" type="presParOf" srcId="{768D64CC-4B9A-964A-B297-DE8D7C6560BB}" destId="{18931775-DCC5-484A-832B-3A28405C0520}" srcOrd="0" destOrd="0" presId="urn:microsoft.com/office/officeart/2005/8/layout/hList1"/>
    <dgm:cxn modelId="{1CB98C8B-236E-9840-BCCF-C48E2F489930}" type="presParOf" srcId="{768D64CC-4B9A-964A-B297-DE8D7C6560BB}" destId="{7DB60188-23BA-FD4F-94EC-937389981BD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EF78012F-F422-1A4E-B74B-1EB8BF28BC2D}"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de-DE"/>
        </a:p>
      </dgm:t>
    </dgm:pt>
    <dgm:pt modelId="{EA749116-7456-F840-9A8A-2709DAAF74CD}">
      <dgm:prSet phldrT="[Text]" custT="1"/>
      <dgm:spPr/>
      <dgm:t>
        <a:bodyPr/>
        <a:lstStyle/>
        <a:p>
          <a:r>
            <a:rPr lang="de-DE" sz="3200" dirty="0" smtClean="0"/>
            <a:t>Wetter-bedingungen</a:t>
          </a:r>
        </a:p>
      </dgm:t>
    </dgm:pt>
    <dgm:pt modelId="{386617FB-9331-454C-9A63-066B542FEAD5}" type="parTrans" cxnId="{5E104FBC-94CB-CC42-98C9-404004D29D31}">
      <dgm:prSet/>
      <dgm:spPr/>
      <dgm:t>
        <a:bodyPr/>
        <a:lstStyle/>
        <a:p>
          <a:endParaRPr lang="de-DE"/>
        </a:p>
      </dgm:t>
    </dgm:pt>
    <dgm:pt modelId="{022C64D7-423A-2046-9FB2-04D8CD98C984}" type="sibTrans" cxnId="{5E104FBC-94CB-CC42-98C9-404004D29D31}">
      <dgm:prSet/>
      <dgm:spPr/>
      <dgm:t>
        <a:bodyPr/>
        <a:lstStyle/>
        <a:p>
          <a:endParaRPr lang="de-DE"/>
        </a:p>
      </dgm:t>
    </dgm:pt>
    <dgm:pt modelId="{A61683F8-99F5-D141-9E4B-7FF25635B933}">
      <dgm:prSet phldrT="[Text]" custT="1"/>
      <dgm:spPr/>
      <dgm:t>
        <a:bodyPr/>
        <a:lstStyle/>
        <a:p>
          <a:r>
            <a:rPr lang="de-DE" sz="2000" dirty="0" smtClean="0"/>
            <a:t>Tourismus ist unmittelbar abhängig </a:t>
          </a:r>
        </a:p>
      </dgm:t>
    </dgm:pt>
    <dgm:pt modelId="{8FF56E9E-A510-FE4B-899F-B73F861E3008}" type="parTrans" cxnId="{BF8B5012-B44B-B54C-B4E2-E66A7E285E93}">
      <dgm:prSet/>
      <dgm:spPr>
        <a:ln w="63500"/>
      </dgm:spPr>
      <dgm:t>
        <a:bodyPr/>
        <a:lstStyle/>
        <a:p>
          <a:endParaRPr lang="de-DE"/>
        </a:p>
      </dgm:t>
    </dgm:pt>
    <dgm:pt modelId="{C529D140-63EA-C649-A078-0BBDC2F8AAC0}" type="sibTrans" cxnId="{BF8B5012-B44B-B54C-B4E2-E66A7E285E93}">
      <dgm:prSet/>
      <dgm:spPr/>
      <dgm:t>
        <a:bodyPr/>
        <a:lstStyle/>
        <a:p>
          <a:endParaRPr lang="de-DE"/>
        </a:p>
      </dgm:t>
    </dgm:pt>
    <dgm:pt modelId="{158C3CBD-523F-2842-9CBE-1E8A431A1549}">
      <dgm:prSet phldrT="[Text]" custT="1"/>
      <dgm:spPr/>
      <dgm:t>
        <a:bodyPr/>
        <a:lstStyle/>
        <a:p>
          <a:r>
            <a:rPr lang="de-DE" sz="2000" dirty="0" smtClean="0"/>
            <a:t>Sommertourismus profitiert von der längeren Saison</a:t>
          </a:r>
        </a:p>
      </dgm:t>
    </dgm:pt>
    <dgm:pt modelId="{CBD4EBAA-0861-BE44-8597-48BF1B236025}" type="parTrans" cxnId="{450800AF-EA75-7D42-8A91-8EAD54BA7247}">
      <dgm:prSet/>
      <dgm:spPr>
        <a:ln w="63500"/>
      </dgm:spPr>
      <dgm:t>
        <a:bodyPr/>
        <a:lstStyle/>
        <a:p>
          <a:endParaRPr lang="de-DE"/>
        </a:p>
      </dgm:t>
    </dgm:pt>
    <dgm:pt modelId="{1CA19A3C-9B34-A641-9D6F-E736E6E286C9}" type="sibTrans" cxnId="{450800AF-EA75-7D42-8A91-8EAD54BA7247}">
      <dgm:prSet/>
      <dgm:spPr/>
      <dgm:t>
        <a:bodyPr/>
        <a:lstStyle/>
        <a:p>
          <a:endParaRPr lang="de-DE"/>
        </a:p>
      </dgm:t>
    </dgm:pt>
    <dgm:pt modelId="{462CC3FB-BDBA-184F-80CA-D151525115C6}">
      <dgm:prSet phldrT="[Text]" custT="1"/>
      <dgm:spPr/>
      <dgm:t>
        <a:bodyPr/>
        <a:lstStyle/>
        <a:p>
          <a:r>
            <a:rPr lang="de-DE" sz="2000" dirty="0" smtClean="0"/>
            <a:t>Starkregen und Sturmfluten beeinträchtigen den Tourismus </a:t>
          </a:r>
        </a:p>
      </dgm:t>
    </dgm:pt>
    <dgm:pt modelId="{853221A1-9527-C349-998B-85AB23369FE9}" type="parTrans" cxnId="{3CE3DEC6-0E46-6E4B-9CCD-0FB67C761400}">
      <dgm:prSet/>
      <dgm:spPr>
        <a:ln w="63500"/>
      </dgm:spPr>
      <dgm:t>
        <a:bodyPr/>
        <a:lstStyle/>
        <a:p>
          <a:endParaRPr lang="de-DE"/>
        </a:p>
      </dgm:t>
    </dgm:pt>
    <dgm:pt modelId="{17DF56CF-99C9-4D4E-8532-57DDBC581EDC}" type="sibTrans" cxnId="{3CE3DEC6-0E46-6E4B-9CCD-0FB67C761400}">
      <dgm:prSet/>
      <dgm:spPr/>
      <dgm:t>
        <a:bodyPr/>
        <a:lstStyle/>
        <a:p>
          <a:endParaRPr lang="de-DE"/>
        </a:p>
      </dgm:t>
    </dgm:pt>
    <dgm:pt modelId="{72914F86-1571-5649-82B2-8AE3BDC9CFA9}">
      <dgm:prSet custT="1"/>
      <dgm:spPr/>
      <dgm:t>
        <a:bodyPr/>
        <a:lstStyle/>
        <a:p>
          <a:r>
            <a:rPr lang="de-DE" sz="2000" dirty="0" smtClean="0"/>
            <a:t>Wintertourismus leidet stark an dem Temperaturanstieg</a:t>
          </a:r>
        </a:p>
      </dgm:t>
    </dgm:pt>
    <dgm:pt modelId="{10660FC5-3830-8C4E-AFAA-DFCD6ABE00CB}" type="parTrans" cxnId="{DBEC59F3-9BA2-F042-9D28-A3ACC6729F0E}">
      <dgm:prSet/>
      <dgm:spPr>
        <a:ln w="63500"/>
      </dgm:spPr>
      <dgm:t>
        <a:bodyPr/>
        <a:lstStyle/>
        <a:p>
          <a:endParaRPr lang="de-DE"/>
        </a:p>
      </dgm:t>
    </dgm:pt>
    <dgm:pt modelId="{E3E2BBBB-CB92-DF44-ABDD-396061009CFF}" type="sibTrans" cxnId="{DBEC59F3-9BA2-F042-9D28-A3ACC6729F0E}">
      <dgm:prSet/>
      <dgm:spPr/>
      <dgm:t>
        <a:bodyPr/>
        <a:lstStyle/>
        <a:p>
          <a:endParaRPr lang="de-DE"/>
        </a:p>
      </dgm:t>
    </dgm:pt>
    <dgm:pt modelId="{A6602FB2-0F32-464F-B51F-4A4684A7EEBB}" type="pres">
      <dgm:prSet presAssocID="{EF78012F-F422-1A4E-B74B-1EB8BF28BC2D}" presName="Name0" presStyleCnt="0">
        <dgm:presLayoutVars>
          <dgm:chMax val="1"/>
          <dgm:chPref val="1"/>
          <dgm:dir/>
          <dgm:animOne val="branch"/>
          <dgm:animLvl val="lvl"/>
        </dgm:presLayoutVars>
      </dgm:prSet>
      <dgm:spPr/>
      <dgm:t>
        <a:bodyPr/>
        <a:lstStyle/>
        <a:p>
          <a:endParaRPr lang="de-DE"/>
        </a:p>
      </dgm:t>
    </dgm:pt>
    <dgm:pt modelId="{00CE5A52-5302-F643-AB7E-919D1E2BF8B0}" type="pres">
      <dgm:prSet presAssocID="{EA749116-7456-F840-9A8A-2709DAAF74CD}" presName="singleCycle" presStyleCnt="0"/>
      <dgm:spPr/>
    </dgm:pt>
    <dgm:pt modelId="{B7B9A71D-3C76-BF46-A59E-223E386623B6}" type="pres">
      <dgm:prSet presAssocID="{EA749116-7456-F840-9A8A-2709DAAF74CD}" presName="singleCenter" presStyleLbl="node1" presStyleIdx="0" presStyleCnt="5" custScaleX="154915">
        <dgm:presLayoutVars>
          <dgm:chMax val="7"/>
          <dgm:chPref val="7"/>
        </dgm:presLayoutVars>
      </dgm:prSet>
      <dgm:spPr/>
      <dgm:t>
        <a:bodyPr/>
        <a:lstStyle/>
        <a:p>
          <a:endParaRPr lang="de-DE"/>
        </a:p>
      </dgm:t>
    </dgm:pt>
    <dgm:pt modelId="{68EA65DC-D015-9E4D-B30D-CADB668A58A8}" type="pres">
      <dgm:prSet presAssocID="{8FF56E9E-A510-FE4B-899F-B73F861E3008}" presName="Name56" presStyleLbl="parChTrans1D2" presStyleIdx="0" presStyleCnt="4"/>
      <dgm:spPr/>
      <dgm:t>
        <a:bodyPr/>
        <a:lstStyle/>
        <a:p>
          <a:endParaRPr lang="de-DE"/>
        </a:p>
      </dgm:t>
    </dgm:pt>
    <dgm:pt modelId="{4A32E3FE-C174-8742-8FE8-4AFEEB9EAFF6}" type="pres">
      <dgm:prSet presAssocID="{A61683F8-99F5-D141-9E4B-7FF25635B933}" presName="text0" presStyleLbl="node1" presStyleIdx="1" presStyleCnt="5" custScaleX="192200" custRadScaleRad="77323" custRadScaleInc="-2318">
        <dgm:presLayoutVars>
          <dgm:bulletEnabled val="1"/>
        </dgm:presLayoutVars>
      </dgm:prSet>
      <dgm:spPr/>
      <dgm:t>
        <a:bodyPr/>
        <a:lstStyle/>
        <a:p>
          <a:endParaRPr lang="de-DE"/>
        </a:p>
      </dgm:t>
    </dgm:pt>
    <dgm:pt modelId="{779C6E2F-B536-194D-AF68-4B739E560B27}" type="pres">
      <dgm:prSet presAssocID="{CBD4EBAA-0861-BE44-8597-48BF1B236025}" presName="Name56" presStyleLbl="parChTrans1D2" presStyleIdx="1" presStyleCnt="4"/>
      <dgm:spPr/>
      <dgm:t>
        <a:bodyPr/>
        <a:lstStyle/>
        <a:p>
          <a:endParaRPr lang="de-DE"/>
        </a:p>
      </dgm:t>
    </dgm:pt>
    <dgm:pt modelId="{A34FB240-1234-144E-895F-893E6846120B}" type="pres">
      <dgm:prSet presAssocID="{158C3CBD-523F-2842-9CBE-1E8A431A1549}" presName="text0" presStyleLbl="node1" presStyleIdx="2" presStyleCnt="5" custScaleX="199569" custRadScaleRad="142127" custRadScaleInc="0">
        <dgm:presLayoutVars>
          <dgm:bulletEnabled val="1"/>
        </dgm:presLayoutVars>
      </dgm:prSet>
      <dgm:spPr/>
      <dgm:t>
        <a:bodyPr/>
        <a:lstStyle/>
        <a:p>
          <a:endParaRPr lang="de-DE"/>
        </a:p>
      </dgm:t>
    </dgm:pt>
    <dgm:pt modelId="{CF3DA929-FC4E-FB4D-B1D7-3D2C90A4B0FB}" type="pres">
      <dgm:prSet presAssocID="{853221A1-9527-C349-998B-85AB23369FE9}" presName="Name56" presStyleLbl="parChTrans1D2" presStyleIdx="2" presStyleCnt="4"/>
      <dgm:spPr/>
      <dgm:t>
        <a:bodyPr/>
        <a:lstStyle/>
        <a:p>
          <a:endParaRPr lang="de-DE"/>
        </a:p>
      </dgm:t>
    </dgm:pt>
    <dgm:pt modelId="{97E0F741-1A10-6440-8274-CF278471566D}" type="pres">
      <dgm:prSet presAssocID="{462CC3FB-BDBA-184F-80CA-D151525115C6}" presName="text0" presStyleLbl="node1" presStyleIdx="3" presStyleCnt="5" custScaleX="201845" custScaleY="117443" custRadScaleRad="78620" custRadScaleInc="-2693">
        <dgm:presLayoutVars>
          <dgm:bulletEnabled val="1"/>
        </dgm:presLayoutVars>
      </dgm:prSet>
      <dgm:spPr/>
      <dgm:t>
        <a:bodyPr/>
        <a:lstStyle/>
        <a:p>
          <a:endParaRPr lang="de-DE"/>
        </a:p>
      </dgm:t>
    </dgm:pt>
    <dgm:pt modelId="{461B133B-5C31-EE44-99C4-C478E977D68A}" type="pres">
      <dgm:prSet presAssocID="{10660FC5-3830-8C4E-AFAA-DFCD6ABE00CB}" presName="Name56" presStyleLbl="parChTrans1D2" presStyleIdx="3" presStyleCnt="4"/>
      <dgm:spPr/>
      <dgm:t>
        <a:bodyPr/>
        <a:lstStyle/>
        <a:p>
          <a:endParaRPr lang="de-DE"/>
        </a:p>
      </dgm:t>
    </dgm:pt>
    <dgm:pt modelId="{645736C7-0F4E-3B45-81A5-38C941AE7AAC}" type="pres">
      <dgm:prSet presAssocID="{72914F86-1571-5649-82B2-8AE3BDC9CFA9}" presName="text0" presStyleLbl="node1" presStyleIdx="4" presStyleCnt="5" custScaleX="232292" custScaleY="116342" custRadScaleRad="143388" custRadScaleInc="-656">
        <dgm:presLayoutVars>
          <dgm:bulletEnabled val="1"/>
        </dgm:presLayoutVars>
      </dgm:prSet>
      <dgm:spPr/>
      <dgm:t>
        <a:bodyPr/>
        <a:lstStyle/>
        <a:p>
          <a:endParaRPr lang="de-DE"/>
        </a:p>
      </dgm:t>
    </dgm:pt>
  </dgm:ptLst>
  <dgm:cxnLst>
    <dgm:cxn modelId="{0F737E56-90E7-0A4B-9848-1A0CF950A8AE}" type="presOf" srcId="{10660FC5-3830-8C4E-AFAA-DFCD6ABE00CB}" destId="{461B133B-5C31-EE44-99C4-C478E977D68A}" srcOrd="0" destOrd="0" presId="urn:microsoft.com/office/officeart/2008/layout/RadialCluster"/>
    <dgm:cxn modelId="{BF8B5012-B44B-B54C-B4E2-E66A7E285E93}" srcId="{EA749116-7456-F840-9A8A-2709DAAF74CD}" destId="{A61683F8-99F5-D141-9E4B-7FF25635B933}" srcOrd="0" destOrd="0" parTransId="{8FF56E9E-A510-FE4B-899F-B73F861E3008}" sibTransId="{C529D140-63EA-C649-A078-0BBDC2F8AAC0}"/>
    <dgm:cxn modelId="{85B32905-B48D-4942-AD38-1D22238B37DF}" type="presOf" srcId="{158C3CBD-523F-2842-9CBE-1E8A431A1549}" destId="{A34FB240-1234-144E-895F-893E6846120B}" srcOrd="0" destOrd="0" presId="urn:microsoft.com/office/officeart/2008/layout/RadialCluster"/>
    <dgm:cxn modelId="{007258F5-F8DC-4946-9502-A2A18BC3E831}" type="presOf" srcId="{EF78012F-F422-1A4E-B74B-1EB8BF28BC2D}" destId="{A6602FB2-0F32-464F-B51F-4A4684A7EEBB}" srcOrd="0" destOrd="0" presId="urn:microsoft.com/office/officeart/2008/layout/RadialCluster"/>
    <dgm:cxn modelId="{3CE3DEC6-0E46-6E4B-9CCD-0FB67C761400}" srcId="{EA749116-7456-F840-9A8A-2709DAAF74CD}" destId="{462CC3FB-BDBA-184F-80CA-D151525115C6}" srcOrd="2" destOrd="0" parTransId="{853221A1-9527-C349-998B-85AB23369FE9}" sibTransId="{17DF56CF-99C9-4D4E-8532-57DDBC581EDC}"/>
    <dgm:cxn modelId="{2FFD2ECD-1327-4747-B176-C567CCEDE06B}" type="presOf" srcId="{EA749116-7456-F840-9A8A-2709DAAF74CD}" destId="{B7B9A71D-3C76-BF46-A59E-223E386623B6}" srcOrd="0" destOrd="0" presId="urn:microsoft.com/office/officeart/2008/layout/RadialCluster"/>
    <dgm:cxn modelId="{79C1346A-C58B-4E47-9B13-564BFE8E2497}" type="presOf" srcId="{853221A1-9527-C349-998B-85AB23369FE9}" destId="{CF3DA929-FC4E-FB4D-B1D7-3D2C90A4B0FB}" srcOrd="0" destOrd="0" presId="urn:microsoft.com/office/officeart/2008/layout/RadialCluster"/>
    <dgm:cxn modelId="{C960088F-F4C9-E748-B95F-C3F6312ADE69}" type="presOf" srcId="{CBD4EBAA-0861-BE44-8597-48BF1B236025}" destId="{779C6E2F-B536-194D-AF68-4B739E560B27}" srcOrd="0" destOrd="0" presId="urn:microsoft.com/office/officeart/2008/layout/RadialCluster"/>
    <dgm:cxn modelId="{5E104FBC-94CB-CC42-98C9-404004D29D31}" srcId="{EF78012F-F422-1A4E-B74B-1EB8BF28BC2D}" destId="{EA749116-7456-F840-9A8A-2709DAAF74CD}" srcOrd="0" destOrd="0" parTransId="{386617FB-9331-454C-9A63-066B542FEAD5}" sibTransId="{022C64D7-423A-2046-9FB2-04D8CD98C984}"/>
    <dgm:cxn modelId="{DBEC59F3-9BA2-F042-9D28-A3ACC6729F0E}" srcId="{EA749116-7456-F840-9A8A-2709DAAF74CD}" destId="{72914F86-1571-5649-82B2-8AE3BDC9CFA9}" srcOrd="3" destOrd="0" parTransId="{10660FC5-3830-8C4E-AFAA-DFCD6ABE00CB}" sibTransId="{E3E2BBBB-CB92-DF44-ABDD-396061009CFF}"/>
    <dgm:cxn modelId="{55F4FB45-FCA5-8F4B-8F09-1243A8E5E7C3}" type="presOf" srcId="{462CC3FB-BDBA-184F-80CA-D151525115C6}" destId="{97E0F741-1A10-6440-8274-CF278471566D}" srcOrd="0" destOrd="0" presId="urn:microsoft.com/office/officeart/2008/layout/RadialCluster"/>
    <dgm:cxn modelId="{BF4084EF-6D93-6546-8CD7-B5B17A01136B}" type="presOf" srcId="{A61683F8-99F5-D141-9E4B-7FF25635B933}" destId="{4A32E3FE-C174-8742-8FE8-4AFEEB9EAFF6}" srcOrd="0" destOrd="0" presId="urn:microsoft.com/office/officeart/2008/layout/RadialCluster"/>
    <dgm:cxn modelId="{1F6C974A-0E63-1849-9B02-2AE4528DA5F2}" type="presOf" srcId="{8FF56E9E-A510-FE4B-899F-B73F861E3008}" destId="{68EA65DC-D015-9E4D-B30D-CADB668A58A8}" srcOrd="0" destOrd="0" presId="urn:microsoft.com/office/officeart/2008/layout/RadialCluster"/>
    <dgm:cxn modelId="{450800AF-EA75-7D42-8A91-8EAD54BA7247}" srcId="{EA749116-7456-F840-9A8A-2709DAAF74CD}" destId="{158C3CBD-523F-2842-9CBE-1E8A431A1549}" srcOrd="1" destOrd="0" parTransId="{CBD4EBAA-0861-BE44-8597-48BF1B236025}" sibTransId="{1CA19A3C-9B34-A641-9D6F-E736E6E286C9}"/>
    <dgm:cxn modelId="{89D36CA6-8FEC-1B47-87FC-86D27127D22D}" type="presOf" srcId="{72914F86-1571-5649-82B2-8AE3BDC9CFA9}" destId="{645736C7-0F4E-3B45-81A5-38C941AE7AAC}" srcOrd="0" destOrd="0" presId="urn:microsoft.com/office/officeart/2008/layout/RadialCluster"/>
    <dgm:cxn modelId="{5F0AF324-3CF4-5A47-92B1-A689FA0FD741}" type="presParOf" srcId="{A6602FB2-0F32-464F-B51F-4A4684A7EEBB}" destId="{00CE5A52-5302-F643-AB7E-919D1E2BF8B0}" srcOrd="0" destOrd="0" presId="urn:microsoft.com/office/officeart/2008/layout/RadialCluster"/>
    <dgm:cxn modelId="{5320FEF4-314F-7943-BD02-2A7D4DF5C099}" type="presParOf" srcId="{00CE5A52-5302-F643-AB7E-919D1E2BF8B0}" destId="{B7B9A71D-3C76-BF46-A59E-223E386623B6}" srcOrd="0" destOrd="0" presId="urn:microsoft.com/office/officeart/2008/layout/RadialCluster"/>
    <dgm:cxn modelId="{6DE7E506-D273-E640-ADF1-E22BAA87CC43}" type="presParOf" srcId="{00CE5A52-5302-F643-AB7E-919D1E2BF8B0}" destId="{68EA65DC-D015-9E4D-B30D-CADB668A58A8}" srcOrd="1" destOrd="0" presId="urn:microsoft.com/office/officeart/2008/layout/RadialCluster"/>
    <dgm:cxn modelId="{C265CE14-8869-9F45-8990-00FD33CC9715}" type="presParOf" srcId="{00CE5A52-5302-F643-AB7E-919D1E2BF8B0}" destId="{4A32E3FE-C174-8742-8FE8-4AFEEB9EAFF6}" srcOrd="2" destOrd="0" presId="urn:microsoft.com/office/officeart/2008/layout/RadialCluster"/>
    <dgm:cxn modelId="{BFE0B2D5-D748-2843-94B8-14AB4A613BA0}" type="presParOf" srcId="{00CE5A52-5302-F643-AB7E-919D1E2BF8B0}" destId="{779C6E2F-B536-194D-AF68-4B739E560B27}" srcOrd="3" destOrd="0" presId="urn:microsoft.com/office/officeart/2008/layout/RadialCluster"/>
    <dgm:cxn modelId="{D833BDB3-C880-524A-A9FB-7959305F0962}" type="presParOf" srcId="{00CE5A52-5302-F643-AB7E-919D1E2BF8B0}" destId="{A34FB240-1234-144E-895F-893E6846120B}" srcOrd="4" destOrd="0" presId="urn:microsoft.com/office/officeart/2008/layout/RadialCluster"/>
    <dgm:cxn modelId="{886137C7-3596-E840-BB3D-926D5F15C937}" type="presParOf" srcId="{00CE5A52-5302-F643-AB7E-919D1E2BF8B0}" destId="{CF3DA929-FC4E-FB4D-B1D7-3D2C90A4B0FB}" srcOrd="5" destOrd="0" presId="urn:microsoft.com/office/officeart/2008/layout/RadialCluster"/>
    <dgm:cxn modelId="{8975B9DC-E72E-0247-8A45-4BEE236E4E2D}" type="presParOf" srcId="{00CE5A52-5302-F643-AB7E-919D1E2BF8B0}" destId="{97E0F741-1A10-6440-8274-CF278471566D}" srcOrd="6" destOrd="0" presId="urn:microsoft.com/office/officeart/2008/layout/RadialCluster"/>
    <dgm:cxn modelId="{8D19609F-BE28-D340-A313-3AB3D44D58DD}" type="presParOf" srcId="{00CE5A52-5302-F643-AB7E-919D1E2BF8B0}" destId="{461B133B-5C31-EE44-99C4-C478E977D68A}" srcOrd="7" destOrd="0" presId="urn:microsoft.com/office/officeart/2008/layout/RadialCluster"/>
    <dgm:cxn modelId="{8206E7E2-5007-E24E-AFFD-72C17BEF46F4}" type="presParOf" srcId="{00CE5A52-5302-F643-AB7E-919D1E2BF8B0}" destId="{645736C7-0F4E-3B45-81A5-38C941AE7AAC}" srcOrd="8"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8556F245-C369-2548-B821-A3A8A0FC7AB6}"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de-DE"/>
        </a:p>
      </dgm:t>
    </dgm:pt>
    <dgm:pt modelId="{811882D3-240C-854D-9A4F-A7DEEB2481B3}">
      <dgm:prSet phldrT="[Text]" custT="1"/>
      <dgm:spPr/>
      <dgm:t>
        <a:bodyPr/>
        <a:lstStyle/>
        <a:p>
          <a:r>
            <a:rPr lang="de-DE" sz="3600" dirty="0" smtClean="0"/>
            <a:t>Tourismus (Beispiel)</a:t>
          </a:r>
          <a:endParaRPr lang="de-DE" sz="3600" dirty="0"/>
        </a:p>
      </dgm:t>
    </dgm:pt>
    <dgm:pt modelId="{90343BB3-5D69-6146-8F47-3E0AB957D004}" type="parTrans" cxnId="{D7BB1130-B06F-094B-BBD1-23CAB57DB7B1}">
      <dgm:prSet/>
      <dgm:spPr/>
      <dgm:t>
        <a:bodyPr/>
        <a:lstStyle/>
        <a:p>
          <a:endParaRPr lang="de-DE"/>
        </a:p>
      </dgm:t>
    </dgm:pt>
    <dgm:pt modelId="{EF674531-4B95-E340-B763-BB2D2B1572FE}" type="sibTrans" cxnId="{D7BB1130-B06F-094B-BBD1-23CAB57DB7B1}">
      <dgm:prSet/>
      <dgm:spPr/>
      <dgm:t>
        <a:bodyPr/>
        <a:lstStyle/>
        <a:p>
          <a:endParaRPr lang="de-DE"/>
        </a:p>
      </dgm:t>
    </dgm:pt>
    <dgm:pt modelId="{8F521644-9A0C-CD44-A0D2-43646A018FFD}">
      <dgm:prSet custT="1"/>
      <dgm:spPr/>
      <dgm:t>
        <a:bodyPr lIns="324000"/>
        <a:lstStyle/>
        <a:p>
          <a:r>
            <a:rPr lang="de-DE" sz="2400" dirty="0" smtClean="0"/>
            <a:t>Durch den Anstieg der Meere werden zahlreiche Küsten erodiert geschehen</a:t>
          </a:r>
        </a:p>
      </dgm:t>
    </dgm:pt>
    <dgm:pt modelId="{158266ED-4556-C745-BB44-3CC30E4C26B3}" type="parTrans" cxnId="{04FD3537-AC4A-794A-AB04-5154CE2C3CCC}">
      <dgm:prSet/>
      <dgm:spPr/>
      <dgm:t>
        <a:bodyPr/>
        <a:lstStyle/>
        <a:p>
          <a:endParaRPr lang="de-DE"/>
        </a:p>
      </dgm:t>
    </dgm:pt>
    <dgm:pt modelId="{4FA829CB-4183-9F48-B01B-7CA61BEEEB4A}" type="sibTrans" cxnId="{04FD3537-AC4A-794A-AB04-5154CE2C3CCC}">
      <dgm:prSet/>
      <dgm:spPr/>
      <dgm:t>
        <a:bodyPr/>
        <a:lstStyle/>
        <a:p>
          <a:endParaRPr lang="de-DE"/>
        </a:p>
      </dgm:t>
    </dgm:pt>
    <dgm:pt modelId="{D6B6A3BD-4E0C-DF45-B998-7E16DFE67242}">
      <dgm:prSet custT="1"/>
      <dgm:spPr/>
      <dgm:t>
        <a:bodyPr lIns="324000"/>
        <a:lstStyle/>
        <a:p>
          <a:r>
            <a:rPr lang="de-DE" sz="2400" dirty="0" smtClean="0"/>
            <a:t>Bei einem Anstieg von etwa 50 cm geht man davon aus, dass Kreta etwa die Hälfte der Strände verliert</a:t>
          </a:r>
        </a:p>
      </dgm:t>
    </dgm:pt>
    <dgm:pt modelId="{41CD4F08-1787-C645-A503-C788909AD81C}" type="parTrans" cxnId="{3C580392-2B67-A547-BC7A-F1D71482B77E}">
      <dgm:prSet/>
      <dgm:spPr/>
      <dgm:t>
        <a:bodyPr/>
        <a:lstStyle/>
        <a:p>
          <a:endParaRPr lang="de-DE"/>
        </a:p>
      </dgm:t>
    </dgm:pt>
    <dgm:pt modelId="{0D7A941D-2926-B343-80AB-7E667AF4AAF4}" type="sibTrans" cxnId="{3C580392-2B67-A547-BC7A-F1D71482B77E}">
      <dgm:prSet/>
      <dgm:spPr/>
      <dgm:t>
        <a:bodyPr/>
        <a:lstStyle/>
        <a:p>
          <a:endParaRPr lang="de-DE"/>
        </a:p>
      </dgm:t>
    </dgm:pt>
    <dgm:pt modelId="{4FAC275A-D03D-E34B-8210-ED2561B65694}">
      <dgm:prSet custT="1"/>
      <dgm:spPr/>
      <dgm:t>
        <a:bodyPr lIns="324000"/>
        <a:lstStyle/>
        <a:p>
          <a:r>
            <a:rPr lang="de-DE" sz="2400" dirty="0" smtClean="0"/>
            <a:t>Somit ersteht eine Einschränkung des Tourismus</a:t>
          </a:r>
        </a:p>
      </dgm:t>
    </dgm:pt>
    <dgm:pt modelId="{74DE4572-37EF-6549-9BE8-093FB2D4F1C1}" type="parTrans" cxnId="{193D405F-B67B-AA48-A546-B79FA1256A8F}">
      <dgm:prSet/>
      <dgm:spPr/>
      <dgm:t>
        <a:bodyPr/>
        <a:lstStyle/>
        <a:p>
          <a:endParaRPr lang="de-DE"/>
        </a:p>
      </dgm:t>
    </dgm:pt>
    <dgm:pt modelId="{E7054ECF-4EF4-284C-94AF-65B6775A039D}" type="sibTrans" cxnId="{193D405F-B67B-AA48-A546-B79FA1256A8F}">
      <dgm:prSet/>
      <dgm:spPr/>
      <dgm:t>
        <a:bodyPr/>
        <a:lstStyle/>
        <a:p>
          <a:endParaRPr lang="de-DE"/>
        </a:p>
      </dgm:t>
    </dgm:pt>
    <dgm:pt modelId="{3F13CDFC-EC66-0044-9C80-26681B0E6A9D}" type="pres">
      <dgm:prSet presAssocID="{8556F245-C369-2548-B821-A3A8A0FC7AB6}" presName="Name0" presStyleCnt="0">
        <dgm:presLayoutVars>
          <dgm:dir/>
          <dgm:animLvl val="lvl"/>
          <dgm:resizeHandles val="exact"/>
        </dgm:presLayoutVars>
      </dgm:prSet>
      <dgm:spPr/>
      <dgm:t>
        <a:bodyPr/>
        <a:lstStyle/>
        <a:p>
          <a:endParaRPr lang="de-DE"/>
        </a:p>
      </dgm:t>
    </dgm:pt>
    <dgm:pt modelId="{768D64CC-4B9A-964A-B297-DE8D7C6560BB}" type="pres">
      <dgm:prSet presAssocID="{811882D3-240C-854D-9A4F-A7DEEB2481B3}" presName="composite" presStyleCnt="0"/>
      <dgm:spPr/>
    </dgm:pt>
    <dgm:pt modelId="{18931775-DCC5-484A-832B-3A28405C0520}" type="pres">
      <dgm:prSet presAssocID="{811882D3-240C-854D-9A4F-A7DEEB2481B3}" presName="parTx" presStyleLbl="alignNode1" presStyleIdx="0" presStyleCnt="1" custScaleY="100000" custLinFactNeighborX="-54431" custLinFactNeighborY="-22663">
        <dgm:presLayoutVars>
          <dgm:chMax val="0"/>
          <dgm:chPref val="0"/>
          <dgm:bulletEnabled val="1"/>
        </dgm:presLayoutVars>
      </dgm:prSet>
      <dgm:spPr/>
      <dgm:t>
        <a:bodyPr/>
        <a:lstStyle/>
        <a:p>
          <a:endParaRPr lang="de-DE"/>
        </a:p>
      </dgm:t>
    </dgm:pt>
    <dgm:pt modelId="{7DB60188-23BA-FD4F-94EC-937389981BD4}" type="pres">
      <dgm:prSet presAssocID="{811882D3-240C-854D-9A4F-A7DEEB2481B3}" presName="desTx" presStyleLbl="alignAccFollowNode1" presStyleIdx="0" presStyleCnt="1" custLinFactNeighborY="239">
        <dgm:presLayoutVars>
          <dgm:bulletEnabled val="1"/>
        </dgm:presLayoutVars>
      </dgm:prSet>
      <dgm:spPr/>
      <dgm:t>
        <a:bodyPr/>
        <a:lstStyle/>
        <a:p>
          <a:endParaRPr lang="de-DE"/>
        </a:p>
      </dgm:t>
    </dgm:pt>
  </dgm:ptLst>
  <dgm:cxnLst>
    <dgm:cxn modelId="{D65C8332-6234-444B-BFEB-6F6E93BF646A}" type="presOf" srcId="{8556F245-C369-2548-B821-A3A8A0FC7AB6}" destId="{3F13CDFC-EC66-0044-9C80-26681B0E6A9D}" srcOrd="0" destOrd="0" presId="urn:microsoft.com/office/officeart/2005/8/layout/hList1"/>
    <dgm:cxn modelId="{193D405F-B67B-AA48-A546-B79FA1256A8F}" srcId="{811882D3-240C-854D-9A4F-A7DEEB2481B3}" destId="{4FAC275A-D03D-E34B-8210-ED2561B65694}" srcOrd="2" destOrd="0" parTransId="{74DE4572-37EF-6549-9BE8-093FB2D4F1C1}" sibTransId="{E7054ECF-4EF4-284C-94AF-65B6775A039D}"/>
    <dgm:cxn modelId="{D1988604-5CD9-4946-A3E8-958B0E92BF1A}" type="presOf" srcId="{D6B6A3BD-4E0C-DF45-B998-7E16DFE67242}" destId="{7DB60188-23BA-FD4F-94EC-937389981BD4}" srcOrd="0" destOrd="1" presId="urn:microsoft.com/office/officeart/2005/8/layout/hList1"/>
    <dgm:cxn modelId="{D7BB1130-B06F-094B-BBD1-23CAB57DB7B1}" srcId="{8556F245-C369-2548-B821-A3A8A0FC7AB6}" destId="{811882D3-240C-854D-9A4F-A7DEEB2481B3}" srcOrd="0" destOrd="0" parTransId="{90343BB3-5D69-6146-8F47-3E0AB957D004}" sibTransId="{EF674531-4B95-E340-B763-BB2D2B1572FE}"/>
    <dgm:cxn modelId="{04FD3537-AC4A-794A-AB04-5154CE2C3CCC}" srcId="{811882D3-240C-854D-9A4F-A7DEEB2481B3}" destId="{8F521644-9A0C-CD44-A0D2-43646A018FFD}" srcOrd="0" destOrd="0" parTransId="{158266ED-4556-C745-BB44-3CC30E4C26B3}" sibTransId="{4FA829CB-4183-9F48-B01B-7CA61BEEEB4A}"/>
    <dgm:cxn modelId="{09007F27-B1D8-6B47-9294-9BA8A415DEA3}" type="presOf" srcId="{8F521644-9A0C-CD44-A0D2-43646A018FFD}" destId="{7DB60188-23BA-FD4F-94EC-937389981BD4}" srcOrd="0" destOrd="0" presId="urn:microsoft.com/office/officeart/2005/8/layout/hList1"/>
    <dgm:cxn modelId="{ECA410D3-2992-894F-B2AC-36350E599F2A}" type="presOf" srcId="{811882D3-240C-854D-9A4F-A7DEEB2481B3}" destId="{18931775-DCC5-484A-832B-3A28405C0520}" srcOrd="0" destOrd="0" presId="urn:microsoft.com/office/officeart/2005/8/layout/hList1"/>
    <dgm:cxn modelId="{3C580392-2B67-A547-BC7A-F1D71482B77E}" srcId="{811882D3-240C-854D-9A4F-A7DEEB2481B3}" destId="{D6B6A3BD-4E0C-DF45-B998-7E16DFE67242}" srcOrd="1" destOrd="0" parTransId="{41CD4F08-1787-C645-A503-C788909AD81C}" sibTransId="{0D7A941D-2926-B343-80AB-7E667AF4AAF4}"/>
    <dgm:cxn modelId="{1FD23632-74B2-4C4B-B42B-54947F25BCD3}" type="presOf" srcId="{4FAC275A-D03D-E34B-8210-ED2561B65694}" destId="{7DB60188-23BA-FD4F-94EC-937389981BD4}" srcOrd="0" destOrd="2" presId="urn:microsoft.com/office/officeart/2005/8/layout/hList1"/>
    <dgm:cxn modelId="{C37030D9-B67E-3B43-A802-118E0978AC9F}" type="presParOf" srcId="{3F13CDFC-EC66-0044-9C80-26681B0E6A9D}" destId="{768D64CC-4B9A-964A-B297-DE8D7C6560BB}" srcOrd="0" destOrd="0" presId="urn:microsoft.com/office/officeart/2005/8/layout/hList1"/>
    <dgm:cxn modelId="{B92196B7-D426-2E4D-8D8B-6984810855D1}" type="presParOf" srcId="{768D64CC-4B9A-964A-B297-DE8D7C6560BB}" destId="{18931775-DCC5-484A-832B-3A28405C0520}" srcOrd="0" destOrd="0" presId="urn:microsoft.com/office/officeart/2005/8/layout/hList1"/>
    <dgm:cxn modelId="{2058A497-7C07-1047-B787-390B2D22DDFE}" type="presParOf" srcId="{768D64CC-4B9A-964A-B297-DE8D7C6560BB}" destId="{7DB60188-23BA-FD4F-94EC-937389981BD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8556F245-C369-2548-B821-A3A8A0FC7AB6}"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de-DE"/>
        </a:p>
      </dgm:t>
    </dgm:pt>
    <dgm:pt modelId="{811882D3-240C-854D-9A4F-A7DEEB2481B3}">
      <dgm:prSet phldrT="[Text]" custT="1"/>
      <dgm:spPr/>
      <dgm:t>
        <a:bodyPr/>
        <a:lstStyle/>
        <a:p>
          <a:r>
            <a:rPr lang="de-DE" sz="3600" dirty="0" smtClean="0"/>
            <a:t>Bauwesen</a:t>
          </a:r>
        </a:p>
      </dgm:t>
    </dgm:pt>
    <dgm:pt modelId="{90343BB3-5D69-6146-8F47-3E0AB957D004}" type="parTrans" cxnId="{D7BB1130-B06F-094B-BBD1-23CAB57DB7B1}">
      <dgm:prSet/>
      <dgm:spPr/>
      <dgm:t>
        <a:bodyPr/>
        <a:lstStyle/>
        <a:p>
          <a:endParaRPr lang="de-DE"/>
        </a:p>
      </dgm:t>
    </dgm:pt>
    <dgm:pt modelId="{EF674531-4B95-E340-B763-BB2D2B1572FE}" type="sibTrans" cxnId="{D7BB1130-B06F-094B-BBD1-23CAB57DB7B1}">
      <dgm:prSet/>
      <dgm:spPr/>
      <dgm:t>
        <a:bodyPr/>
        <a:lstStyle/>
        <a:p>
          <a:endParaRPr lang="de-DE"/>
        </a:p>
      </dgm:t>
    </dgm:pt>
    <dgm:pt modelId="{EFD3BFB2-6F26-A646-92BA-38AE683E416F}">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de-DE" sz="2400" b="0" dirty="0" smtClean="0">
              <a:solidFill>
                <a:schemeClr val="tx1"/>
              </a:solidFill>
              <a:effectLst/>
              <a:latin typeface="+mn-lt"/>
              <a:ea typeface="+mn-ea"/>
              <a:cs typeface="+mn-cs"/>
            </a:rPr>
            <a:t>Durch die Extremereignisse</a:t>
          </a:r>
          <a:r>
            <a:rPr lang="de-DE" sz="2400" b="0" baseline="0" dirty="0" smtClean="0">
              <a:solidFill>
                <a:schemeClr val="tx1"/>
              </a:solidFill>
              <a:effectLst/>
              <a:latin typeface="+mn-lt"/>
              <a:ea typeface="+mn-ea"/>
              <a:cs typeface="+mn-cs"/>
            </a:rPr>
            <a:t> steigen die Herausforderungen an das Bauwesen</a:t>
          </a:r>
          <a:endParaRPr lang="de-DE" sz="2400" b="0" dirty="0" smtClean="0">
            <a:solidFill>
              <a:schemeClr val="tx1"/>
            </a:solidFill>
            <a:effectLst/>
            <a:latin typeface="+mn-lt"/>
            <a:ea typeface="+mn-ea"/>
            <a:cs typeface="+mn-cs"/>
          </a:endParaRPr>
        </a:p>
      </dgm:t>
    </dgm:pt>
    <dgm:pt modelId="{696E848A-6543-534F-806E-CCF46AC2CCA4}" type="parTrans" cxnId="{4A50432D-B77D-5F41-846D-77F203FA9FFA}">
      <dgm:prSet/>
      <dgm:spPr/>
      <dgm:t>
        <a:bodyPr/>
        <a:lstStyle/>
        <a:p>
          <a:endParaRPr lang="de-DE"/>
        </a:p>
      </dgm:t>
    </dgm:pt>
    <dgm:pt modelId="{B1F829FA-275F-F942-BCF9-B25BF049823A}" type="sibTrans" cxnId="{4A50432D-B77D-5F41-846D-77F203FA9FFA}">
      <dgm:prSet/>
      <dgm:spPr/>
      <dgm:t>
        <a:bodyPr/>
        <a:lstStyle/>
        <a:p>
          <a:endParaRPr lang="de-DE"/>
        </a:p>
      </dgm:t>
    </dgm:pt>
    <dgm:pt modelId="{AA1E2BEF-4927-B449-89DD-F43544D91403}">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de-DE" sz="2400" b="0" dirty="0" smtClean="0">
              <a:solidFill>
                <a:schemeClr val="tx1"/>
              </a:solidFill>
              <a:effectLst/>
              <a:latin typeface="+mn-lt"/>
              <a:ea typeface="+mn-ea"/>
              <a:cs typeface="+mn-cs"/>
            </a:rPr>
            <a:t>Mehr Standards und Normen müssen eingehalten werden</a:t>
          </a:r>
        </a:p>
      </dgm:t>
    </dgm:pt>
    <dgm:pt modelId="{90D87F39-D3D1-AC42-99D2-458AC67EFAE9}" type="parTrans" cxnId="{EFF6F03B-F11C-D146-8968-6E56CE312C54}">
      <dgm:prSet/>
      <dgm:spPr/>
      <dgm:t>
        <a:bodyPr/>
        <a:lstStyle/>
        <a:p>
          <a:endParaRPr lang="de-DE"/>
        </a:p>
      </dgm:t>
    </dgm:pt>
    <dgm:pt modelId="{0310A815-89D7-2C4F-AF4A-D7D4C64CACDA}" type="sibTrans" cxnId="{EFF6F03B-F11C-D146-8968-6E56CE312C54}">
      <dgm:prSet/>
      <dgm:spPr/>
      <dgm:t>
        <a:bodyPr/>
        <a:lstStyle/>
        <a:p>
          <a:endParaRPr lang="de-DE"/>
        </a:p>
      </dgm:t>
    </dgm:pt>
    <dgm:pt modelId="{A233134F-BFF5-DF4A-AFC2-149E174229A2}">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de-DE" sz="2400" b="0" dirty="0" smtClean="0">
              <a:solidFill>
                <a:schemeClr val="tx1"/>
              </a:solidFill>
              <a:effectLst/>
              <a:latin typeface="+mn-lt"/>
              <a:ea typeface="+mn-ea"/>
              <a:cs typeface="+mn-cs"/>
            </a:rPr>
            <a:t>Veränderte Auflagen von</a:t>
          </a:r>
          <a:r>
            <a:rPr lang="de-DE" sz="2400" b="0" baseline="0" dirty="0" smtClean="0">
              <a:solidFill>
                <a:schemeClr val="tx1"/>
              </a:solidFill>
              <a:effectLst/>
              <a:latin typeface="+mn-lt"/>
              <a:ea typeface="+mn-ea"/>
              <a:cs typeface="+mn-cs"/>
            </a:rPr>
            <a:t> ländliche und städtische Regionen für den Sektor Bauwesen, durch erhöhte Temperaturen</a:t>
          </a:r>
          <a:endParaRPr lang="de-DE" sz="2400" b="0" dirty="0" smtClean="0">
            <a:solidFill>
              <a:schemeClr val="tx1"/>
            </a:solidFill>
            <a:effectLst/>
            <a:latin typeface="+mn-lt"/>
            <a:ea typeface="+mn-ea"/>
            <a:cs typeface="+mn-cs"/>
          </a:endParaRPr>
        </a:p>
      </dgm:t>
    </dgm:pt>
    <dgm:pt modelId="{2E1D282B-85F2-7D40-8B69-5316BF6B2F08}" type="parTrans" cxnId="{C001B2E4-9068-3B4F-9FDB-07B98B0C011A}">
      <dgm:prSet/>
      <dgm:spPr/>
      <dgm:t>
        <a:bodyPr/>
        <a:lstStyle/>
        <a:p>
          <a:endParaRPr lang="de-DE"/>
        </a:p>
      </dgm:t>
    </dgm:pt>
    <dgm:pt modelId="{15A3809D-61A9-EE40-B6B7-2603C19F683D}" type="sibTrans" cxnId="{C001B2E4-9068-3B4F-9FDB-07B98B0C011A}">
      <dgm:prSet/>
      <dgm:spPr/>
      <dgm:t>
        <a:bodyPr/>
        <a:lstStyle/>
        <a:p>
          <a:endParaRPr lang="de-DE"/>
        </a:p>
      </dgm:t>
    </dgm:pt>
    <dgm:pt modelId="{3F13CDFC-EC66-0044-9C80-26681B0E6A9D}" type="pres">
      <dgm:prSet presAssocID="{8556F245-C369-2548-B821-A3A8A0FC7AB6}" presName="Name0" presStyleCnt="0">
        <dgm:presLayoutVars>
          <dgm:dir/>
          <dgm:animLvl val="lvl"/>
          <dgm:resizeHandles val="exact"/>
        </dgm:presLayoutVars>
      </dgm:prSet>
      <dgm:spPr/>
      <dgm:t>
        <a:bodyPr/>
        <a:lstStyle/>
        <a:p>
          <a:endParaRPr lang="de-DE"/>
        </a:p>
      </dgm:t>
    </dgm:pt>
    <dgm:pt modelId="{768D64CC-4B9A-964A-B297-DE8D7C6560BB}" type="pres">
      <dgm:prSet presAssocID="{811882D3-240C-854D-9A4F-A7DEEB2481B3}" presName="composite" presStyleCnt="0"/>
      <dgm:spPr/>
    </dgm:pt>
    <dgm:pt modelId="{18931775-DCC5-484A-832B-3A28405C0520}" type="pres">
      <dgm:prSet presAssocID="{811882D3-240C-854D-9A4F-A7DEEB2481B3}" presName="parTx" presStyleLbl="alignNode1" presStyleIdx="0" presStyleCnt="1" custScaleY="100000" custLinFactNeighborX="-214" custLinFactNeighborY="19">
        <dgm:presLayoutVars>
          <dgm:chMax val="0"/>
          <dgm:chPref val="0"/>
          <dgm:bulletEnabled val="1"/>
        </dgm:presLayoutVars>
      </dgm:prSet>
      <dgm:spPr/>
      <dgm:t>
        <a:bodyPr/>
        <a:lstStyle/>
        <a:p>
          <a:endParaRPr lang="de-DE"/>
        </a:p>
      </dgm:t>
    </dgm:pt>
    <dgm:pt modelId="{7DB60188-23BA-FD4F-94EC-937389981BD4}" type="pres">
      <dgm:prSet presAssocID="{811882D3-240C-854D-9A4F-A7DEEB2481B3}" presName="desTx" presStyleLbl="alignAccFollowNode1" presStyleIdx="0" presStyleCnt="1">
        <dgm:presLayoutVars>
          <dgm:bulletEnabled val="1"/>
        </dgm:presLayoutVars>
      </dgm:prSet>
      <dgm:spPr/>
      <dgm:t>
        <a:bodyPr/>
        <a:lstStyle/>
        <a:p>
          <a:endParaRPr lang="de-DE"/>
        </a:p>
      </dgm:t>
    </dgm:pt>
  </dgm:ptLst>
  <dgm:cxnLst>
    <dgm:cxn modelId="{4A50432D-B77D-5F41-846D-77F203FA9FFA}" srcId="{811882D3-240C-854D-9A4F-A7DEEB2481B3}" destId="{EFD3BFB2-6F26-A646-92BA-38AE683E416F}" srcOrd="0" destOrd="0" parTransId="{696E848A-6543-534F-806E-CCF46AC2CCA4}" sibTransId="{B1F829FA-275F-F942-BCF9-B25BF049823A}"/>
    <dgm:cxn modelId="{114A5099-DAF0-E044-ACDC-A26584D4424A}" type="presOf" srcId="{EFD3BFB2-6F26-A646-92BA-38AE683E416F}" destId="{7DB60188-23BA-FD4F-94EC-937389981BD4}" srcOrd="0" destOrd="0" presId="urn:microsoft.com/office/officeart/2005/8/layout/hList1"/>
    <dgm:cxn modelId="{D7BB1130-B06F-094B-BBD1-23CAB57DB7B1}" srcId="{8556F245-C369-2548-B821-A3A8A0FC7AB6}" destId="{811882D3-240C-854D-9A4F-A7DEEB2481B3}" srcOrd="0" destOrd="0" parTransId="{90343BB3-5D69-6146-8F47-3E0AB957D004}" sibTransId="{EF674531-4B95-E340-B763-BB2D2B1572FE}"/>
    <dgm:cxn modelId="{C001B2E4-9068-3B4F-9FDB-07B98B0C011A}" srcId="{811882D3-240C-854D-9A4F-A7DEEB2481B3}" destId="{A233134F-BFF5-DF4A-AFC2-149E174229A2}" srcOrd="2" destOrd="0" parTransId="{2E1D282B-85F2-7D40-8B69-5316BF6B2F08}" sibTransId="{15A3809D-61A9-EE40-B6B7-2603C19F683D}"/>
    <dgm:cxn modelId="{83F526F7-3CD1-5746-A877-EA3202C8593E}" type="presOf" srcId="{811882D3-240C-854D-9A4F-A7DEEB2481B3}" destId="{18931775-DCC5-484A-832B-3A28405C0520}" srcOrd="0" destOrd="0" presId="urn:microsoft.com/office/officeart/2005/8/layout/hList1"/>
    <dgm:cxn modelId="{EFF6F03B-F11C-D146-8968-6E56CE312C54}" srcId="{811882D3-240C-854D-9A4F-A7DEEB2481B3}" destId="{AA1E2BEF-4927-B449-89DD-F43544D91403}" srcOrd="1" destOrd="0" parTransId="{90D87F39-D3D1-AC42-99D2-458AC67EFAE9}" sibTransId="{0310A815-89D7-2C4F-AF4A-D7D4C64CACDA}"/>
    <dgm:cxn modelId="{569A847E-9960-584C-8DED-A48015DCB22E}" type="presOf" srcId="{8556F245-C369-2548-B821-A3A8A0FC7AB6}" destId="{3F13CDFC-EC66-0044-9C80-26681B0E6A9D}" srcOrd="0" destOrd="0" presId="urn:microsoft.com/office/officeart/2005/8/layout/hList1"/>
    <dgm:cxn modelId="{085FFA81-7976-C446-A644-863517D11210}" type="presOf" srcId="{AA1E2BEF-4927-B449-89DD-F43544D91403}" destId="{7DB60188-23BA-FD4F-94EC-937389981BD4}" srcOrd="0" destOrd="1" presId="urn:microsoft.com/office/officeart/2005/8/layout/hList1"/>
    <dgm:cxn modelId="{16CF3DA8-F11D-A843-984C-04931A479A31}" type="presOf" srcId="{A233134F-BFF5-DF4A-AFC2-149E174229A2}" destId="{7DB60188-23BA-FD4F-94EC-937389981BD4}" srcOrd="0" destOrd="2" presId="urn:microsoft.com/office/officeart/2005/8/layout/hList1"/>
    <dgm:cxn modelId="{CFAA17FF-73A5-2347-9956-73FC290B1459}" type="presParOf" srcId="{3F13CDFC-EC66-0044-9C80-26681B0E6A9D}" destId="{768D64CC-4B9A-964A-B297-DE8D7C6560BB}" srcOrd="0" destOrd="0" presId="urn:microsoft.com/office/officeart/2005/8/layout/hList1"/>
    <dgm:cxn modelId="{A9D98F77-B7F8-2545-A7DC-0794FED9AE40}" type="presParOf" srcId="{768D64CC-4B9A-964A-B297-DE8D7C6560BB}" destId="{18931775-DCC5-484A-832B-3A28405C0520}" srcOrd="0" destOrd="0" presId="urn:microsoft.com/office/officeart/2005/8/layout/hList1"/>
    <dgm:cxn modelId="{11A1746E-432F-A64A-9137-E54C10148EBD}" type="presParOf" srcId="{768D64CC-4B9A-964A-B297-DE8D7C6560BB}" destId="{7DB60188-23BA-FD4F-94EC-937389981BD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8556F245-C369-2548-B821-A3A8A0FC7AB6}"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de-DE"/>
        </a:p>
      </dgm:t>
    </dgm:pt>
    <dgm:pt modelId="{811882D3-240C-854D-9A4F-A7DEEB2481B3}">
      <dgm:prSet phldrT="[Text]" custT="1"/>
      <dgm:spPr/>
      <dgm:t>
        <a:bodyPr/>
        <a:lstStyle/>
        <a:p>
          <a:r>
            <a:rPr lang="de-DE" sz="3600" baseline="0" dirty="0" smtClean="0"/>
            <a:t>Bauwesen (Beispiel)</a:t>
          </a:r>
          <a:endParaRPr lang="de-DE" sz="3600" dirty="0"/>
        </a:p>
      </dgm:t>
    </dgm:pt>
    <dgm:pt modelId="{90343BB3-5D69-6146-8F47-3E0AB957D004}" type="parTrans" cxnId="{D7BB1130-B06F-094B-BBD1-23CAB57DB7B1}">
      <dgm:prSet/>
      <dgm:spPr/>
      <dgm:t>
        <a:bodyPr/>
        <a:lstStyle/>
        <a:p>
          <a:endParaRPr lang="de-DE"/>
        </a:p>
      </dgm:t>
    </dgm:pt>
    <dgm:pt modelId="{EF674531-4B95-E340-B763-BB2D2B1572FE}" type="sibTrans" cxnId="{D7BB1130-B06F-094B-BBD1-23CAB57DB7B1}">
      <dgm:prSet/>
      <dgm:spPr/>
      <dgm:t>
        <a:bodyPr/>
        <a:lstStyle/>
        <a:p>
          <a:endParaRPr lang="de-DE"/>
        </a:p>
      </dgm:t>
    </dgm:pt>
    <dgm:pt modelId="{18F99D84-DEB2-484E-AD78-63E1711A5632}">
      <dgm:prSet custT="1"/>
      <dgm:spPr/>
      <dgm:t>
        <a:bodyPr lIns="324000"/>
        <a:lstStyle/>
        <a:p>
          <a:r>
            <a:rPr lang="de-DE" sz="2400" b="0" dirty="0" smtClean="0">
              <a:solidFill>
                <a:schemeClr val="tx1"/>
              </a:solidFill>
              <a:effectLst/>
              <a:latin typeface="+mn-lt"/>
              <a:ea typeface="+mn-ea"/>
              <a:cs typeface="+mn-cs"/>
            </a:rPr>
            <a:t>Durch veränderte Niederschläge kommt es zu Schwankungen des Grundwasserspiegels</a:t>
          </a:r>
        </a:p>
      </dgm:t>
    </dgm:pt>
    <dgm:pt modelId="{0575D7C0-7ABC-DE44-A6A0-1335D7FC5B43}" type="parTrans" cxnId="{3483DAB7-2661-3E48-8877-570CE541BDA4}">
      <dgm:prSet/>
      <dgm:spPr/>
      <dgm:t>
        <a:bodyPr/>
        <a:lstStyle/>
        <a:p>
          <a:endParaRPr lang="de-DE"/>
        </a:p>
      </dgm:t>
    </dgm:pt>
    <dgm:pt modelId="{130F180D-AE30-534F-9325-0E06A9FC0A58}" type="sibTrans" cxnId="{3483DAB7-2661-3E48-8877-570CE541BDA4}">
      <dgm:prSet/>
      <dgm:spPr/>
      <dgm:t>
        <a:bodyPr/>
        <a:lstStyle/>
        <a:p>
          <a:endParaRPr lang="de-DE"/>
        </a:p>
      </dgm:t>
    </dgm:pt>
    <dgm:pt modelId="{5C8EF337-1042-894C-B6F7-3B365E95E07B}">
      <dgm:prSet custT="1"/>
      <dgm:spPr/>
      <dgm:t>
        <a:bodyPr lIns="324000"/>
        <a:lstStyle/>
        <a:p>
          <a:r>
            <a:rPr lang="de-DE" sz="2400" b="0" dirty="0" smtClean="0">
              <a:solidFill>
                <a:schemeClr val="tx1"/>
              </a:solidFill>
              <a:effectLst/>
              <a:latin typeface="+mn-lt"/>
              <a:ea typeface="+mn-ea"/>
              <a:cs typeface="+mn-cs"/>
            </a:rPr>
            <a:t>Diese können Hebungs- oder Senkungsbewegungen verursachen</a:t>
          </a:r>
        </a:p>
      </dgm:t>
    </dgm:pt>
    <dgm:pt modelId="{611FB016-C265-EF44-9600-E29BCF43CB54}" type="parTrans" cxnId="{65F1C45D-9A49-7749-B193-DD22A29BA0E4}">
      <dgm:prSet/>
      <dgm:spPr/>
      <dgm:t>
        <a:bodyPr/>
        <a:lstStyle/>
        <a:p>
          <a:endParaRPr lang="de-DE"/>
        </a:p>
      </dgm:t>
    </dgm:pt>
    <dgm:pt modelId="{0C70A2AA-B830-094B-A426-EDF29BF21FB9}" type="sibTrans" cxnId="{65F1C45D-9A49-7749-B193-DD22A29BA0E4}">
      <dgm:prSet/>
      <dgm:spPr/>
      <dgm:t>
        <a:bodyPr/>
        <a:lstStyle/>
        <a:p>
          <a:endParaRPr lang="de-DE"/>
        </a:p>
      </dgm:t>
    </dgm:pt>
    <dgm:pt modelId="{842873C4-F80A-6842-9C64-555220DA5D5C}">
      <dgm:prSet custT="1"/>
      <dgm:spPr/>
      <dgm:t>
        <a:bodyPr lIns="324000"/>
        <a:lstStyle/>
        <a:p>
          <a:r>
            <a:rPr lang="de-DE" sz="2400" b="0" dirty="0" smtClean="0">
              <a:solidFill>
                <a:schemeClr val="tx1"/>
              </a:solidFill>
              <a:effectLst/>
              <a:latin typeface="+mn-lt"/>
              <a:ea typeface="+mn-ea"/>
              <a:cs typeface="+mn-cs"/>
            </a:rPr>
            <a:t>Setzungsrisse können entstehen</a:t>
          </a:r>
        </a:p>
      </dgm:t>
    </dgm:pt>
    <dgm:pt modelId="{7B71F7C7-FC8B-8D40-8C18-6CDE6003623B}" type="parTrans" cxnId="{C3189002-5B59-344D-BAE5-1CBA9D847D72}">
      <dgm:prSet/>
      <dgm:spPr/>
      <dgm:t>
        <a:bodyPr/>
        <a:lstStyle/>
        <a:p>
          <a:endParaRPr lang="de-DE"/>
        </a:p>
      </dgm:t>
    </dgm:pt>
    <dgm:pt modelId="{8C6E939C-3399-F941-A3AD-603D046D4D91}" type="sibTrans" cxnId="{C3189002-5B59-344D-BAE5-1CBA9D847D72}">
      <dgm:prSet/>
      <dgm:spPr/>
      <dgm:t>
        <a:bodyPr/>
        <a:lstStyle/>
        <a:p>
          <a:endParaRPr lang="de-DE"/>
        </a:p>
      </dgm:t>
    </dgm:pt>
    <dgm:pt modelId="{3F13CDFC-EC66-0044-9C80-26681B0E6A9D}" type="pres">
      <dgm:prSet presAssocID="{8556F245-C369-2548-B821-A3A8A0FC7AB6}" presName="Name0" presStyleCnt="0">
        <dgm:presLayoutVars>
          <dgm:dir/>
          <dgm:animLvl val="lvl"/>
          <dgm:resizeHandles val="exact"/>
        </dgm:presLayoutVars>
      </dgm:prSet>
      <dgm:spPr/>
      <dgm:t>
        <a:bodyPr/>
        <a:lstStyle/>
        <a:p>
          <a:endParaRPr lang="de-DE"/>
        </a:p>
      </dgm:t>
    </dgm:pt>
    <dgm:pt modelId="{768D64CC-4B9A-964A-B297-DE8D7C6560BB}" type="pres">
      <dgm:prSet presAssocID="{811882D3-240C-854D-9A4F-A7DEEB2481B3}" presName="composite" presStyleCnt="0"/>
      <dgm:spPr/>
    </dgm:pt>
    <dgm:pt modelId="{18931775-DCC5-484A-832B-3A28405C0520}" type="pres">
      <dgm:prSet presAssocID="{811882D3-240C-854D-9A4F-A7DEEB2481B3}" presName="parTx" presStyleLbl="alignNode1" presStyleIdx="0" presStyleCnt="1" custScaleY="100000" custLinFactNeighborX="-54431" custLinFactNeighborY="-22663">
        <dgm:presLayoutVars>
          <dgm:chMax val="0"/>
          <dgm:chPref val="0"/>
          <dgm:bulletEnabled val="1"/>
        </dgm:presLayoutVars>
      </dgm:prSet>
      <dgm:spPr/>
      <dgm:t>
        <a:bodyPr/>
        <a:lstStyle/>
        <a:p>
          <a:endParaRPr lang="de-DE"/>
        </a:p>
      </dgm:t>
    </dgm:pt>
    <dgm:pt modelId="{7DB60188-23BA-FD4F-94EC-937389981BD4}" type="pres">
      <dgm:prSet presAssocID="{811882D3-240C-854D-9A4F-A7DEEB2481B3}" presName="desTx" presStyleLbl="alignAccFollowNode1" presStyleIdx="0" presStyleCnt="1" custLinFactNeighborY="239">
        <dgm:presLayoutVars>
          <dgm:bulletEnabled val="1"/>
        </dgm:presLayoutVars>
      </dgm:prSet>
      <dgm:spPr/>
      <dgm:t>
        <a:bodyPr/>
        <a:lstStyle/>
        <a:p>
          <a:endParaRPr lang="de-DE"/>
        </a:p>
      </dgm:t>
    </dgm:pt>
  </dgm:ptLst>
  <dgm:cxnLst>
    <dgm:cxn modelId="{E356D6F1-D481-CB4E-BCF0-4C035B79F81C}" type="presOf" srcId="{8556F245-C369-2548-B821-A3A8A0FC7AB6}" destId="{3F13CDFC-EC66-0044-9C80-26681B0E6A9D}" srcOrd="0" destOrd="0" presId="urn:microsoft.com/office/officeart/2005/8/layout/hList1"/>
    <dgm:cxn modelId="{4B6CD266-5079-ED44-911F-8BF7171BC65B}" type="presOf" srcId="{5C8EF337-1042-894C-B6F7-3B365E95E07B}" destId="{7DB60188-23BA-FD4F-94EC-937389981BD4}" srcOrd="0" destOrd="1" presId="urn:microsoft.com/office/officeart/2005/8/layout/hList1"/>
    <dgm:cxn modelId="{9C962EED-C166-7342-B2E5-349F84B79A63}" type="presOf" srcId="{811882D3-240C-854D-9A4F-A7DEEB2481B3}" destId="{18931775-DCC5-484A-832B-3A28405C0520}" srcOrd="0" destOrd="0" presId="urn:microsoft.com/office/officeart/2005/8/layout/hList1"/>
    <dgm:cxn modelId="{D7BB1130-B06F-094B-BBD1-23CAB57DB7B1}" srcId="{8556F245-C369-2548-B821-A3A8A0FC7AB6}" destId="{811882D3-240C-854D-9A4F-A7DEEB2481B3}" srcOrd="0" destOrd="0" parTransId="{90343BB3-5D69-6146-8F47-3E0AB957D004}" sibTransId="{EF674531-4B95-E340-B763-BB2D2B1572FE}"/>
    <dgm:cxn modelId="{9D11A7B5-2970-0B4B-818C-4C190761977B}" type="presOf" srcId="{842873C4-F80A-6842-9C64-555220DA5D5C}" destId="{7DB60188-23BA-FD4F-94EC-937389981BD4}" srcOrd="0" destOrd="2" presId="urn:microsoft.com/office/officeart/2005/8/layout/hList1"/>
    <dgm:cxn modelId="{C3189002-5B59-344D-BAE5-1CBA9D847D72}" srcId="{811882D3-240C-854D-9A4F-A7DEEB2481B3}" destId="{842873C4-F80A-6842-9C64-555220DA5D5C}" srcOrd="2" destOrd="0" parTransId="{7B71F7C7-FC8B-8D40-8C18-6CDE6003623B}" sibTransId="{8C6E939C-3399-F941-A3AD-603D046D4D91}"/>
    <dgm:cxn modelId="{3483DAB7-2661-3E48-8877-570CE541BDA4}" srcId="{811882D3-240C-854D-9A4F-A7DEEB2481B3}" destId="{18F99D84-DEB2-484E-AD78-63E1711A5632}" srcOrd="0" destOrd="0" parTransId="{0575D7C0-7ABC-DE44-A6A0-1335D7FC5B43}" sibTransId="{130F180D-AE30-534F-9325-0E06A9FC0A58}"/>
    <dgm:cxn modelId="{D16A4887-11F9-2B4F-B546-D235C6C9166A}" type="presOf" srcId="{18F99D84-DEB2-484E-AD78-63E1711A5632}" destId="{7DB60188-23BA-FD4F-94EC-937389981BD4}" srcOrd="0" destOrd="0" presId="urn:microsoft.com/office/officeart/2005/8/layout/hList1"/>
    <dgm:cxn modelId="{65F1C45D-9A49-7749-B193-DD22A29BA0E4}" srcId="{811882D3-240C-854D-9A4F-A7DEEB2481B3}" destId="{5C8EF337-1042-894C-B6F7-3B365E95E07B}" srcOrd="1" destOrd="0" parTransId="{611FB016-C265-EF44-9600-E29BCF43CB54}" sibTransId="{0C70A2AA-B830-094B-A426-EDF29BF21FB9}"/>
    <dgm:cxn modelId="{2DAA4A57-95B1-A741-89EC-61415E0B8FCC}" type="presParOf" srcId="{3F13CDFC-EC66-0044-9C80-26681B0E6A9D}" destId="{768D64CC-4B9A-964A-B297-DE8D7C6560BB}" srcOrd="0" destOrd="0" presId="urn:microsoft.com/office/officeart/2005/8/layout/hList1"/>
    <dgm:cxn modelId="{28D9CF82-1690-4148-AFE3-D0788E6A230C}" type="presParOf" srcId="{768D64CC-4B9A-964A-B297-DE8D7C6560BB}" destId="{18931775-DCC5-484A-832B-3A28405C0520}" srcOrd="0" destOrd="0" presId="urn:microsoft.com/office/officeart/2005/8/layout/hList1"/>
    <dgm:cxn modelId="{53ABBE44-BA19-0444-817D-73B6CD5F9A76}" type="presParOf" srcId="{768D64CC-4B9A-964A-B297-DE8D7C6560BB}" destId="{7DB60188-23BA-FD4F-94EC-937389981BD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78012F-F422-1A4E-B74B-1EB8BF28BC2D}"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de-DE"/>
        </a:p>
      </dgm:t>
    </dgm:pt>
    <dgm:pt modelId="{EA749116-7456-F840-9A8A-2709DAAF74CD}">
      <dgm:prSet phldrT="[Text]" custT="1"/>
      <dgm:spPr/>
      <dgm:t>
        <a:bodyPr/>
        <a:lstStyle/>
        <a:p>
          <a:r>
            <a:rPr lang="de-DE" sz="3200" dirty="0" smtClean="0"/>
            <a:t>Extreme Wetter-ereignisse</a:t>
          </a:r>
          <a:endParaRPr lang="de-DE" sz="3200" dirty="0"/>
        </a:p>
      </dgm:t>
    </dgm:pt>
    <dgm:pt modelId="{386617FB-9331-454C-9A63-066B542FEAD5}" type="parTrans" cxnId="{5E104FBC-94CB-CC42-98C9-404004D29D31}">
      <dgm:prSet/>
      <dgm:spPr/>
      <dgm:t>
        <a:bodyPr/>
        <a:lstStyle/>
        <a:p>
          <a:endParaRPr lang="de-DE"/>
        </a:p>
      </dgm:t>
    </dgm:pt>
    <dgm:pt modelId="{022C64D7-423A-2046-9FB2-04D8CD98C984}" type="sibTrans" cxnId="{5E104FBC-94CB-CC42-98C9-404004D29D31}">
      <dgm:prSet/>
      <dgm:spPr/>
      <dgm:t>
        <a:bodyPr/>
        <a:lstStyle/>
        <a:p>
          <a:endParaRPr lang="de-DE"/>
        </a:p>
      </dgm:t>
    </dgm:pt>
    <dgm:pt modelId="{A61683F8-99F5-D141-9E4B-7FF25635B933}">
      <dgm:prSet phldrT="[Text]" custT="1"/>
      <dgm:spPr/>
      <dgm:t>
        <a:bodyPr/>
        <a:lstStyle/>
        <a:p>
          <a:r>
            <a:rPr lang="de-DE" sz="2000" dirty="0" smtClean="0"/>
            <a:t>Zunahme von Trockenperioden</a:t>
          </a:r>
        </a:p>
      </dgm:t>
    </dgm:pt>
    <dgm:pt modelId="{8FF56E9E-A510-FE4B-899F-B73F861E3008}" type="parTrans" cxnId="{BF8B5012-B44B-B54C-B4E2-E66A7E285E93}">
      <dgm:prSet/>
      <dgm:spPr>
        <a:ln w="63500"/>
      </dgm:spPr>
      <dgm:t>
        <a:bodyPr/>
        <a:lstStyle/>
        <a:p>
          <a:endParaRPr lang="de-DE"/>
        </a:p>
      </dgm:t>
    </dgm:pt>
    <dgm:pt modelId="{C529D140-63EA-C649-A078-0BBDC2F8AAC0}" type="sibTrans" cxnId="{BF8B5012-B44B-B54C-B4E2-E66A7E285E93}">
      <dgm:prSet/>
      <dgm:spPr/>
      <dgm:t>
        <a:bodyPr/>
        <a:lstStyle/>
        <a:p>
          <a:endParaRPr lang="de-DE"/>
        </a:p>
      </dgm:t>
    </dgm:pt>
    <dgm:pt modelId="{158C3CBD-523F-2842-9CBE-1E8A431A1549}">
      <dgm:prSet phldrT="[Text]" custT="1"/>
      <dgm:spPr/>
      <dgm:t>
        <a:bodyPr/>
        <a:lstStyle/>
        <a:p>
          <a:r>
            <a:rPr lang="de-DE" sz="2000" dirty="0" smtClean="0"/>
            <a:t>Anstieg der Stark-niederschläge</a:t>
          </a:r>
        </a:p>
      </dgm:t>
    </dgm:pt>
    <dgm:pt modelId="{CBD4EBAA-0861-BE44-8597-48BF1B236025}" type="parTrans" cxnId="{450800AF-EA75-7D42-8A91-8EAD54BA7247}">
      <dgm:prSet/>
      <dgm:spPr>
        <a:ln w="63500"/>
      </dgm:spPr>
      <dgm:t>
        <a:bodyPr/>
        <a:lstStyle/>
        <a:p>
          <a:endParaRPr lang="de-DE"/>
        </a:p>
      </dgm:t>
    </dgm:pt>
    <dgm:pt modelId="{1CA19A3C-9B34-A641-9D6F-E736E6E286C9}" type="sibTrans" cxnId="{450800AF-EA75-7D42-8A91-8EAD54BA7247}">
      <dgm:prSet/>
      <dgm:spPr/>
      <dgm:t>
        <a:bodyPr/>
        <a:lstStyle/>
        <a:p>
          <a:endParaRPr lang="de-DE"/>
        </a:p>
      </dgm:t>
    </dgm:pt>
    <dgm:pt modelId="{462CC3FB-BDBA-184F-80CA-D151525115C6}">
      <dgm:prSet phldrT="[Text]" custT="1"/>
      <dgm:spPr/>
      <dgm:t>
        <a:bodyPr/>
        <a:lstStyle/>
        <a:p>
          <a:r>
            <a:rPr lang="de-DE" sz="2000" dirty="0" smtClean="0"/>
            <a:t>Erhöhte Anzahl von Gewittern</a:t>
          </a:r>
        </a:p>
      </dgm:t>
    </dgm:pt>
    <dgm:pt modelId="{853221A1-9527-C349-998B-85AB23369FE9}" type="parTrans" cxnId="{3CE3DEC6-0E46-6E4B-9CCD-0FB67C761400}">
      <dgm:prSet/>
      <dgm:spPr>
        <a:ln w="63500"/>
      </dgm:spPr>
      <dgm:t>
        <a:bodyPr/>
        <a:lstStyle/>
        <a:p>
          <a:endParaRPr lang="de-DE"/>
        </a:p>
      </dgm:t>
    </dgm:pt>
    <dgm:pt modelId="{17DF56CF-99C9-4D4E-8532-57DDBC581EDC}" type="sibTrans" cxnId="{3CE3DEC6-0E46-6E4B-9CCD-0FB67C761400}">
      <dgm:prSet/>
      <dgm:spPr/>
      <dgm:t>
        <a:bodyPr/>
        <a:lstStyle/>
        <a:p>
          <a:endParaRPr lang="de-DE"/>
        </a:p>
      </dgm:t>
    </dgm:pt>
    <dgm:pt modelId="{469A0ED9-25F2-E049-9334-B998A9E37A15}">
      <dgm:prSet phldrT="[Text]" custT="1"/>
      <dgm:spPr/>
      <dgm:t>
        <a:bodyPr/>
        <a:lstStyle/>
        <a:p>
          <a:r>
            <a:rPr lang="de-DE" sz="2000" dirty="0" smtClean="0"/>
            <a:t>Gefahr von Bodenerosionen</a:t>
          </a:r>
        </a:p>
      </dgm:t>
    </dgm:pt>
    <dgm:pt modelId="{1E237F40-EFB0-7B45-B4BE-8CCBA7678025}" type="parTrans" cxnId="{97DB4A73-366E-E142-9691-2F3F64767D33}">
      <dgm:prSet/>
      <dgm:spPr>
        <a:ln w="63500"/>
      </dgm:spPr>
      <dgm:t>
        <a:bodyPr/>
        <a:lstStyle/>
        <a:p>
          <a:endParaRPr lang="de-DE"/>
        </a:p>
      </dgm:t>
    </dgm:pt>
    <dgm:pt modelId="{1D7F9428-819C-094D-8922-DBBF05ADB5B8}" type="sibTrans" cxnId="{97DB4A73-366E-E142-9691-2F3F64767D33}">
      <dgm:prSet/>
      <dgm:spPr/>
      <dgm:t>
        <a:bodyPr/>
        <a:lstStyle/>
        <a:p>
          <a:endParaRPr lang="de-DE"/>
        </a:p>
      </dgm:t>
    </dgm:pt>
    <dgm:pt modelId="{72914F86-1571-5649-82B2-8AE3BDC9CFA9}">
      <dgm:prSet custT="1"/>
      <dgm:spPr/>
      <dgm:t>
        <a:bodyPr/>
        <a:lstStyle/>
        <a:p>
          <a:r>
            <a:rPr lang="de-DE" sz="2000" dirty="0" smtClean="0"/>
            <a:t>Schäden an der landwirtschaftlichen Infrastruktur</a:t>
          </a:r>
        </a:p>
      </dgm:t>
    </dgm:pt>
    <dgm:pt modelId="{10660FC5-3830-8C4E-AFAA-DFCD6ABE00CB}" type="parTrans" cxnId="{DBEC59F3-9BA2-F042-9D28-A3ACC6729F0E}">
      <dgm:prSet/>
      <dgm:spPr>
        <a:ln w="63500"/>
      </dgm:spPr>
      <dgm:t>
        <a:bodyPr/>
        <a:lstStyle/>
        <a:p>
          <a:endParaRPr lang="de-DE"/>
        </a:p>
      </dgm:t>
    </dgm:pt>
    <dgm:pt modelId="{E3E2BBBB-CB92-DF44-ABDD-396061009CFF}" type="sibTrans" cxnId="{DBEC59F3-9BA2-F042-9D28-A3ACC6729F0E}">
      <dgm:prSet/>
      <dgm:spPr/>
      <dgm:t>
        <a:bodyPr/>
        <a:lstStyle/>
        <a:p>
          <a:endParaRPr lang="de-DE"/>
        </a:p>
      </dgm:t>
    </dgm:pt>
    <dgm:pt modelId="{A6602FB2-0F32-464F-B51F-4A4684A7EEBB}" type="pres">
      <dgm:prSet presAssocID="{EF78012F-F422-1A4E-B74B-1EB8BF28BC2D}" presName="Name0" presStyleCnt="0">
        <dgm:presLayoutVars>
          <dgm:chMax val="1"/>
          <dgm:chPref val="1"/>
          <dgm:dir/>
          <dgm:animOne val="branch"/>
          <dgm:animLvl val="lvl"/>
        </dgm:presLayoutVars>
      </dgm:prSet>
      <dgm:spPr/>
      <dgm:t>
        <a:bodyPr/>
        <a:lstStyle/>
        <a:p>
          <a:endParaRPr lang="de-DE"/>
        </a:p>
      </dgm:t>
    </dgm:pt>
    <dgm:pt modelId="{00CE5A52-5302-F643-AB7E-919D1E2BF8B0}" type="pres">
      <dgm:prSet presAssocID="{EA749116-7456-F840-9A8A-2709DAAF74CD}" presName="singleCycle" presStyleCnt="0"/>
      <dgm:spPr/>
    </dgm:pt>
    <dgm:pt modelId="{B7B9A71D-3C76-BF46-A59E-223E386623B6}" type="pres">
      <dgm:prSet presAssocID="{EA749116-7456-F840-9A8A-2709DAAF74CD}" presName="singleCenter" presStyleLbl="node1" presStyleIdx="0" presStyleCnt="6" custScaleX="128577">
        <dgm:presLayoutVars>
          <dgm:chMax val="7"/>
          <dgm:chPref val="7"/>
        </dgm:presLayoutVars>
      </dgm:prSet>
      <dgm:spPr/>
      <dgm:t>
        <a:bodyPr/>
        <a:lstStyle/>
        <a:p>
          <a:endParaRPr lang="de-DE"/>
        </a:p>
      </dgm:t>
    </dgm:pt>
    <dgm:pt modelId="{68EA65DC-D015-9E4D-B30D-CADB668A58A8}" type="pres">
      <dgm:prSet presAssocID="{8FF56E9E-A510-FE4B-899F-B73F861E3008}" presName="Name56" presStyleLbl="parChTrans1D2" presStyleIdx="0" presStyleCnt="5"/>
      <dgm:spPr/>
      <dgm:t>
        <a:bodyPr/>
        <a:lstStyle/>
        <a:p>
          <a:endParaRPr lang="de-DE"/>
        </a:p>
      </dgm:t>
    </dgm:pt>
    <dgm:pt modelId="{4A32E3FE-C174-8742-8FE8-4AFEEB9EAFF6}" type="pres">
      <dgm:prSet presAssocID="{A61683F8-99F5-D141-9E4B-7FF25635B933}" presName="text0" presStyleLbl="node1" presStyleIdx="1" presStyleCnt="6" custScaleX="192200" custRadScaleRad="79042">
        <dgm:presLayoutVars>
          <dgm:bulletEnabled val="1"/>
        </dgm:presLayoutVars>
      </dgm:prSet>
      <dgm:spPr/>
      <dgm:t>
        <a:bodyPr/>
        <a:lstStyle/>
        <a:p>
          <a:endParaRPr lang="de-DE"/>
        </a:p>
      </dgm:t>
    </dgm:pt>
    <dgm:pt modelId="{779C6E2F-B536-194D-AF68-4B739E560B27}" type="pres">
      <dgm:prSet presAssocID="{CBD4EBAA-0861-BE44-8597-48BF1B236025}" presName="Name56" presStyleLbl="parChTrans1D2" presStyleIdx="1" presStyleCnt="5"/>
      <dgm:spPr/>
      <dgm:t>
        <a:bodyPr/>
        <a:lstStyle/>
        <a:p>
          <a:endParaRPr lang="de-DE"/>
        </a:p>
      </dgm:t>
    </dgm:pt>
    <dgm:pt modelId="{A34FB240-1234-144E-895F-893E6846120B}" type="pres">
      <dgm:prSet presAssocID="{158C3CBD-523F-2842-9CBE-1E8A431A1549}" presName="text0" presStyleLbl="node1" presStyleIdx="2" presStyleCnt="6" custScaleX="199569" custRadScaleRad="152907" custRadScaleInc="36379">
        <dgm:presLayoutVars>
          <dgm:bulletEnabled val="1"/>
        </dgm:presLayoutVars>
      </dgm:prSet>
      <dgm:spPr/>
      <dgm:t>
        <a:bodyPr/>
        <a:lstStyle/>
        <a:p>
          <a:endParaRPr lang="de-DE"/>
        </a:p>
      </dgm:t>
    </dgm:pt>
    <dgm:pt modelId="{CF3DA929-FC4E-FB4D-B1D7-3D2C90A4B0FB}" type="pres">
      <dgm:prSet presAssocID="{853221A1-9527-C349-998B-85AB23369FE9}" presName="Name56" presStyleLbl="parChTrans1D2" presStyleIdx="2" presStyleCnt="5"/>
      <dgm:spPr/>
      <dgm:t>
        <a:bodyPr/>
        <a:lstStyle/>
        <a:p>
          <a:endParaRPr lang="de-DE"/>
        </a:p>
      </dgm:t>
    </dgm:pt>
    <dgm:pt modelId="{97E0F741-1A10-6440-8274-CF278471566D}" type="pres">
      <dgm:prSet presAssocID="{462CC3FB-BDBA-184F-80CA-D151525115C6}" presName="text0" presStyleLbl="node1" presStyleIdx="3" presStyleCnt="6" custScaleX="201845" custRadScaleRad="141591" custRadScaleInc="-55564">
        <dgm:presLayoutVars>
          <dgm:bulletEnabled val="1"/>
        </dgm:presLayoutVars>
      </dgm:prSet>
      <dgm:spPr/>
      <dgm:t>
        <a:bodyPr/>
        <a:lstStyle/>
        <a:p>
          <a:endParaRPr lang="de-DE"/>
        </a:p>
      </dgm:t>
    </dgm:pt>
    <dgm:pt modelId="{B7E3013A-AFC0-3B46-8046-D63A89CB54D9}" type="pres">
      <dgm:prSet presAssocID="{1E237F40-EFB0-7B45-B4BE-8CCBA7678025}" presName="Name56" presStyleLbl="parChTrans1D2" presStyleIdx="3" presStyleCnt="5"/>
      <dgm:spPr/>
      <dgm:t>
        <a:bodyPr/>
        <a:lstStyle/>
        <a:p>
          <a:endParaRPr lang="de-DE"/>
        </a:p>
      </dgm:t>
    </dgm:pt>
    <dgm:pt modelId="{A8CD41B1-943A-9F49-AF7A-13A9D5C1DA04}" type="pres">
      <dgm:prSet presAssocID="{469A0ED9-25F2-E049-9334-B998A9E37A15}" presName="text0" presStyleLbl="node1" presStyleIdx="4" presStyleCnt="6" custScaleX="205606" custRadScaleRad="140056" custRadScaleInc="54746">
        <dgm:presLayoutVars>
          <dgm:bulletEnabled val="1"/>
        </dgm:presLayoutVars>
      </dgm:prSet>
      <dgm:spPr/>
      <dgm:t>
        <a:bodyPr/>
        <a:lstStyle/>
        <a:p>
          <a:endParaRPr lang="de-DE"/>
        </a:p>
      </dgm:t>
    </dgm:pt>
    <dgm:pt modelId="{461B133B-5C31-EE44-99C4-C478E977D68A}" type="pres">
      <dgm:prSet presAssocID="{10660FC5-3830-8C4E-AFAA-DFCD6ABE00CB}" presName="Name56" presStyleLbl="parChTrans1D2" presStyleIdx="4" presStyleCnt="5"/>
      <dgm:spPr/>
      <dgm:t>
        <a:bodyPr/>
        <a:lstStyle/>
        <a:p>
          <a:endParaRPr lang="de-DE"/>
        </a:p>
      </dgm:t>
    </dgm:pt>
    <dgm:pt modelId="{645736C7-0F4E-3B45-81A5-38C941AE7AAC}" type="pres">
      <dgm:prSet presAssocID="{72914F86-1571-5649-82B2-8AE3BDC9CFA9}" presName="text0" presStyleLbl="node1" presStyleIdx="5" presStyleCnt="6" custScaleX="217958" custRadScaleRad="145254" custRadScaleInc="-38009">
        <dgm:presLayoutVars>
          <dgm:bulletEnabled val="1"/>
        </dgm:presLayoutVars>
      </dgm:prSet>
      <dgm:spPr/>
      <dgm:t>
        <a:bodyPr/>
        <a:lstStyle/>
        <a:p>
          <a:endParaRPr lang="de-DE"/>
        </a:p>
      </dgm:t>
    </dgm:pt>
  </dgm:ptLst>
  <dgm:cxnLst>
    <dgm:cxn modelId="{C0C56280-DB71-754A-A18E-9E3E5C34CC08}" type="presOf" srcId="{EA749116-7456-F840-9A8A-2709DAAF74CD}" destId="{B7B9A71D-3C76-BF46-A59E-223E386623B6}" srcOrd="0" destOrd="0" presId="urn:microsoft.com/office/officeart/2008/layout/RadialCluster"/>
    <dgm:cxn modelId="{BF8B5012-B44B-B54C-B4E2-E66A7E285E93}" srcId="{EA749116-7456-F840-9A8A-2709DAAF74CD}" destId="{A61683F8-99F5-D141-9E4B-7FF25635B933}" srcOrd="0" destOrd="0" parTransId="{8FF56E9E-A510-FE4B-899F-B73F861E3008}" sibTransId="{C529D140-63EA-C649-A078-0BBDC2F8AAC0}"/>
    <dgm:cxn modelId="{92BA3410-C0C0-EF46-8426-6A05CE46F858}" type="presOf" srcId="{CBD4EBAA-0861-BE44-8597-48BF1B236025}" destId="{779C6E2F-B536-194D-AF68-4B739E560B27}" srcOrd="0" destOrd="0" presId="urn:microsoft.com/office/officeart/2008/layout/RadialCluster"/>
    <dgm:cxn modelId="{D5AADD8E-175B-E141-94DE-5054654B6034}" type="presOf" srcId="{1E237F40-EFB0-7B45-B4BE-8CCBA7678025}" destId="{B7E3013A-AFC0-3B46-8046-D63A89CB54D9}" srcOrd="0" destOrd="0" presId="urn:microsoft.com/office/officeart/2008/layout/RadialCluster"/>
    <dgm:cxn modelId="{3CE3DEC6-0E46-6E4B-9CCD-0FB67C761400}" srcId="{EA749116-7456-F840-9A8A-2709DAAF74CD}" destId="{462CC3FB-BDBA-184F-80CA-D151525115C6}" srcOrd="2" destOrd="0" parTransId="{853221A1-9527-C349-998B-85AB23369FE9}" sibTransId="{17DF56CF-99C9-4D4E-8532-57DDBC581EDC}"/>
    <dgm:cxn modelId="{0B2BC10E-C628-5242-BC73-27A6CE142352}" type="presOf" srcId="{10660FC5-3830-8C4E-AFAA-DFCD6ABE00CB}" destId="{461B133B-5C31-EE44-99C4-C478E977D68A}" srcOrd="0" destOrd="0" presId="urn:microsoft.com/office/officeart/2008/layout/RadialCluster"/>
    <dgm:cxn modelId="{AFD67594-EB01-894C-AF6B-E3240D8FFFD6}" type="presOf" srcId="{72914F86-1571-5649-82B2-8AE3BDC9CFA9}" destId="{645736C7-0F4E-3B45-81A5-38C941AE7AAC}" srcOrd="0" destOrd="0" presId="urn:microsoft.com/office/officeart/2008/layout/RadialCluster"/>
    <dgm:cxn modelId="{CF3A772B-9B0D-1645-9353-AEF59BA5AA06}" type="presOf" srcId="{EF78012F-F422-1A4E-B74B-1EB8BF28BC2D}" destId="{A6602FB2-0F32-464F-B51F-4A4684A7EEBB}" srcOrd="0" destOrd="0" presId="urn:microsoft.com/office/officeart/2008/layout/RadialCluster"/>
    <dgm:cxn modelId="{498AE1A0-6323-6A41-875D-CFA91E846EC1}" type="presOf" srcId="{158C3CBD-523F-2842-9CBE-1E8A431A1549}" destId="{A34FB240-1234-144E-895F-893E6846120B}" srcOrd="0" destOrd="0" presId="urn:microsoft.com/office/officeart/2008/layout/RadialCluster"/>
    <dgm:cxn modelId="{97DB4A73-366E-E142-9691-2F3F64767D33}" srcId="{EA749116-7456-F840-9A8A-2709DAAF74CD}" destId="{469A0ED9-25F2-E049-9334-B998A9E37A15}" srcOrd="3" destOrd="0" parTransId="{1E237F40-EFB0-7B45-B4BE-8CCBA7678025}" sibTransId="{1D7F9428-819C-094D-8922-DBBF05ADB5B8}"/>
    <dgm:cxn modelId="{0C0B9041-5A5B-7441-B09A-F84E8104755B}" type="presOf" srcId="{A61683F8-99F5-D141-9E4B-7FF25635B933}" destId="{4A32E3FE-C174-8742-8FE8-4AFEEB9EAFF6}" srcOrd="0" destOrd="0" presId="urn:microsoft.com/office/officeart/2008/layout/RadialCluster"/>
    <dgm:cxn modelId="{5787E7AB-5DDB-CC4B-BD98-A03B09E88E7A}" type="presOf" srcId="{462CC3FB-BDBA-184F-80CA-D151525115C6}" destId="{97E0F741-1A10-6440-8274-CF278471566D}" srcOrd="0" destOrd="0" presId="urn:microsoft.com/office/officeart/2008/layout/RadialCluster"/>
    <dgm:cxn modelId="{1B468B45-A947-7441-AEB6-771680E185C3}" type="presOf" srcId="{853221A1-9527-C349-998B-85AB23369FE9}" destId="{CF3DA929-FC4E-FB4D-B1D7-3D2C90A4B0FB}" srcOrd="0" destOrd="0" presId="urn:microsoft.com/office/officeart/2008/layout/RadialCluster"/>
    <dgm:cxn modelId="{5E104FBC-94CB-CC42-98C9-404004D29D31}" srcId="{EF78012F-F422-1A4E-B74B-1EB8BF28BC2D}" destId="{EA749116-7456-F840-9A8A-2709DAAF74CD}" srcOrd="0" destOrd="0" parTransId="{386617FB-9331-454C-9A63-066B542FEAD5}" sibTransId="{022C64D7-423A-2046-9FB2-04D8CD98C984}"/>
    <dgm:cxn modelId="{65DFB282-B50F-F149-84B9-4B52394FD297}" type="presOf" srcId="{8FF56E9E-A510-FE4B-899F-B73F861E3008}" destId="{68EA65DC-D015-9E4D-B30D-CADB668A58A8}" srcOrd="0" destOrd="0" presId="urn:microsoft.com/office/officeart/2008/layout/RadialCluster"/>
    <dgm:cxn modelId="{DBEC59F3-9BA2-F042-9D28-A3ACC6729F0E}" srcId="{EA749116-7456-F840-9A8A-2709DAAF74CD}" destId="{72914F86-1571-5649-82B2-8AE3BDC9CFA9}" srcOrd="4" destOrd="0" parTransId="{10660FC5-3830-8C4E-AFAA-DFCD6ABE00CB}" sibTransId="{E3E2BBBB-CB92-DF44-ABDD-396061009CFF}"/>
    <dgm:cxn modelId="{8360F094-5671-A148-8920-6DF3025EACD3}" type="presOf" srcId="{469A0ED9-25F2-E049-9334-B998A9E37A15}" destId="{A8CD41B1-943A-9F49-AF7A-13A9D5C1DA04}" srcOrd="0" destOrd="0" presId="urn:microsoft.com/office/officeart/2008/layout/RadialCluster"/>
    <dgm:cxn modelId="{450800AF-EA75-7D42-8A91-8EAD54BA7247}" srcId="{EA749116-7456-F840-9A8A-2709DAAF74CD}" destId="{158C3CBD-523F-2842-9CBE-1E8A431A1549}" srcOrd="1" destOrd="0" parTransId="{CBD4EBAA-0861-BE44-8597-48BF1B236025}" sibTransId="{1CA19A3C-9B34-A641-9D6F-E736E6E286C9}"/>
    <dgm:cxn modelId="{14B45B78-253E-CD49-A719-1C8CA872F0B1}" type="presParOf" srcId="{A6602FB2-0F32-464F-B51F-4A4684A7EEBB}" destId="{00CE5A52-5302-F643-AB7E-919D1E2BF8B0}" srcOrd="0" destOrd="0" presId="urn:microsoft.com/office/officeart/2008/layout/RadialCluster"/>
    <dgm:cxn modelId="{2B1CD118-A535-6143-946E-F0FE12E7F46B}" type="presParOf" srcId="{00CE5A52-5302-F643-AB7E-919D1E2BF8B0}" destId="{B7B9A71D-3C76-BF46-A59E-223E386623B6}" srcOrd="0" destOrd="0" presId="urn:microsoft.com/office/officeart/2008/layout/RadialCluster"/>
    <dgm:cxn modelId="{4B103F5C-2322-214E-9F3C-934812CAE936}" type="presParOf" srcId="{00CE5A52-5302-F643-AB7E-919D1E2BF8B0}" destId="{68EA65DC-D015-9E4D-B30D-CADB668A58A8}" srcOrd="1" destOrd="0" presId="urn:microsoft.com/office/officeart/2008/layout/RadialCluster"/>
    <dgm:cxn modelId="{E556266A-B1CA-1545-9819-7A0230744983}" type="presParOf" srcId="{00CE5A52-5302-F643-AB7E-919D1E2BF8B0}" destId="{4A32E3FE-C174-8742-8FE8-4AFEEB9EAFF6}" srcOrd="2" destOrd="0" presId="urn:microsoft.com/office/officeart/2008/layout/RadialCluster"/>
    <dgm:cxn modelId="{8DE609A2-9916-FE42-92FC-7CF7BCEB8FBD}" type="presParOf" srcId="{00CE5A52-5302-F643-AB7E-919D1E2BF8B0}" destId="{779C6E2F-B536-194D-AF68-4B739E560B27}" srcOrd="3" destOrd="0" presId="urn:microsoft.com/office/officeart/2008/layout/RadialCluster"/>
    <dgm:cxn modelId="{C5207E13-A9F2-334B-B7A9-87F1B5E142A7}" type="presParOf" srcId="{00CE5A52-5302-F643-AB7E-919D1E2BF8B0}" destId="{A34FB240-1234-144E-895F-893E6846120B}" srcOrd="4" destOrd="0" presId="urn:microsoft.com/office/officeart/2008/layout/RadialCluster"/>
    <dgm:cxn modelId="{05F5A05D-158C-294C-BC61-1CDFEE1E9FFC}" type="presParOf" srcId="{00CE5A52-5302-F643-AB7E-919D1E2BF8B0}" destId="{CF3DA929-FC4E-FB4D-B1D7-3D2C90A4B0FB}" srcOrd="5" destOrd="0" presId="urn:microsoft.com/office/officeart/2008/layout/RadialCluster"/>
    <dgm:cxn modelId="{37D7F7E2-8337-0344-A42F-080B288ACB8B}" type="presParOf" srcId="{00CE5A52-5302-F643-AB7E-919D1E2BF8B0}" destId="{97E0F741-1A10-6440-8274-CF278471566D}" srcOrd="6" destOrd="0" presId="urn:microsoft.com/office/officeart/2008/layout/RadialCluster"/>
    <dgm:cxn modelId="{608C3609-1BFF-2D4B-AC79-22F35872CF3D}" type="presParOf" srcId="{00CE5A52-5302-F643-AB7E-919D1E2BF8B0}" destId="{B7E3013A-AFC0-3B46-8046-D63A89CB54D9}" srcOrd="7" destOrd="0" presId="urn:microsoft.com/office/officeart/2008/layout/RadialCluster"/>
    <dgm:cxn modelId="{1FCB99A4-98F9-4546-AAE7-7227BC18BD0C}" type="presParOf" srcId="{00CE5A52-5302-F643-AB7E-919D1E2BF8B0}" destId="{A8CD41B1-943A-9F49-AF7A-13A9D5C1DA04}" srcOrd="8" destOrd="0" presId="urn:microsoft.com/office/officeart/2008/layout/RadialCluster"/>
    <dgm:cxn modelId="{1269BDCC-8DD0-9A40-A531-99CFEA7078EA}" type="presParOf" srcId="{00CE5A52-5302-F643-AB7E-919D1E2BF8B0}" destId="{461B133B-5C31-EE44-99C4-C478E977D68A}" srcOrd="9" destOrd="0" presId="urn:microsoft.com/office/officeart/2008/layout/RadialCluster"/>
    <dgm:cxn modelId="{2B33D86B-F8CC-AD4D-9F4E-83406042B69D}" type="presParOf" srcId="{00CE5A52-5302-F643-AB7E-919D1E2BF8B0}" destId="{645736C7-0F4E-3B45-81A5-38C941AE7AAC}" srcOrd="10"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8556F245-C369-2548-B821-A3A8A0FC7AB6}"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de-DE"/>
        </a:p>
      </dgm:t>
    </dgm:pt>
    <dgm:pt modelId="{811882D3-240C-854D-9A4F-A7DEEB2481B3}">
      <dgm:prSet phldrT="[Text]" custT="1"/>
      <dgm:spPr/>
      <dgm:t>
        <a:bodyPr/>
        <a:lstStyle/>
        <a:p>
          <a:r>
            <a:rPr lang="de-DE" sz="5400" dirty="0" smtClean="0"/>
            <a:t>Fazit</a:t>
          </a:r>
          <a:endParaRPr lang="de-DE" sz="5400" dirty="0"/>
        </a:p>
      </dgm:t>
    </dgm:pt>
    <dgm:pt modelId="{90343BB3-5D69-6146-8F47-3E0AB957D004}" type="parTrans" cxnId="{D7BB1130-B06F-094B-BBD1-23CAB57DB7B1}">
      <dgm:prSet/>
      <dgm:spPr/>
      <dgm:t>
        <a:bodyPr/>
        <a:lstStyle/>
        <a:p>
          <a:endParaRPr lang="de-DE"/>
        </a:p>
      </dgm:t>
    </dgm:pt>
    <dgm:pt modelId="{EF674531-4B95-E340-B763-BB2D2B1572FE}" type="sibTrans" cxnId="{D7BB1130-B06F-094B-BBD1-23CAB57DB7B1}">
      <dgm:prSet/>
      <dgm:spPr/>
      <dgm:t>
        <a:bodyPr/>
        <a:lstStyle/>
        <a:p>
          <a:endParaRPr lang="de-DE"/>
        </a:p>
      </dgm:t>
    </dgm:pt>
    <dgm:pt modelId="{19CC3FAB-C2DF-7E41-AD60-4B5E53EAA871}">
      <dgm:prSet custT="1"/>
      <dgm:spPr/>
      <dgm:t>
        <a:bodyPr lIns="324000"/>
        <a:lstStyle/>
        <a:p>
          <a:r>
            <a:rPr lang="de-DE" sz="2800" b="1" dirty="0" smtClean="0"/>
            <a:t>Auswirkungen</a:t>
          </a:r>
          <a:r>
            <a:rPr lang="de-DE" sz="2800" b="1" baseline="0" dirty="0" smtClean="0"/>
            <a:t> des Klimawandels auf die unterschiedlichen Sektoren sind beachtlich</a:t>
          </a:r>
          <a:endParaRPr lang="de-DE" sz="2800" b="1" dirty="0"/>
        </a:p>
      </dgm:t>
    </dgm:pt>
    <dgm:pt modelId="{44696B10-3FF7-A946-BEA9-E9C1FD0D3B2D}" type="parTrans" cxnId="{24A70B1C-B2F3-0D4D-AF02-DF0E89258920}">
      <dgm:prSet/>
      <dgm:spPr/>
      <dgm:t>
        <a:bodyPr/>
        <a:lstStyle/>
        <a:p>
          <a:endParaRPr lang="de-DE"/>
        </a:p>
      </dgm:t>
    </dgm:pt>
    <dgm:pt modelId="{E58EC87D-B95F-D046-ACD6-DFDC828C2DEC}" type="sibTrans" cxnId="{24A70B1C-B2F3-0D4D-AF02-DF0E89258920}">
      <dgm:prSet/>
      <dgm:spPr/>
      <dgm:t>
        <a:bodyPr/>
        <a:lstStyle/>
        <a:p>
          <a:endParaRPr lang="de-DE"/>
        </a:p>
      </dgm:t>
    </dgm:pt>
    <dgm:pt modelId="{5C4F4B12-7E5D-3F40-90C4-C1A2C90FD9ED}">
      <dgm:prSet custT="1"/>
      <dgm:spPr/>
      <dgm:t>
        <a:bodyPr lIns="324000"/>
        <a:lstStyle/>
        <a:p>
          <a:r>
            <a:rPr lang="de-DE" sz="2800" b="1" dirty="0" smtClean="0"/>
            <a:t>Nicht zu unterschätzen sind die möglichen Folgen, die für</a:t>
          </a:r>
          <a:r>
            <a:rPr lang="de-DE" sz="2800" b="1" baseline="0" dirty="0" smtClean="0"/>
            <a:t> den Sektor der Energiewirtschaft auftreten können</a:t>
          </a:r>
          <a:endParaRPr lang="de-DE" sz="2800" b="1" dirty="0"/>
        </a:p>
      </dgm:t>
    </dgm:pt>
    <dgm:pt modelId="{C717F58D-02FC-7B46-B65F-65B7D2A68D99}" type="parTrans" cxnId="{2D15B505-E156-9447-8D30-4C7D8BB14E5F}">
      <dgm:prSet/>
      <dgm:spPr/>
      <dgm:t>
        <a:bodyPr/>
        <a:lstStyle/>
        <a:p>
          <a:endParaRPr lang="de-DE"/>
        </a:p>
      </dgm:t>
    </dgm:pt>
    <dgm:pt modelId="{E6575C3C-1DEE-DE4B-80A4-9C8AE0EBE32B}" type="sibTrans" cxnId="{2D15B505-E156-9447-8D30-4C7D8BB14E5F}">
      <dgm:prSet/>
      <dgm:spPr/>
      <dgm:t>
        <a:bodyPr/>
        <a:lstStyle/>
        <a:p>
          <a:endParaRPr lang="de-DE"/>
        </a:p>
      </dgm:t>
    </dgm:pt>
    <dgm:pt modelId="{8991A30D-AE28-0244-B8F9-00C6D4A11452}">
      <dgm:prSet custT="1"/>
      <dgm:spPr/>
      <dgm:t>
        <a:bodyPr lIns="324000"/>
        <a:lstStyle/>
        <a:p>
          <a:r>
            <a:rPr lang="de-DE" sz="2800" b="1" dirty="0" smtClean="0"/>
            <a:t>Besonders stark betroffen ist die Landwirtschaft, das Ökosystem und der Tourismus</a:t>
          </a:r>
          <a:endParaRPr lang="de-DE" sz="2800" b="1" dirty="0"/>
        </a:p>
      </dgm:t>
    </dgm:pt>
    <dgm:pt modelId="{045247B8-E5FC-5744-B86C-89E638682607}" type="parTrans" cxnId="{59EAE8A3-EEC0-6641-874A-ACB1ABC81A6F}">
      <dgm:prSet/>
      <dgm:spPr/>
      <dgm:t>
        <a:bodyPr/>
        <a:lstStyle/>
        <a:p>
          <a:endParaRPr lang="de-DE"/>
        </a:p>
      </dgm:t>
    </dgm:pt>
    <dgm:pt modelId="{4F880884-DF33-E942-A07F-27F3222AED5F}" type="sibTrans" cxnId="{59EAE8A3-EEC0-6641-874A-ACB1ABC81A6F}">
      <dgm:prSet/>
      <dgm:spPr/>
      <dgm:t>
        <a:bodyPr/>
        <a:lstStyle/>
        <a:p>
          <a:endParaRPr lang="de-DE"/>
        </a:p>
      </dgm:t>
    </dgm:pt>
    <dgm:pt modelId="{C3D116F1-B007-E54A-B25A-DAE259A6338A}">
      <dgm:prSet custT="1"/>
      <dgm:spPr/>
      <dgm:t>
        <a:bodyPr lIns="324000"/>
        <a:lstStyle/>
        <a:p>
          <a:r>
            <a:rPr lang="de-DE" sz="2800" b="1" dirty="0" smtClean="0"/>
            <a:t>Der</a:t>
          </a:r>
          <a:r>
            <a:rPr lang="de-DE" sz="2800" b="1" baseline="0" dirty="0" smtClean="0"/>
            <a:t> Klimawandel kann auch positive Folgen mit sich bringen, jedoch überwiegen die negativen</a:t>
          </a:r>
          <a:endParaRPr lang="de-DE" sz="2800" b="1" dirty="0"/>
        </a:p>
      </dgm:t>
    </dgm:pt>
    <dgm:pt modelId="{63E3AEE0-4D32-A444-BE82-EC0313869891}" type="parTrans" cxnId="{8D1E5B3B-73C9-9B45-A274-A03A0E10881E}">
      <dgm:prSet/>
      <dgm:spPr/>
      <dgm:t>
        <a:bodyPr/>
        <a:lstStyle/>
        <a:p>
          <a:endParaRPr lang="de-DE"/>
        </a:p>
      </dgm:t>
    </dgm:pt>
    <dgm:pt modelId="{0716D961-312B-8243-9C3B-AB3683591A13}" type="sibTrans" cxnId="{8D1E5B3B-73C9-9B45-A274-A03A0E10881E}">
      <dgm:prSet/>
      <dgm:spPr/>
      <dgm:t>
        <a:bodyPr/>
        <a:lstStyle/>
        <a:p>
          <a:endParaRPr lang="de-DE"/>
        </a:p>
      </dgm:t>
    </dgm:pt>
    <dgm:pt modelId="{3F13CDFC-EC66-0044-9C80-26681B0E6A9D}" type="pres">
      <dgm:prSet presAssocID="{8556F245-C369-2548-B821-A3A8A0FC7AB6}" presName="Name0" presStyleCnt="0">
        <dgm:presLayoutVars>
          <dgm:dir/>
          <dgm:animLvl val="lvl"/>
          <dgm:resizeHandles val="exact"/>
        </dgm:presLayoutVars>
      </dgm:prSet>
      <dgm:spPr/>
      <dgm:t>
        <a:bodyPr/>
        <a:lstStyle/>
        <a:p>
          <a:endParaRPr lang="de-DE"/>
        </a:p>
      </dgm:t>
    </dgm:pt>
    <dgm:pt modelId="{768D64CC-4B9A-964A-B297-DE8D7C6560BB}" type="pres">
      <dgm:prSet presAssocID="{811882D3-240C-854D-9A4F-A7DEEB2481B3}" presName="composite" presStyleCnt="0"/>
      <dgm:spPr/>
    </dgm:pt>
    <dgm:pt modelId="{18931775-DCC5-484A-832B-3A28405C0520}" type="pres">
      <dgm:prSet presAssocID="{811882D3-240C-854D-9A4F-A7DEEB2481B3}" presName="parTx" presStyleLbl="alignNode1" presStyleIdx="0" presStyleCnt="1" custScaleY="95922" custLinFactNeighborX="409">
        <dgm:presLayoutVars>
          <dgm:chMax val="0"/>
          <dgm:chPref val="0"/>
          <dgm:bulletEnabled val="1"/>
        </dgm:presLayoutVars>
      </dgm:prSet>
      <dgm:spPr/>
      <dgm:t>
        <a:bodyPr/>
        <a:lstStyle/>
        <a:p>
          <a:endParaRPr lang="de-DE"/>
        </a:p>
      </dgm:t>
    </dgm:pt>
    <dgm:pt modelId="{7DB60188-23BA-FD4F-94EC-937389981BD4}" type="pres">
      <dgm:prSet presAssocID="{811882D3-240C-854D-9A4F-A7DEEB2481B3}" presName="desTx" presStyleLbl="alignAccFollowNode1" presStyleIdx="0" presStyleCnt="1" custLinFactNeighborY="648">
        <dgm:presLayoutVars>
          <dgm:bulletEnabled val="1"/>
        </dgm:presLayoutVars>
      </dgm:prSet>
      <dgm:spPr/>
      <dgm:t>
        <a:bodyPr/>
        <a:lstStyle/>
        <a:p>
          <a:endParaRPr lang="de-DE"/>
        </a:p>
      </dgm:t>
    </dgm:pt>
  </dgm:ptLst>
  <dgm:cxnLst>
    <dgm:cxn modelId="{D758C6AE-068F-6C49-8E62-998084A38015}" type="presOf" srcId="{8556F245-C369-2548-B821-A3A8A0FC7AB6}" destId="{3F13CDFC-EC66-0044-9C80-26681B0E6A9D}" srcOrd="0" destOrd="0" presId="urn:microsoft.com/office/officeart/2005/8/layout/hList1"/>
    <dgm:cxn modelId="{2D15B505-E156-9447-8D30-4C7D8BB14E5F}" srcId="{811882D3-240C-854D-9A4F-A7DEEB2481B3}" destId="{5C4F4B12-7E5D-3F40-90C4-C1A2C90FD9ED}" srcOrd="3" destOrd="0" parTransId="{C717F58D-02FC-7B46-B65F-65B7D2A68D99}" sibTransId="{E6575C3C-1DEE-DE4B-80A4-9C8AE0EBE32B}"/>
    <dgm:cxn modelId="{E81B856F-F97D-7B4C-B729-E627123F6978}" type="presOf" srcId="{19CC3FAB-C2DF-7E41-AD60-4B5E53EAA871}" destId="{7DB60188-23BA-FD4F-94EC-937389981BD4}" srcOrd="0" destOrd="0" presId="urn:microsoft.com/office/officeart/2005/8/layout/hList1"/>
    <dgm:cxn modelId="{D7BB1130-B06F-094B-BBD1-23CAB57DB7B1}" srcId="{8556F245-C369-2548-B821-A3A8A0FC7AB6}" destId="{811882D3-240C-854D-9A4F-A7DEEB2481B3}" srcOrd="0" destOrd="0" parTransId="{90343BB3-5D69-6146-8F47-3E0AB957D004}" sibTransId="{EF674531-4B95-E340-B763-BB2D2B1572FE}"/>
    <dgm:cxn modelId="{D3B4344C-DBEB-A149-8DE1-92CB126E2490}" type="presOf" srcId="{5C4F4B12-7E5D-3F40-90C4-C1A2C90FD9ED}" destId="{7DB60188-23BA-FD4F-94EC-937389981BD4}" srcOrd="0" destOrd="3" presId="urn:microsoft.com/office/officeart/2005/8/layout/hList1"/>
    <dgm:cxn modelId="{BEDD9735-6A1F-F94A-BC83-B7FADD780288}" type="presOf" srcId="{8991A30D-AE28-0244-B8F9-00C6D4A11452}" destId="{7DB60188-23BA-FD4F-94EC-937389981BD4}" srcOrd="0" destOrd="1" presId="urn:microsoft.com/office/officeart/2005/8/layout/hList1"/>
    <dgm:cxn modelId="{0612F9A5-5711-3B47-B03B-3BC5A111D69B}" type="presOf" srcId="{811882D3-240C-854D-9A4F-A7DEEB2481B3}" destId="{18931775-DCC5-484A-832B-3A28405C0520}" srcOrd="0" destOrd="0" presId="urn:microsoft.com/office/officeart/2005/8/layout/hList1"/>
    <dgm:cxn modelId="{8D1E5B3B-73C9-9B45-A274-A03A0E10881E}" srcId="{811882D3-240C-854D-9A4F-A7DEEB2481B3}" destId="{C3D116F1-B007-E54A-B25A-DAE259A6338A}" srcOrd="2" destOrd="0" parTransId="{63E3AEE0-4D32-A444-BE82-EC0313869891}" sibTransId="{0716D961-312B-8243-9C3B-AB3683591A13}"/>
    <dgm:cxn modelId="{1BCD6BDF-3A9B-4448-B245-5C5BAA8D7B6A}" type="presOf" srcId="{C3D116F1-B007-E54A-B25A-DAE259A6338A}" destId="{7DB60188-23BA-FD4F-94EC-937389981BD4}" srcOrd="0" destOrd="2" presId="urn:microsoft.com/office/officeart/2005/8/layout/hList1"/>
    <dgm:cxn modelId="{59EAE8A3-EEC0-6641-874A-ACB1ABC81A6F}" srcId="{811882D3-240C-854D-9A4F-A7DEEB2481B3}" destId="{8991A30D-AE28-0244-B8F9-00C6D4A11452}" srcOrd="1" destOrd="0" parTransId="{045247B8-E5FC-5744-B86C-89E638682607}" sibTransId="{4F880884-DF33-E942-A07F-27F3222AED5F}"/>
    <dgm:cxn modelId="{24A70B1C-B2F3-0D4D-AF02-DF0E89258920}" srcId="{811882D3-240C-854D-9A4F-A7DEEB2481B3}" destId="{19CC3FAB-C2DF-7E41-AD60-4B5E53EAA871}" srcOrd="0" destOrd="0" parTransId="{44696B10-3FF7-A946-BEA9-E9C1FD0D3B2D}" sibTransId="{E58EC87D-B95F-D046-ACD6-DFDC828C2DEC}"/>
    <dgm:cxn modelId="{BA06B729-714C-4C4D-A777-4D79FA9C08DC}" type="presParOf" srcId="{3F13CDFC-EC66-0044-9C80-26681B0E6A9D}" destId="{768D64CC-4B9A-964A-B297-DE8D7C6560BB}" srcOrd="0" destOrd="0" presId="urn:microsoft.com/office/officeart/2005/8/layout/hList1"/>
    <dgm:cxn modelId="{AA750A03-D671-1341-9F5C-9809EA8F8A15}" type="presParOf" srcId="{768D64CC-4B9A-964A-B297-DE8D7C6560BB}" destId="{18931775-DCC5-484A-832B-3A28405C0520}" srcOrd="0" destOrd="0" presId="urn:microsoft.com/office/officeart/2005/8/layout/hList1"/>
    <dgm:cxn modelId="{C7E0CA84-1656-9142-AD6C-A8A28974D3B5}" type="presParOf" srcId="{768D64CC-4B9A-964A-B297-DE8D7C6560BB}" destId="{7DB60188-23BA-FD4F-94EC-937389981BD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56F245-C369-2548-B821-A3A8A0FC7AB6}"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de-DE"/>
        </a:p>
      </dgm:t>
    </dgm:pt>
    <dgm:pt modelId="{811882D3-240C-854D-9A4F-A7DEEB2481B3}">
      <dgm:prSet phldrT="[Text]" custT="1"/>
      <dgm:spPr/>
      <dgm:t>
        <a:bodyPr/>
        <a:lstStyle/>
        <a:p>
          <a:r>
            <a:rPr lang="de-DE" sz="3600" dirty="0" smtClean="0"/>
            <a:t>CO2-Düngung</a:t>
          </a:r>
        </a:p>
      </dgm:t>
    </dgm:pt>
    <dgm:pt modelId="{90343BB3-5D69-6146-8F47-3E0AB957D004}" type="parTrans" cxnId="{D7BB1130-B06F-094B-BBD1-23CAB57DB7B1}">
      <dgm:prSet/>
      <dgm:spPr/>
      <dgm:t>
        <a:bodyPr/>
        <a:lstStyle/>
        <a:p>
          <a:endParaRPr lang="de-DE"/>
        </a:p>
      </dgm:t>
    </dgm:pt>
    <dgm:pt modelId="{EF674531-4B95-E340-B763-BB2D2B1572FE}" type="sibTrans" cxnId="{D7BB1130-B06F-094B-BBD1-23CAB57DB7B1}">
      <dgm:prSet/>
      <dgm:spPr/>
      <dgm:t>
        <a:bodyPr/>
        <a:lstStyle/>
        <a:p>
          <a:endParaRPr lang="de-DE"/>
        </a:p>
      </dgm:t>
    </dgm:pt>
    <dgm:pt modelId="{37B23452-F704-1749-9E9C-B2F81FEBE452}">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de-DE" sz="2400" b="0" dirty="0" smtClean="0">
              <a:solidFill>
                <a:schemeClr val="tx1"/>
              </a:solidFill>
              <a:effectLst/>
              <a:latin typeface="+mn-lt"/>
              <a:ea typeface="+mn-ea"/>
              <a:cs typeface="+mn-cs"/>
            </a:rPr>
            <a:t>Kohlendioxidkonzentrationsänderungen</a:t>
          </a:r>
          <a:r>
            <a:rPr lang="de-DE" sz="2400" b="0" baseline="0" dirty="0" smtClean="0">
              <a:solidFill>
                <a:schemeClr val="tx1"/>
              </a:solidFill>
              <a:effectLst/>
              <a:latin typeface="+mn-lt"/>
              <a:ea typeface="+mn-ea"/>
              <a:cs typeface="+mn-cs"/>
            </a:rPr>
            <a:t> in der Luft haben Auswirkungen auf die Wachstumsphasen von Nutzpflanzen</a:t>
          </a:r>
          <a:endParaRPr lang="de-DE" sz="2400" b="0" dirty="0" smtClean="0">
            <a:solidFill>
              <a:schemeClr val="tx1"/>
            </a:solidFill>
            <a:effectLst/>
            <a:latin typeface="+mn-lt"/>
            <a:ea typeface="+mn-ea"/>
            <a:cs typeface="+mn-cs"/>
          </a:endParaRPr>
        </a:p>
      </dgm:t>
    </dgm:pt>
    <dgm:pt modelId="{08F03A93-2109-7946-B2FD-2A655B922A88}" type="parTrans" cxnId="{36222764-1B1D-4C42-8C2E-E408F14D31EC}">
      <dgm:prSet/>
      <dgm:spPr/>
      <dgm:t>
        <a:bodyPr/>
        <a:lstStyle/>
        <a:p>
          <a:endParaRPr lang="de-DE"/>
        </a:p>
      </dgm:t>
    </dgm:pt>
    <dgm:pt modelId="{80017F08-018A-F149-B7D8-FFF43B37C43E}" type="sibTrans" cxnId="{36222764-1B1D-4C42-8C2E-E408F14D31EC}">
      <dgm:prSet/>
      <dgm:spPr/>
      <dgm:t>
        <a:bodyPr/>
        <a:lstStyle/>
        <a:p>
          <a:endParaRPr lang="de-DE"/>
        </a:p>
      </dgm:t>
    </dgm:pt>
    <dgm:pt modelId="{1F738030-41C4-F946-B311-03A3B9A325DC}">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de-DE" sz="2400" b="0" dirty="0" smtClean="0">
              <a:solidFill>
                <a:schemeClr val="tx1"/>
              </a:solidFill>
              <a:effectLst/>
              <a:latin typeface="+mn-lt"/>
              <a:ea typeface="+mn-ea"/>
              <a:cs typeface="+mn-cs"/>
            </a:rPr>
            <a:t>Je nach Pflanzenart wirkt eine</a:t>
          </a:r>
          <a:r>
            <a:rPr lang="de-DE" sz="2400" b="0" baseline="0" dirty="0" smtClean="0">
              <a:solidFill>
                <a:schemeClr val="tx1"/>
              </a:solidFill>
              <a:effectLst/>
              <a:latin typeface="+mn-lt"/>
              <a:ea typeface="+mn-ea"/>
              <a:cs typeface="+mn-cs"/>
            </a:rPr>
            <a:t> höhere Konzentration wachstumsfördernd</a:t>
          </a:r>
          <a:endParaRPr lang="de-DE" sz="2400" b="0" dirty="0" smtClean="0">
            <a:solidFill>
              <a:schemeClr val="tx1"/>
            </a:solidFill>
            <a:effectLst/>
            <a:latin typeface="+mn-lt"/>
            <a:ea typeface="+mn-ea"/>
            <a:cs typeface="+mn-cs"/>
          </a:endParaRPr>
        </a:p>
      </dgm:t>
    </dgm:pt>
    <dgm:pt modelId="{30D48D5A-F29F-A74F-A5CF-BDBAFA754ED5}" type="parTrans" cxnId="{743325CD-6003-F944-AF58-D24B8436FC82}">
      <dgm:prSet/>
      <dgm:spPr/>
      <dgm:t>
        <a:bodyPr/>
        <a:lstStyle/>
        <a:p>
          <a:endParaRPr lang="de-DE"/>
        </a:p>
      </dgm:t>
    </dgm:pt>
    <dgm:pt modelId="{6455351F-85DB-404E-9623-27C72B36926A}" type="sibTrans" cxnId="{743325CD-6003-F944-AF58-D24B8436FC82}">
      <dgm:prSet/>
      <dgm:spPr/>
      <dgm:t>
        <a:bodyPr/>
        <a:lstStyle/>
        <a:p>
          <a:endParaRPr lang="de-DE"/>
        </a:p>
      </dgm:t>
    </dgm:pt>
    <dgm:pt modelId="{EE8B5B73-F2D6-6F47-9A27-D9DDC1C31FF0}">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de-DE" sz="2400" b="0" dirty="0" smtClean="0">
              <a:solidFill>
                <a:schemeClr val="tx1"/>
              </a:solidFill>
              <a:effectLst/>
              <a:latin typeface="+mn-lt"/>
              <a:ea typeface="+mn-ea"/>
              <a:cs typeface="+mn-cs"/>
            </a:rPr>
            <a:t>Höhere CO</a:t>
          </a:r>
          <a:r>
            <a:rPr lang="de-DE" sz="2400" b="0" baseline="-25000" dirty="0" smtClean="0">
              <a:solidFill>
                <a:schemeClr val="tx1"/>
              </a:solidFill>
              <a:effectLst/>
              <a:latin typeface="+mn-lt"/>
              <a:ea typeface="+mn-ea"/>
              <a:cs typeface="+mn-cs"/>
            </a:rPr>
            <a:t>2</a:t>
          </a:r>
          <a:r>
            <a:rPr lang="de-DE" sz="2400" b="0" dirty="0" smtClean="0">
              <a:solidFill>
                <a:schemeClr val="tx1"/>
              </a:solidFill>
              <a:effectLst/>
              <a:latin typeface="+mn-lt"/>
              <a:ea typeface="+mn-ea"/>
              <a:cs typeface="+mn-cs"/>
            </a:rPr>
            <a:t>-Konzentrationen</a:t>
          </a:r>
          <a:r>
            <a:rPr lang="de-DE" sz="2400" b="0" baseline="0" dirty="0" smtClean="0">
              <a:solidFill>
                <a:schemeClr val="tx1"/>
              </a:solidFill>
              <a:effectLst/>
              <a:latin typeface="+mn-lt"/>
              <a:ea typeface="+mn-ea"/>
              <a:cs typeface="+mn-cs"/>
            </a:rPr>
            <a:t> steigern die Effizienz bei der Wassernutzung</a:t>
          </a:r>
          <a:endParaRPr lang="de-DE" sz="2400" b="0" dirty="0" smtClean="0">
            <a:solidFill>
              <a:schemeClr val="tx1"/>
            </a:solidFill>
            <a:effectLst/>
            <a:latin typeface="+mn-lt"/>
            <a:ea typeface="+mn-ea"/>
            <a:cs typeface="+mn-cs"/>
          </a:endParaRPr>
        </a:p>
      </dgm:t>
    </dgm:pt>
    <dgm:pt modelId="{D14DD5F5-BE12-FE42-A1FF-1FFFA920E0F4}" type="parTrans" cxnId="{D3BFEC5A-8377-A440-B726-E7C9623A67E2}">
      <dgm:prSet/>
      <dgm:spPr/>
      <dgm:t>
        <a:bodyPr/>
        <a:lstStyle/>
        <a:p>
          <a:endParaRPr lang="de-DE"/>
        </a:p>
      </dgm:t>
    </dgm:pt>
    <dgm:pt modelId="{A229E0DB-1B38-5B49-B1FC-D001FD53289D}" type="sibTrans" cxnId="{D3BFEC5A-8377-A440-B726-E7C9623A67E2}">
      <dgm:prSet/>
      <dgm:spPr/>
      <dgm:t>
        <a:bodyPr/>
        <a:lstStyle/>
        <a:p>
          <a:endParaRPr lang="de-DE"/>
        </a:p>
      </dgm:t>
    </dgm:pt>
    <dgm:pt modelId="{F43DD37D-1B84-7745-A4DB-902FA28C781C}">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de-DE" sz="2400" b="0" baseline="0" dirty="0" smtClean="0">
              <a:solidFill>
                <a:schemeClr val="tx1"/>
              </a:solidFill>
              <a:effectLst/>
              <a:latin typeface="+mn-lt"/>
              <a:ea typeface="+mn-ea"/>
              <a:cs typeface="+mn-cs"/>
            </a:rPr>
            <a:t>Trotz den positiven Auswirkungen einer CO</a:t>
          </a:r>
          <a:r>
            <a:rPr lang="de-DE" sz="2400" b="0" baseline="-25000" dirty="0" smtClean="0">
              <a:solidFill>
                <a:schemeClr val="tx1"/>
              </a:solidFill>
              <a:effectLst/>
              <a:latin typeface="+mn-lt"/>
              <a:ea typeface="+mn-ea"/>
              <a:cs typeface="+mn-cs"/>
            </a:rPr>
            <a:t>2</a:t>
          </a:r>
          <a:r>
            <a:rPr lang="de-DE" sz="2400" b="0" baseline="0" dirty="0" smtClean="0">
              <a:solidFill>
                <a:schemeClr val="tx1"/>
              </a:solidFill>
              <a:effectLst/>
              <a:latin typeface="+mn-lt"/>
              <a:ea typeface="+mn-ea"/>
              <a:cs typeface="+mn-cs"/>
            </a:rPr>
            <a:t>-Erhöhung sind die negativen Folgen für die Landwirtschaft enorm</a:t>
          </a:r>
          <a:endParaRPr lang="de-DE" sz="2400" b="0" dirty="0" smtClean="0">
            <a:solidFill>
              <a:schemeClr val="tx1"/>
            </a:solidFill>
            <a:effectLst/>
            <a:latin typeface="+mn-lt"/>
            <a:ea typeface="+mn-ea"/>
            <a:cs typeface="+mn-cs"/>
          </a:endParaRPr>
        </a:p>
      </dgm:t>
    </dgm:pt>
    <dgm:pt modelId="{7BD97E7E-DBBE-8B41-95A5-E481C6D4A2E6}" type="parTrans" cxnId="{415FEBC7-1339-6545-9D7C-CF2CA4933FCD}">
      <dgm:prSet/>
      <dgm:spPr/>
      <dgm:t>
        <a:bodyPr/>
        <a:lstStyle/>
        <a:p>
          <a:endParaRPr lang="de-DE"/>
        </a:p>
      </dgm:t>
    </dgm:pt>
    <dgm:pt modelId="{6CB823AC-DA06-124C-8977-F58F25D73A4E}" type="sibTrans" cxnId="{415FEBC7-1339-6545-9D7C-CF2CA4933FCD}">
      <dgm:prSet/>
      <dgm:spPr/>
      <dgm:t>
        <a:bodyPr/>
        <a:lstStyle/>
        <a:p>
          <a:endParaRPr lang="de-DE"/>
        </a:p>
      </dgm:t>
    </dgm:pt>
    <dgm:pt modelId="{3F13CDFC-EC66-0044-9C80-26681B0E6A9D}" type="pres">
      <dgm:prSet presAssocID="{8556F245-C369-2548-B821-A3A8A0FC7AB6}" presName="Name0" presStyleCnt="0">
        <dgm:presLayoutVars>
          <dgm:dir/>
          <dgm:animLvl val="lvl"/>
          <dgm:resizeHandles val="exact"/>
        </dgm:presLayoutVars>
      </dgm:prSet>
      <dgm:spPr/>
      <dgm:t>
        <a:bodyPr/>
        <a:lstStyle/>
        <a:p>
          <a:endParaRPr lang="de-DE"/>
        </a:p>
      </dgm:t>
    </dgm:pt>
    <dgm:pt modelId="{768D64CC-4B9A-964A-B297-DE8D7C6560BB}" type="pres">
      <dgm:prSet presAssocID="{811882D3-240C-854D-9A4F-A7DEEB2481B3}" presName="composite" presStyleCnt="0"/>
      <dgm:spPr/>
    </dgm:pt>
    <dgm:pt modelId="{18931775-DCC5-484A-832B-3A28405C0520}" type="pres">
      <dgm:prSet presAssocID="{811882D3-240C-854D-9A4F-A7DEEB2481B3}" presName="parTx" presStyleLbl="alignNode1" presStyleIdx="0" presStyleCnt="1" custScaleY="100000" custLinFactNeighborX="-49" custLinFactNeighborY="4597">
        <dgm:presLayoutVars>
          <dgm:chMax val="0"/>
          <dgm:chPref val="0"/>
          <dgm:bulletEnabled val="1"/>
        </dgm:presLayoutVars>
      </dgm:prSet>
      <dgm:spPr/>
      <dgm:t>
        <a:bodyPr/>
        <a:lstStyle/>
        <a:p>
          <a:endParaRPr lang="de-DE"/>
        </a:p>
      </dgm:t>
    </dgm:pt>
    <dgm:pt modelId="{7DB60188-23BA-FD4F-94EC-937389981BD4}" type="pres">
      <dgm:prSet presAssocID="{811882D3-240C-854D-9A4F-A7DEEB2481B3}" presName="desTx" presStyleLbl="alignAccFollowNode1" presStyleIdx="0" presStyleCnt="1">
        <dgm:presLayoutVars>
          <dgm:bulletEnabled val="1"/>
        </dgm:presLayoutVars>
      </dgm:prSet>
      <dgm:spPr/>
      <dgm:t>
        <a:bodyPr/>
        <a:lstStyle/>
        <a:p>
          <a:endParaRPr lang="de-DE"/>
        </a:p>
      </dgm:t>
    </dgm:pt>
  </dgm:ptLst>
  <dgm:cxnLst>
    <dgm:cxn modelId="{415FEBC7-1339-6545-9D7C-CF2CA4933FCD}" srcId="{811882D3-240C-854D-9A4F-A7DEEB2481B3}" destId="{F43DD37D-1B84-7745-A4DB-902FA28C781C}" srcOrd="3" destOrd="0" parTransId="{7BD97E7E-DBBE-8B41-95A5-E481C6D4A2E6}" sibTransId="{6CB823AC-DA06-124C-8977-F58F25D73A4E}"/>
    <dgm:cxn modelId="{337A4C38-33E1-CC4D-B68A-70CB6F633BB7}" type="presOf" srcId="{811882D3-240C-854D-9A4F-A7DEEB2481B3}" destId="{18931775-DCC5-484A-832B-3A28405C0520}" srcOrd="0" destOrd="0" presId="urn:microsoft.com/office/officeart/2005/8/layout/hList1"/>
    <dgm:cxn modelId="{D7BB1130-B06F-094B-BBD1-23CAB57DB7B1}" srcId="{8556F245-C369-2548-B821-A3A8A0FC7AB6}" destId="{811882D3-240C-854D-9A4F-A7DEEB2481B3}" srcOrd="0" destOrd="0" parTransId="{90343BB3-5D69-6146-8F47-3E0AB957D004}" sibTransId="{EF674531-4B95-E340-B763-BB2D2B1572FE}"/>
    <dgm:cxn modelId="{36222764-1B1D-4C42-8C2E-E408F14D31EC}" srcId="{811882D3-240C-854D-9A4F-A7DEEB2481B3}" destId="{37B23452-F704-1749-9E9C-B2F81FEBE452}" srcOrd="0" destOrd="0" parTransId="{08F03A93-2109-7946-B2FD-2A655B922A88}" sibTransId="{80017F08-018A-F149-B7D8-FFF43B37C43E}"/>
    <dgm:cxn modelId="{158DBF09-5969-8C44-89F1-26801C8DFA70}" type="presOf" srcId="{EE8B5B73-F2D6-6F47-9A27-D9DDC1C31FF0}" destId="{7DB60188-23BA-FD4F-94EC-937389981BD4}" srcOrd="0" destOrd="2" presId="urn:microsoft.com/office/officeart/2005/8/layout/hList1"/>
    <dgm:cxn modelId="{B85CF736-D4B1-A54A-8957-6A7860AA75FF}" type="presOf" srcId="{F43DD37D-1B84-7745-A4DB-902FA28C781C}" destId="{7DB60188-23BA-FD4F-94EC-937389981BD4}" srcOrd="0" destOrd="3" presId="urn:microsoft.com/office/officeart/2005/8/layout/hList1"/>
    <dgm:cxn modelId="{F06C166A-3F6F-C441-91E5-26F80E35609C}" type="presOf" srcId="{1F738030-41C4-F946-B311-03A3B9A325DC}" destId="{7DB60188-23BA-FD4F-94EC-937389981BD4}" srcOrd="0" destOrd="1" presId="urn:microsoft.com/office/officeart/2005/8/layout/hList1"/>
    <dgm:cxn modelId="{AC0941B7-EA02-6547-B6E4-74799CA8B1DB}" type="presOf" srcId="{8556F245-C369-2548-B821-A3A8A0FC7AB6}" destId="{3F13CDFC-EC66-0044-9C80-26681B0E6A9D}" srcOrd="0" destOrd="0" presId="urn:microsoft.com/office/officeart/2005/8/layout/hList1"/>
    <dgm:cxn modelId="{D3BFEC5A-8377-A440-B726-E7C9623A67E2}" srcId="{811882D3-240C-854D-9A4F-A7DEEB2481B3}" destId="{EE8B5B73-F2D6-6F47-9A27-D9DDC1C31FF0}" srcOrd="2" destOrd="0" parTransId="{D14DD5F5-BE12-FE42-A1FF-1FFFA920E0F4}" sibTransId="{A229E0DB-1B38-5B49-B1FC-D001FD53289D}"/>
    <dgm:cxn modelId="{743325CD-6003-F944-AF58-D24B8436FC82}" srcId="{811882D3-240C-854D-9A4F-A7DEEB2481B3}" destId="{1F738030-41C4-F946-B311-03A3B9A325DC}" srcOrd="1" destOrd="0" parTransId="{30D48D5A-F29F-A74F-A5CF-BDBAFA754ED5}" sibTransId="{6455351F-85DB-404E-9623-27C72B36926A}"/>
    <dgm:cxn modelId="{2CB1A2FD-5A08-744E-9AAE-23E3E3E505E5}" type="presOf" srcId="{37B23452-F704-1749-9E9C-B2F81FEBE452}" destId="{7DB60188-23BA-FD4F-94EC-937389981BD4}" srcOrd="0" destOrd="0" presId="urn:microsoft.com/office/officeart/2005/8/layout/hList1"/>
    <dgm:cxn modelId="{2263253F-AA87-CE46-BEFF-EA29302C7883}" type="presParOf" srcId="{3F13CDFC-EC66-0044-9C80-26681B0E6A9D}" destId="{768D64CC-4B9A-964A-B297-DE8D7C6560BB}" srcOrd="0" destOrd="0" presId="urn:microsoft.com/office/officeart/2005/8/layout/hList1"/>
    <dgm:cxn modelId="{317D65C5-1328-E84A-87A7-03FBA3BC5BB6}" type="presParOf" srcId="{768D64CC-4B9A-964A-B297-DE8D7C6560BB}" destId="{18931775-DCC5-484A-832B-3A28405C0520}" srcOrd="0" destOrd="0" presId="urn:microsoft.com/office/officeart/2005/8/layout/hList1"/>
    <dgm:cxn modelId="{05BD58B4-B595-4040-BBE4-AD4B833E8149}" type="presParOf" srcId="{768D64CC-4B9A-964A-B297-DE8D7C6560BB}" destId="{7DB60188-23BA-FD4F-94EC-937389981BD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56F245-C369-2548-B821-A3A8A0FC7AB6}"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de-DE"/>
        </a:p>
      </dgm:t>
    </dgm:pt>
    <dgm:pt modelId="{811882D3-240C-854D-9A4F-A7DEEB2481B3}">
      <dgm:prSet phldrT="[Text]" custT="1"/>
      <dgm:spPr/>
      <dgm:t>
        <a:bodyPr/>
        <a:lstStyle/>
        <a:p>
          <a:r>
            <a:rPr lang="de-DE" sz="3600" baseline="0" dirty="0" smtClean="0"/>
            <a:t>Landwirtschaft (Beispiel)</a:t>
          </a:r>
          <a:endParaRPr lang="de-DE" sz="3600" dirty="0"/>
        </a:p>
      </dgm:t>
    </dgm:pt>
    <dgm:pt modelId="{90343BB3-5D69-6146-8F47-3E0AB957D004}" type="parTrans" cxnId="{D7BB1130-B06F-094B-BBD1-23CAB57DB7B1}">
      <dgm:prSet/>
      <dgm:spPr/>
      <dgm:t>
        <a:bodyPr/>
        <a:lstStyle/>
        <a:p>
          <a:endParaRPr lang="de-DE"/>
        </a:p>
      </dgm:t>
    </dgm:pt>
    <dgm:pt modelId="{EF674531-4B95-E340-B763-BB2D2B1572FE}" type="sibTrans" cxnId="{D7BB1130-B06F-094B-BBD1-23CAB57DB7B1}">
      <dgm:prSet/>
      <dgm:spPr/>
      <dgm:t>
        <a:bodyPr/>
        <a:lstStyle/>
        <a:p>
          <a:endParaRPr lang="de-DE"/>
        </a:p>
      </dgm:t>
    </dgm:pt>
    <dgm:pt modelId="{18F99D84-DEB2-484E-AD78-63E1711A5632}">
      <dgm:prSet custT="1"/>
      <dgm:spPr/>
      <dgm:t>
        <a:bodyPr lIns="324000"/>
        <a:lstStyle/>
        <a:p>
          <a:r>
            <a:rPr lang="de-DE" sz="2400" b="0" dirty="0" smtClean="0">
              <a:solidFill>
                <a:schemeClr val="tx1"/>
              </a:solidFill>
              <a:effectLst/>
              <a:latin typeface="+mn-lt"/>
              <a:ea typeface="+mn-ea"/>
              <a:cs typeface="+mn-cs"/>
            </a:rPr>
            <a:t>Seit den 1990er </a:t>
          </a:r>
          <a:r>
            <a:rPr lang="de-DE" sz="2400" b="0" baseline="0" dirty="0" smtClean="0">
              <a:solidFill>
                <a:schemeClr val="tx1"/>
              </a:solidFill>
              <a:effectLst/>
              <a:latin typeface="+mn-lt"/>
              <a:ea typeface="+mn-ea"/>
              <a:cs typeface="+mn-cs"/>
            </a:rPr>
            <a:t>Jahren pflanzen Winzer in Südnorwegen Wein an</a:t>
          </a:r>
          <a:endParaRPr lang="de-DE" sz="2400" b="0" dirty="0" smtClean="0">
            <a:solidFill>
              <a:schemeClr val="tx1"/>
            </a:solidFill>
            <a:effectLst/>
            <a:latin typeface="+mn-lt"/>
            <a:ea typeface="+mn-ea"/>
            <a:cs typeface="+mn-cs"/>
          </a:endParaRPr>
        </a:p>
      </dgm:t>
    </dgm:pt>
    <dgm:pt modelId="{0575D7C0-7ABC-DE44-A6A0-1335D7FC5B43}" type="parTrans" cxnId="{3483DAB7-2661-3E48-8877-570CE541BDA4}">
      <dgm:prSet/>
      <dgm:spPr/>
      <dgm:t>
        <a:bodyPr/>
        <a:lstStyle/>
        <a:p>
          <a:endParaRPr lang="de-DE"/>
        </a:p>
      </dgm:t>
    </dgm:pt>
    <dgm:pt modelId="{130F180D-AE30-534F-9325-0E06A9FC0A58}" type="sibTrans" cxnId="{3483DAB7-2661-3E48-8877-570CE541BDA4}">
      <dgm:prSet/>
      <dgm:spPr/>
      <dgm:t>
        <a:bodyPr/>
        <a:lstStyle/>
        <a:p>
          <a:endParaRPr lang="de-DE"/>
        </a:p>
      </dgm:t>
    </dgm:pt>
    <dgm:pt modelId="{7AA79F66-A939-584B-9A6B-9D2A6AA98411}">
      <dgm:prSet custT="1"/>
      <dgm:spPr/>
      <dgm:t>
        <a:bodyPr lIns="324000"/>
        <a:lstStyle/>
        <a:p>
          <a:r>
            <a:rPr lang="de-DE" sz="2400" b="0" dirty="0" smtClean="0">
              <a:solidFill>
                <a:schemeClr val="tx1"/>
              </a:solidFill>
              <a:effectLst/>
              <a:latin typeface="+mn-lt"/>
              <a:ea typeface="+mn-ea"/>
              <a:cs typeface="+mn-cs"/>
            </a:rPr>
            <a:t>Durch</a:t>
          </a:r>
          <a:r>
            <a:rPr lang="de-DE" sz="2400" b="0" baseline="0" dirty="0" smtClean="0">
              <a:solidFill>
                <a:schemeClr val="tx1"/>
              </a:solidFill>
              <a:effectLst/>
              <a:latin typeface="+mn-lt"/>
              <a:ea typeface="+mn-ea"/>
              <a:cs typeface="+mn-cs"/>
            </a:rPr>
            <a:t> den Anstieg der Temperaturen kommt es in der Landwirtschaft zu Verschiebungen der Anbaugebiete</a:t>
          </a:r>
          <a:endParaRPr lang="de-DE" sz="2400" b="0" dirty="0" smtClean="0">
            <a:solidFill>
              <a:schemeClr val="tx1"/>
            </a:solidFill>
            <a:effectLst/>
            <a:latin typeface="+mn-lt"/>
            <a:ea typeface="+mn-ea"/>
            <a:cs typeface="+mn-cs"/>
          </a:endParaRPr>
        </a:p>
      </dgm:t>
    </dgm:pt>
    <dgm:pt modelId="{E2F27318-706C-E149-87AD-8C1E8DB1BEA5}" type="parTrans" cxnId="{812E65D1-93CF-7240-A5A8-F3EABBB429AD}">
      <dgm:prSet/>
      <dgm:spPr/>
      <dgm:t>
        <a:bodyPr/>
        <a:lstStyle/>
        <a:p>
          <a:endParaRPr lang="de-DE"/>
        </a:p>
      </dgm:t>
    </dgm:pt>
    <dgm:pt modelId="{318C47E3-8F9A-8542-A145-0E51233363FB}" type="sibTrans" cxnId="{812E65D1-93CF-7240-A5A8-F3EABBB429AD}">
      <dgm:prSet/>
      <dgm:spPr/>
      <dgm:t>
        <a:bodyPr/>
        <a:lstStyle/>
        <a:p>
          <a:endParaRPr lang="de-DE"/>
        </a:p>
      </dgm:t>
    </dgm:pt>
    <dgm:pt modelId="{4F906B49-8C22-524F-8B52-7EAA0F401BDB}">
      <dgm:prSet custT="1"/>
      <dgm:spPr/>
      <dgm:t>
        <a:bodyPr lIns="324000"/>
        <a:lstStyle/>
        <a:p>
          <a:r>
            <a:rPr lang="de-DE" sz="2400" b="0" dirty="0" smtClean="0">
              <a:solidFill>
                <a:schemeClr val="tx1"/>
              </a:solidFill>
              <a:effectLst/>
              <a:latin typeface="+mn-lt"/>
              <a:ea typeface="+mn-ea"/>
              <a:cs typeface="+mn-cs"/>
            </a:rPr>
            <a:t>Im</a:t>
          </a:r>
          <a:r>
            <a:rPr lang="de-DE" sz="2400" b="0" baseline="0" dirty="0" smtClean="0">
              <a:solidFill>
                <a:schemeClr val="tx1"/>
              </a:solidFill>
              <a:effectLst/>
              <a:latin typeface="+mn-lt"/>
              <a:ea typeface="+mn-ea"/>
              <a:cs typeface="+mn-cs"/>
            </a:rPr>
            <a:t> Sommer werden dort Temperaturen zwischen 20 und 30 Grad erreicht</a:t>
          </a:r>
          <a:endParaRPr lang="de-DE" sz="2400" b="0" dirty="0" smtClean="0">
            <a:solidFill>
              <a:schemeClr val="tx1"/>
            </a:solidFill>
            <a:effectLst/>
            <a:latin typeface="+mn-lt"/>
            <a:ea typeface="+mn-ea"/>
            <a:cs typeface="+mn-cs"/>
          </a:endParaRPr>
        </a:p>
      </dgm:t>
    </dgm:pt>
    <dgm:pt modelId="{395515ED-3F1A-2F4E-BEE8-A57888DE6127}" type="parTrans" cxnId="{C515E69B-5B17-4942-845D-5A694BCAE38F}">
      <dgm:prSet/>
      <dgm:spPr/>
      <dgm:t>
        <a:bodyPr/>
        <a:lstStyle/>
        <a:p>
          <a:endParaRPr lang="de-DE"/>
        </a:p>
      </dgm:t>
    </dgm:pt>
    <dgm:pt modelId="{B4E7CC30-4D5B-F44E-B247-91AB1E9C3586}" type="sibTrans" cxnId="{C515E69B-5B17-4942-845D-5A694BCAE38F}">
      <dgm:prSet/>
      <dgm:spPr/>
      <dgm:t>
        <a:bodyPr/>
        <a:lstStyle/>
        <a:p>
          <a:endParaRPr lang="de-DE"/>
        </a:p>
      </dgm:t>
    </dgm:pt>
    <dgm:pt modelId="{3F13CDFC-EC66-0044-9C80-26681B0E6A9D}" type="pres">
      <dgm:prSet presAssocID="{8556F245-C369-2548-B821-A3A8A0FC7AB6}" presName="Name0" presStyleCnt="0">
        <dgm:presLayoutVars>
          <dgm:dir/>
          <dgm:animLvl val="lvl"/>
          <dgm:resizeHandles val="exact"/>
        </dgm:presLayoutVars>
      </dgm:prSet>
      <dgm:spPr/>
      <dgm:t>
        <a:bodyPr/>
        <a:lstStyle/>
        <a:p>
          <a:endParaRPr lang="de-DE"/>
        </a:p>
      </dgm:t>
    </dgm:pt>
    <dgm:pt modelId="{768D64CC-4B9A-964A-B297-DE8D7C6560BB}" type="pres">
      <dgm:prSet presAssocID="{811882D3-240C-854D-9A4F-A7DEEB2481B3}" presName="composite" presStyleCnt="0"/>
      <dgm:spPr/>
    </dgm:pt>
    <dgm:pt modelId="{18931775-DCC5-484A-832B-3A28405C0520}" type="pres">
      <dgm:prSet presAssocID="{811882D3-240C-854D-9A4F-A7DEEB2481B3}" presName="parTx" presStyleLbl="alignNode1" presStyleIdx="0" presStyleCnt="1" custScaleY="100000" custLinFactNeighborX="-54431" custLinFactNeighborY="-22663">
        <dgm:presLayoutVars>
          <dgm:chMax val="0"/>
          <dgm:chPref val="0"/>
          <dgm:bulletEnabled val="1"/>
        </dgm:presLayoutVars>
      </dgm:prSet>
      <dgm:spPr/>
      <dgm:t>
        <a:bodyPr/>
        <a:lstStyle/>
        <a:p>
          <a:endParaRPr lang="de-DE"/>
        </a:p>
      </dgm:t>
    </dgm:pt>
    <dgm:pt modelId="{7DB60188-23BA-FD4F-94EC-937389981BD4}" type="pres">
      <dgm:prSet presAssocID="{811882D3-240C-854D-9A4F-A7DEEB2481B3}" presName="desTx" presStyleLbl="alignAccFollowNode1" presStyleIdx="0" presStyleCnt="1">
        <dgm:presLayoutVars>
          <dgm:bulletEnabled val="1"/>
        </dgm:presLayoutVars>
      </dgm:prSet>
      <dgm:spPr/>
      <dgm:t>
        <a:bodyPr/>
        <a:lstStyle/>
        <a:p>
          <a:endParaRPr lang="de-DE"/>
        </a:p>
      </dgm:t>
    </dgm:pt>
  </dgm:ptLst>
  <dgm:cxnLst>
    <dgm:cxn modelId="{101302B0-4334-0347-9E82-D9C167CD998D}" type="presOf" srcId="{7AA79F66-A939-584B-9A6B-9D2A6AA98411}" destId="{7DB60188-23BA-FD4F-94EC-937389981BD4}" srcOrd="0" destOrd="0" presId="urn:microsoft.com/office/officeart/2005/8/layout/hList1"/>
    <dgm:cxn modelId="{3D90710E-3DAF-1045-B285-4B5231A5B860}" type="presOf" srcId="{18F99D84-DEB2-484E-AD78-63E1711A5632}" destId="{7DB60188-23BA-FD4F-94EC-937389981BD4}" srcOrd="0" destOrd="1" presId="urn:microsoft.com/office/officeart/2005/8/layout/hList1"/>
    <dgm:cxn modelId="{D7BB1130-B06F-094B-BBD1-23CAB57DB7B1}" srcId="{8556F245-C369-2548-B821-A3A8A0FC7AB6}" destId="{811882D3-240C-854D-9A4F-A7DEEB2481B3}" srcOrd="0" destOrd="0" parTransId="{90343BB3-5D69-6146-8F47-3E0AB957D004}" sibTransId="{EF674531-4B95-E340-B763-BB2D2B1572FE}"/>
    <dgm:cxn modelId="{812E65D1-93CF-7240-A5A8-F3EABBB429AD}" srcId="{811882D3-240C-854D-9A4F-A7DEEB2481B3}" destId="{7AA79F66-A939-584B-9A6B-9D2A6AA98411}" srcOrd="0" destOrd="0" parTransId="{E2F27318-706C-E149-87AD-8C1E8DB1BEA5}" sibTransId="{318C47E3-8F9A-8542-A145-0E51233363FB}"/>
    <dgm:cxn modelId="{3483DAB7-2661-3E48-8877-570CE541BDA4}" srcId="{811882D3-240C-854D-9A4F-A7DEEB2481B3}" destId="{18F99D84-DEB2-484E-AD78-63E1711A5632}" srcOrd="1" destOrd="0" parTransId="{0575D7C0-7ABC-DE44-A6A0-1335D7FC5B43}" sibTransId="{130F180D-AE30-534F-9325-0E06A9FC0A58}"/>
    <dgm:cxn modelId="{C515E69B-5B17-4942-845D-5A694BCAE38F}" srcId="{811882D3-240C-854D-9A4F-A7DEEB2481B3}" destId="{4F906B49-8C22-524F-8B52-7EAA0F401BDB}" srcOrd="2" destOrd="0" parTransId="{395515ED-3F1A-2F4E-BEE8-A57888DE6127}" sibTransId="{B4E7CC30-4D5B-F44E-B247-91AB1E9C3586}"/>
    <dgm:cxn modelId="{6FF06AF9-2E04-BB46-A465-CE7D95D751CA}" type="presOf" srcId="{811882D3-240C-854D-9A4F-A7DEEB2481B3}" destId="{18931775-DCC5-484A-832B-3A28405C0520}" srcOrd="0" destOrd="0" presId="urn:microsoft.com/office/officeart/2005/8/layout/hList1"/>
    <dgm:cxn modelId="{54B32C3E-5B69-9E4C-874D-AEBECAF9078E}" type="presOf" srcId="{4F906B49-8C22-524F-8B52-7EAA0F401BDB}" destId="{7DB60188-23BA-FD4F-94EC-937389981BD4}" srcOrd="0" destOrd="2" presId="urn:microsoft.com/office/officeart/2005/8/layout/hList1"/>
    <dgm:cxn modelId="{04A60553-FC2F-5049-8FB0-C74D3B435D12}" type="presOf" srcId="{8556F245-C369-2548-B821-A3A8A0FC7AB6}" destId="{3F13CDFC-EC66-0044-9C80-26681B0E6A9D}" srcOrd="0" destOrd="0" presId="urn:microsoft.com/office/officeart/2005/8/layout/hList1"/>
    <dgm:cxn modelId="{2E2BD9A3-6CBF-E849-B87F-BE62B9B0169D}" type="presParOf" srcId="{3F13CDFC-EC66-0044-9C80-26681B0E6A9D}" destId="{768D64CC-4B9A-964A-B297-DE8D7C6560BB}" srcOrd="0" destOrd="0" presId="urn:microsoft.com/office/officeart/2005/8/layout/hList1"/>
    <dgm:cxn modelId="{A5EA8D7F-3A73-FF4E-B5F3-6D2D5B2011B3}" type="presParOf" srcId="{768D64CC-4B9A-964A-B297-DE8D7C6560BB}" destId="{18931775-DCC5-484A-832B-3A28405C0520}" srcOrd="0" destOrd="0" presId="urn:microsoft.com/office/officeart/2005/8/layout/hList1"/>
    <dgm:cxn modelId="{E91A5F4B-AA85-6A41-B4A3-4ACEAA1A4FF2}" type="presParOf" srcId="{768D64CC-4B9A-964A-B297-DE8D7C6560BB}" destId="{7DB60188-23BA-FD4F-94EC-937389981BD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78012F-F422-1A4E-B74B-1EB8BF28BC2D}"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de-DE"/>
        </a:p>
      </dgm:t>
    </dgm:pt>
    <dgm:pt modelId="{EA749116-7456-F840-9A8A-2709DAAF74CD}">
      <dgm:prSet phldrT="[Text]" custT="1"/>
      <dgm:spPr/>
      <dgm:t>
        <a:bodyPr/>
        <a:lstStyle/>
        <a:p>
          <a:r>
            <a:rPr lang="de-DE" sz="3200" dirty="0" smtClean="0"/>
            <a:t>Tempe-</a:t>
          </a:r>
          <a:r>
            <a:rPr lang="de-DE" sz="3200" dirty="0" err="1" smtClean="0"/>
            <a:t>ratur</a:t>
          </a:r>
          <a:endParaRPr lang="de-DE" sz="3200" dirty="0"/>
        </a:p>
      </dgm:t>
    </dgm:pt>
    <dgm:pt modelId="{386617FB-9331-454C-9A63-066B542FEAD5}" type="parTrans" cxnId="{5E104FBC-94CB-CC42-98C9-404004D29D31}">
      <dgm:prSet/>
      <dgm:spPr/>
      <dgm:t>
        <a:bodyPr/>
        <a:lstStyle/>
        <a:p>
          <a:endParaRPr lang="de-DE"/>
        </a:p>
      </dgm:t>
    </dgm:pt>
    <dgm:pt modelId="{022C64D7-423A-2046-9FB2-04D8CD98C984}" type="sibTrans" cxnId="{5E104FBC-94CB-CC42-98C9-404004D29D31}">
      <dgm:prSet/>
      <dgm:spPr/>
      <dgm:t>
        <a:bodyPr/>
        <a:lstStyle/>
        <a:p>
          <a:endParaRPr lang="de-DE"/>
        </a:p>
      </dgm:t>
    </dgm:pt>
    <dgm:pt modelId="{A61683F8-99F5-D141-9E4B-7FF25635B933}">
      <dgm:prSet phldrT="[Text]" custT="1"/>
      <dgm:spPr/>
      <dgm:t>
        <a:bodyPr/>
        <a:lstStyle/>
        <a:p>
          <a:r>
            <a:rPr lang="de-DE" sz="2000" dirty="0" smtClean="0"/>
            <a:t>Hitzewellen beeinträchtigen die Produktivität </a:t>
          </a:r>
        </a:p>
      </dgm:t>
    </dgm:pt>
    <dgm:pt modelId="{8FF56E9E-A510-FE4B-899F-B73F861E3008}" type="parTrans" cxnId="{BF8B5012-B44B-B54C-B4E2-E66A7E285E93}">
      <dgm:prSet/>
      <dgm:spPr>
        <a:ln w="63500"/>
      </dgm:spPr>
      <dgm:t>
        <a:bodyPr/>
        <a:lstStyle/>
        <a:p>
          <a:endParaRPr lang="de-DE"/>
        </a:p>
      </dgm:t>
    </dgm:pt>
    <dgm:pt modelId="{C529D140-63EA-C649-A078-0BBDC2F8AAC0}" type="sibTrans" cxnId="{BF8B5012-B44B-B54C-B4E2-E66A7E285E93}">
      <dgm:prSet/>
      <dgm:spPr/>
      <dgm:t>
        <a:bodyPr/>
        <a:lstStyle/>
        <a:p>
          <a:endParaRPr lang="de-DE"/>
        </a:p>
      </dgm:t>
    </dgm:pt>
    <dgm:pt modelId="{158C3CBD-523F-2842-9CBE-1E8A431A1549}">
      <dgm:prSet phldrT="[Text]" custT="1"/>
      <dgm:spPr/>
      <dgm:t>
        <a:bodyPr/>
        <a:lstStyle/>
        <a:p>
          <a:r>
            <a:rPr lang="de-DE" sz="2000" dirty="0" smtClean="0"/>
            <a:t> Beeinflusst das</a:t>
          </a:r>
          <a:r>
            <a:rPr lang="de-DE" sz="2000" baseline="0" dirty="0" smtClean="0"/>
            <a:t> </a:t>
          </a:r>
          <a:r>
            <a:rPr lang="de-DE" sz="2000" dirty="0" smtClean="0"/>
            <a:t>menschliche Kreislaufsystem </a:t>
          </a:r>
        </a:p>
      </dgm:t>
    </dgm:pt>
    <dgm:pt modelId="{CBD4EBAA-0861-BE44-8597-48BF1B236025}" type="parTrans" cxnId="{450800AF-EA75-7D42-8A91-8EAD54BA7247}">
      <dgm:prSet/>
      <dgm:spPr>
        <a:ln w="63500"/>
      </dgm:spPr>
      <dgm:t>
        <a:bodyPr/>
        <a:lstStyle/>
        <a:p>
          <a:endParaRPr lang="de-DE"/>
        </a:p>
      </dgm:t>
    </dgm:pt>
    <dgm:pt modelId="{1CA19A3C-9B34-A641-9D6F-E736E6E286C9}" type="sibTrans" cxnId="{450800AF-EA75-7D42-8A91-8EAD54BA7247}">
      <dgm:prSet/>
      <dgm:spPr/>
      <dgm:t>
        <a:bodyPr/>
        <a:lstStyle/>
        <a:p>
          <a:endParaRPr lang="de-DE"/>
        </a:p>
      </dgm:t>
    </dgm:pt>
    <dgm:pt modelId="{462CC3FB-BDBA-184F-80CA-D151525115C6}">
      <dgm:prSet phldrT="[Text]" custT="1"/>
      <dgm:spPr/>
      <dgm:t>
        <a:bodyPr/>
        <a:lstStyle/>
        <a:p>
          <a:r>
            <a:rPr lang="de-DE" sz="2000" dirty="0" smtClean="0"/>
            <a:t>Industrie in Großstätten besonders betroffen </a:t>
          </a:r>
        </a:p>
      </dgm:t>
    </dgm:pt>
    <dgm:pt modelId="{853221A1-9527-C349-998B-85AB23369FE9}" type="parTrans" cxnId="{3CE3DEC6-0E46-6E4B-9CCD-0FB67C761400}">
      <dgm:prSet/>
      <dgm:spPr>
        <a:ln w="63500"/>
      </dgm:spPr>
      <dgm:t>
        <a:bodyPr/>
        <a:lstStyle/>
        <a:p>
          <a:endParaRPr lang="de-DE"/>
        </a:p>
      </dgm:t>
    </dgm:pt>
    <dgm:pt modelId="{17DF56CF-99C9-4D4E-8532-57DDBC581EDC}" type="sibTrans" cxnId="{3CE3DEC6-0E46-6E4B-9CCD-0FB67C761400}">
      <dgm:prSet/>
      <dgm:spPr/>
      <dgm:t>
        <a:bodyPr/>
        <a:lstStyle/>
        <a:p>
          <a:endParaRPr lang="de-DE"/>
        </a:p>
      </dgm:t>
    </dgm:pt>
    <dgm:pt modelId="{469A0ED9-25F2-E049-9334-B998A9E37A15}">
      <dgm:prSet phldrT="[Text]" custT="1"/>
      <dgm:spPr/>
      <dgm:t>
        <a:bodyPr/>
        <a:lstStyle/>
        <a:p>
          <a:r>
            <a:rPr lang="de-DE" sz="2000" dirty="0" smtClean="0"/>
            <a:t>Anstieg der Energiekosten</a:t>
          </a:r>
        </a:p>
      </dgm:t>
    </dgm:pt>
    <dgm:pt modelId="{1E237F40-EFB0-7B45-B4BE-8CCBA7678025}" type="parTrans" cxnId="{97DB4A73-366E-E142-9691-2F3F64767D33}">
      <dgm:prSet/>
      <dgm:spPr>
        <a:ln w="63500"/>
      </dgm:spPr>
      <dgm:t>
        <a:bodyPr/>
        <a:lstStyle/>
        <a:p>
          <a:endParaRPr lang="de-DE"/>
        </a:p>
      </dgm:t>
    </dgm:pt>
    <dgm:pt modelId="{1D7F9428-819C-094D-8922-DBBF05ADB5B8}" type="sibTrans" cxnId="{97DB4A73-366E-E142-9691-2F3F64767D33}">
      <dgm:prSet/>
      <dgm:spPr/>
      <dgm:t>
        <a:bodyPr/>
        <a:lstStyle/>
        <a:p>
          <a:endParaRPr lang="de-DE"/>
        </a:p>
      </dgm:t>
    </dgm:pt>
    <dgm:pt modelId="{72914F86-1571-5649-82B2-8AE3BDC9CFA9}">
      <dgm:prSet custT="1"/>
      <dgm:spPr/>
      <dgm:t>
        <a:bodyPr/>
        <a:lstStyle/>
        <a:p>
          <a:r>
            <a:rPr lang="de-DE" sz="2000" dirty="0" smtClean="0"/>
            <a:t>Schwierigkeiten bei der Lagerung von temperatursensiblen Produkten </a:t>
          </a:r>
        </a:p>
      </dgm:t>
    </dgm:pt>
    <dgm:pt modelId="{10660FC5-3830-8C4E-AFAA-DFCD6ABE00CB}" type="parTrans" cxnId="{DBEC59F3-9BA2-F042-9D28-A3ACC6729F0E}">
      <dgm:prSet/>
      <dgm:spPr>
        <a:ln w="63500"/>
      </dgm:spPr>
      <dgm:t>
        <a:bodyPr/>
        <a:lstStyle/>
        <a:p>
          <a:endParaRPr lang="de-DE"/>
        </a:p>
      </dgm:t>
    </dgm:pt>
    <dgm:pt modelId="{E3E2BBBB-CB92-DF44-ABDD-396061009CFF}" type="sibTrans" cxnId="{DBEC59F3-9BA2-F042-9D28-A3ACC6729F0E}">
      <dgm:prSet/>
      <dgm:spPr/>
      <dgm:t>
        <a:bodyPr/>
        <a:lstStyle/>
        <a:p>
          <a:endParaRPr lang="de-DE"/>
        </a:p>
      </dgm:t>
    </dgm:pt>
    <dgm:pt modelId="{A6602FB2-0F32-464F-B51F-4A4684A7EEBB}" type="pres">
      <dgm:prSet presAssocID="{EF78012F-F422-1A4E-B74B-1EB8BF28BC2D}" presName="Name0" presStyleCnt="0">
        <dgm:presLayoutVars>
          <dgm:chMax val="1"/>
          <dgm:chPref val="1"/>
          <dgm:dir/>
          <dgm:animOne val="branch"/>
          <dgm:animLvl val="lvl"/>
        </dgm:presLayoutVars>
      </dgm:prSet>
      <dgm:spPr/>
      <dgm:t>
        <a:bodyPr/>
        <a:lstStyle/>
        <a:p>
          <a:endParaRPr lang="de-DE"/>
        </a:p>
      </dgm:t>
    </dgm:pt>
    <dgm:pt modelId="{00CE5A52-5302-F643-AB7E-919D1E2BF8B0}" type="pres">
      <dgm:prSet presAssocID="{EA749116-7456-F840-9A8A-2709DAAF74CD}" presName="singleCycle" presStyleCnt="0"/>
      <dgm:spPr/>
    </dgm:pt>
    <dgm:pt modelId="{B7B9A71D-3C76-BF46-A59E-223E386623B6}" type="pres">
      <dgm:prSet presAssocID="{EA749116-7456-F840-9A8A-2709DAAF74CD}" presName="singleCenter" presStyleLbl="node1" presStyleIdx="0" presStyleCnt="6" custScaleX="128577">
        <dgm:presLayoutVars>
          <dgm:chMax val="7"/>
          <dgm:chPref val="7"/>
        </dgm:presLayoutVars>
      </dgm:prSet>
      <dgm:spPr/>
      <dgm:t>
        <a:bodyPr/>
        <a:lstStyle/>
        <a:p>
          <a:endParaRPr lang="de-DE"/>
        </a:p>
      </dgm:t>
    </dgm:pt>
    <dgm:pt modelId="{68EA65DC-D015-9E4D-B30D-CADB668A58A8}" type="pres">
      <dgm:prSet presAssocID="{8FF56E9E-A510-FE4B-899F-B73F861E3008}" presName="Name56" presStyleLbl="parChTrans1D2" presStyleIdx="0" presStyleCnt="5"/>
      <dgm:spPr/>
      <dgm:t>
        <a:bodyPr/>
        <a:lstStyle/>
        <a:p>
          <a:endParaRPr lang="de-DE"/>
        </a:p>
      </dgm:t>
    </dgm:pt>
    <dgm:pt modelId="{4A32E3FE-C174-8742-8FE8-4AFEEB9EAFF6}" type="pres">
      <dgm:prSet presAssocID="{A61683F8-99F5-D141-9E4B-7FF25635B933}" presName="text0" presStyleLbl="node1" presStyleIdx="1" presStyleCnt="6" custScaleX="192200" custRadScaleRad="79042">
        <dgm:presLayoutVars>
          <dgm:bulletEnabled val="1"/>
        </dgm:presLayoutVars>
      </dgm:prSet>
      <dgm:spPr/>
      <dgm:t>
        <a:bodyPr/>
        <a:lstStyle/>
        <a:p>
          <a:endParaRPr lang="de-DE"/>
        </a:p>
      </dgm:t>
    </dgm:pt>
    <dgm:pt modelId="{779C6E2F-B536-194D-AF68-4B739E560B27}" type="pres">
      <dgm:prSet presAssocID="{CBD4EBAA-0861-BE44-8597-48BF1B236025}" presName="Name56" presStyleLbl="parChTrans1D2" presStyleIdx="1" presStyleCnt="5"/>
      <dgm:spPr/>
      <dgm:t>
        <a:bodyPr/>
        <a:lstStyle/>
        <a:p>
          <a:endParaRPr lang="de-DE"/>
        </a:p>
      </dgm:t>
    </dgm:pt>
    <dgm:pt modelId="{A34FB240-1234-144E-895F-893E6846120B}" type="pres">
      <dgm:prSet presAssocID="{158C3CBD-523F-2842-9CBE-1E8A431A1549}" presName="text0" presStyleLbl="node1" presStyleIdx="2" presStyleCnt="6" custScaleX="199569" custRadScaleRad="152907" custRadScaleInc="36379">
        <dgm:presLayoutVars>
          <dgm:bulletEnabled val="1"/>
        </dgm:presLayoutVars>
      </dgm:prSet>
      <dgm:spPr/>
      <dgm:t>
        <a:bodyPr/>
        <a:lstStyle/>
        <a:p>
          <a:endParaRPr lang="de-DE"/>
        </a:p>
      </dgm:t>
    </dgm:pt>
    <dgm:pt modelId="{CF3DA929-FC4E-FB4D-B1D7-3D2C90A4B0FB}" type="pres">
      <dgm:prSet presAssocID="{853221A1-9527-C349-998B-85AB23369FE9}" presName="Name56" presStyleLbl="parChTrans1D2" presStyleIdx="2" presStyleCnt="5"/>
      <dgm:spPr/>
      <dgm:t>
        <a:bodyPr/>
        <a:lstStyle/>
        <a:p>
          <a:endParaRPr lang="de-DE"/>
        </a:p>
      </dgm:t>
    </dgm:pt>
    <dgm:pt modelId="{97E0F741-1A10-6440-8274-CF278471566D}" type="pres">
      <dgm:prSet presAssocID="{462CC3FB-BDBA-184F-80CA-D151525115C6}" presName="text0" presStyleLbl="node1" presStyleIdx="3" presStyleCnt="6" custScaleX="201845" custScaleY="117443" custRadScaleRad="141591" custRadScaleInc="-55564">
        <dgm:presLayoutVars>
          <dgm:bulletEnabled val="1"/>
        </dgm:presLayoutVars>
      </dgm:prSet>
      <dgm:spPr/>
      <dgm:t>
        <a:bodyPr/>
        <a:lstStyle/>
        <a:p>
          <a:endParaRPr lang="de-DE"/>
        </a:p>
      </dgm:t>
    </dgm:pt>
    <dgm:pt modelId="{B7E3013A-AFC0-3B46-8046-D63A89CB54D9}" type="pres">
      <dgm:prSet presAssocID="{1E237F40-EFB0-7B45-B4BE-8CCBA7678025}" presName="Name56" presStyleLbl="parChTrans1D2" presStyleIdx="3" presStyleCnt="5"/>
      <dgm:spPr/>
      <dgm:t>
        <a:bodyPr/>
        <a:lstStyle/>
        <a:p>
          <a:endParaRPr lang="de-DE"/>
        </a:p>
      </dgm:t>
    </dgm:pt>
    <dgm:pt modelId="{A8CD41B1-943A-9F49-AF7A-13A9D5C1DA04}" type="pres">
      <dgm:prSet presAssocID="{469A0ED9-25F2-E049-9334-B998A9E37A15}" presName="text0" presStyleLbl="node1" presStyleIdx="4" presStyleCnt="6" custScaleX="205606" custRadScaleRad="140056" custRadScaleInc="54746">
        <dgm:presLayoutVars>
          <dgm:bulletEnabled val="1"/>
        </dgm:presLayoutVars>
      </dgm:prSet>
      <dgm:spPr/>
      <dgm:t>
        <a:bodyPr/>
        <a:lstStyle/>
        <a:p>
          <a:endParaRPr lang="de-DE"/>
        </a:p>
      </dgm:t>
    </dgm:pt>
    <dgm:pt modelId="{461B133B-5C31-EE44-99C4-C478E977D68A}" type="pres">
      <dgm:prSet presAssocID="{10660FC5-3830-8C4E-AFAA-DFCD6ABE00CB}" presName="Name56" presStyleLbl="parChTrans1D2" presStyleIdx="4" presStyleCnt="5"/>
      <dgm:spPr/>
      <dgm:t>
        <a:bodyPr/>
        <a:lstStyle/>
        <a:p>
          <a:endParaRPr lang="de-DE"/>
        </a:p>
      </dgm:t>
    </dgm:pt>
    <dgm:pt modelId="{645736C7-0F4E-3B45-81A5-38C941AE7AAC}" type="pres">
      <dgm:prSet presAssocID="{72914F86-1571-5649-82B2-8AE3BDC9CFA9}" presName="text0" presStyleLbl="node1" presStyleIdx="5" presStyleCnt="6" custScaleX="232292" custScaleY="116342" custRadScaleRad="138659" custRadScaleInc="-37437">
        <dgm:presLayoutVars>
          <dgm:bulletEnabled val="1"/>
        </dgm:presLayoutVars>
      </dgm:prSet>
      <dgm:spPr/>
      <dgm:t>
        <a:bodyPr/>
        <a:lstStyle/>
        <a:p>
          <a:endParaRPr lang="de-DE"/>
        </a:p>
      </dgm:t>
    </dgm:pt>
  </dgm:ptLst>
  <dgm:cxnLst>
    <dgm:cxn modelId="{BF8B5012-B44B-B54C-B4E2-E66A7E285E93}" srcId="{EA749116-7456-F840-9A8A-2709DAAF74CD}" destId="{A61683F8-99F5-D141-9E4B-7FF25635B933}" srcOrd="0" destOrd="0" parTransId="{8FF56E9E-A510-FE4B-899F-B73F861E3008}" sibTransId="{C529D140-63EA-C649-A078-0BBDC2F8AAC0}"/>
    <dgm:cxn modelId="{7710467D-0BC5-5C48-83E7-4EF35983B78D}" type="presOf" srcId="{CBD4EBAA-0861-BE44-8597-48BF1B236025}" destId="{779C6E2F-B536-194D-AF68-4B739E560B27}" srcOrd="0" destOrd="0" presId="urn:microsoft.com/office/officeart/2008/layout/RadialCluster"/>
    <dgm:cxn modelId="{00E14284-7BB5-CA42-9228-95D5AB409C60}" type="presOf" srcId="{10660FC5-3830-8C4E-AFAA-DFCD6ABE00CB}" destId="{461B133B-5C31-EE44-99C4-C478E977D68A}" srcOrd="0" destOrd="0" presId="urn:microsoft.com/office/officeart/2008/layout/RadialCluster"/>
    <dgm:cxn modelId="{CE6CC502-5B73-6B41-9B93-C69D5AD805CB}" type="presOf" srcId="{EF78012F-F422-1A4E-B74B-1EB8BF28BC2D}" destId="{A6602FB2-0F32-464F-B51F-4A4684A7EEBB}" srcOrd="0" destOrd="0" presId="urn:microsoft.com/office/officeart/2008/layout/RadialCluster"/>
    <dgm:cxn modelId="{E7B54FE4-1446-3240-86BC-FDF930268F89}" type="presOf" srcId="{469A0ED9-25F2-E049-9334-B998A9E37A15}" destId="{A8CD41B1-943A-9F49-AF7A-13A9D5C1DA04}" srcOrd="0" destOrd="0" presId="urn:microsoft.com/office/officeart/2008/layout/RadialCluster"/>
    <dgm:cxn modelId="{84488C87-3651-6740-8E49-086991AABFC2}" type="presOf" srcId="{462CC3FB-BDBA-184F-80CA-D151525115C6}" destId="{97E0F741-1A10-6440-8274-CF278471566D}" srcOrd="0" destOrd="0" presId="urn:microsoft.com/office/officeart/2008/layout/RadialCluster"/>
    <dgm:cxn modelId="{7825A720-4E03-3E4C-AB16-C4E09B044D6D}" type="presOf" srcId="{EA749116-7456-F840-9A8A-2709DAAF74CD}" destId="{B7B9A71D-3C76-BF46-A59E-223E386623B6}" srcOrd="0" destOrd="0" presId="urn:microsoft.com/office/officeart/2008/layout/RadialCluster"/>
    <dgm:cxn modelId="{97DB4A73-366E-E142-9691-2F3F64767D33}" srcId="{EA749116-7456-F840-9A8A-2709DAAF74CD}" destId="{469A0ED9-25F2-E049-9334-B998A9E37A15}" srcOrd="3" destOrd="0" parTransId="{1E237F40-EFB0-7B45-B4BE-8CCBA7678025}" sibTransId="{1D7F9428-819C-094D-8922-DBBF05ADB5B8}"/>
    <dgm:cxn modelId="{450800AF-EA75-7D42-8A91-8EAD54BA7247}" srcId="{EA749116-7456-F840-9A8A-2709DAAF74CD}" destId="{158C3CBD-523F-2842-9CBE-1E8A431A1549}" srcOrd="1" destOrd="0" parTransId="{CBD4EBAA-0861-BE44-8597-48BF1B236025}" sibTransId="{1CA19A3C-9B34-A641-9D6F-E736E6E286C9}"/>
    <dgm:cxn modelId="{0E8A880D-B0FC-4949-8F7C-9F501A91B30E}" type="presOf" srcId="{72914F86-1571-5649-82B2-8AE3BDC9CFA9}" destId="{645736C7-0F4E-3B45-81A5-38C941AE7AAC}" srcOrd="0" destOrd="0" presId="urn:microsoft.com/office/officeart/2008/layout/RadialCluster"/>
    <dgm:cxn modelId="{076790CB-1E21-F94D-87E2-EFBAE55CA308}" type="presOf" srcId="{158C3CBD-523F-2842-9CBE-1E8A431A1549}" destId="{A34FB240-1234-144E-895F-893E6846120B}" srcOrd="0" destOrd="0" presId="urn:microsoft.com/office/officeart/2008/layout/RadialCluster"/>
    <dgm:cxn modelId="{5E104FBC-94CB-CC42-98C9-404004D29D31}" srcId="{EF78012F-F422-1A4E-B74B-1EB8BF28BC2D}" destId="{EA749116-7456-F840-9A8A-2709DAAF74CD}" srcOrd="0" destOrd="0" parTransId="{386617FB-9331-454C-9A63-066B542FEAD5}" sibTransId="{022C64D7-423A-2046-9FB2-04D8CD98C984}"/>
    <dgm:cxn modelId="{3CE3DEC6-0E46-6E4B-9CCD-0FB67C761400}" srcId="{EA749116-7456-F840-9A8A-2709DAAF74CD}" destId="{462CC3FB-BDBA-184F-80CA-D151525115C6}" srcOrd="2" destOrd="0" parTransId="{853221A1-9527-C349-998B-85AB23369FE9}" sibTransId="{17DF56CF-99C9-4D4E-8532-57DDBC581EDC}"/>
    <dgm:cxn modelId="{D0BD419A-C8C1-A940-B2F6-B4596BC8B7B9}" type="presOf" srcId="{A61683F8-99F5-D141-9E4B-7FF25635B933}" destId="{4A32E3FE-C174-8742-8FE8-4AFEEB9EAFF6}" srcOrd="0" destOrd="0" presId="urn:microsoft.com/office/officeart/2008/layout/RadialCluster"/>
    <dgm:cxn modelId="{DBEC59F3-9BA2-F042-9D28-A3ACC6729F0E}" srcId="{EA749116-7456-F840-9A8A-2709DAAF74CD}" destId="{72914F86-1571-5649-82B2-8AE3BDC9CFA9}" srcOrd="4" destOrd="0" parTransId="{10660FC5-3830-8C4E-AFAA-DFCD6ABE00CB}" sibTransId="{E3E2BBBB-CB92-DF44-ABDD-396061009CFF}"/>
    <dgm:cxn modelId="{B250DA9D-F718-5343-B9B7-AD4A4B5E26E2}" type="presOf" srcId="{853221A1-9527-C349-998B-85AB23369FE9}" destId="{CF3DA929-FC4E-FB4D-B1D7-3D2C90A4B0FB}" srcOrd="0" destOrd="0" presId="urn:microsoft.com/office/officeart/2008/layout/RadialCluster"/>
    <dgm:cxn modelId="{698B6AC6-C57C-9643-A5E2-FC71E67EE351}" type="presOf" srcId="{8FF56E9E-A510-FE4B-899F-B73F861E3008}" destId="{68EA65DC-D015-9E4D-B30D-CADB668A58A8}" srcOrd="0" destOrd="0" presId="urn:microsoft.com/office/officeart/2008/layout/RadialCluster"/>
    <dgm:cxn modelId="{F927DFA8-0DB1-D642-B77A-A3512DA616BD}" type="presOf" srcId="{1E237F40-EFB0-7B45-B4BE-8CCBA7678025}" destId="{B7E3013A-AFC0-3B46-8046-D63A89CB54D9}" srcOrd="0" destOrd="0" presId="urn:microsoft.com/office/officeart/2008/layout/RadialCluster"/>
    <dgm:cxn modelId="{D98E870B-9CBC-CC48-8EE6-CB7F0CAAB6F8}" type="presParOf" srcId="{A6602FB2-0F32-464F-B51F-4A4684A7EEBB}" destId="{00CE5A52-5302-F643-AB7E-919D1E2BF8B0}" srcOrd="0" destOrd="0" presId="urn:microsoft.com/office/officeart/2008/layout/RadialCluster"/>
    <dgm:cxn modelId="{14AC4BC3-1282-3447-B0CF-85350A34C225}" type="presParOf" srcId="{00CE5A52-5302-F643-AB7E-919D1E2BF8B0}" destId="{B7B9A71D-3C76-BF46-A59E-223E386623B6}" srcOrd="0" destOrd="0" presId="urn:microsoft.com/office/officeart/2008/layout/RadialCluster"/>
    <dgm:cxn modelId="{33F69A57-D317-BA4F-A60C-0524905363B1}" type="presParOf" srcId="{00CE5A52-5302-F643-AB7E-919D1E2BF8B0}" destId="{68EA65DC-D015-9E4D-B30D-CADB668A58A8}" srcOrd="1" destOrd="0" presId="urn:microsoft.com/office/officeart/2008/layout/RadialCluster"/>
    <dgm:cxn modelId="{E399584D-CC69-FC49-875D-2607CF6EE5D5}" type="presParOf" srcId="{00CE5A52-5302-F643-AB7E-919D1E2BF8B0}" destId="{4A32E3FE-C174-8742-8FE8-4AFEEB9EAFF6}" srcOrd="2" destOrd="0" presId="urn:microsoft.com/office/officeart/2008/layout/RadialCluster"/>
    <dgm:cxn modelId="{13649A7B-7780-6C45-AFAB-2CFAE6727C74}" type="presParOf" srcId="{00CE5A52-5302-F643-AB7E-919D1E2BF8B0}" destId="{779C6E2F-B536-194D-AF68-4B739E560B27}" srcOrd="3" destOrd="0" presId="urn:microsoft.com/office/officeart/2008/layout/RadialCluster"/>
    <dgm:cxn modelId="{0FCD273E-6203-CE44-A5F6-68BF9EC0A734}" type="presParOf" srcId="{00CE5A52-5302-F643-AB7E-919D1E2BF8B0}" destId="{A34FB240-1234-144E-895F-893E6846120B}" srcOrd="4" destOrd="0" presId="urn:microsoft.com/office/officeart/2008/layout/RadialCluster"/>
    <dgm:cxn modelId="{B4855561-E9A3-294A-BE53-855DC50C3189}" type="presParOf" srcId="{00CE5A52-5302-F643-AB7E-919D1E2BF8B0}" destId="{CF3DA929-FC4E-FB4D-B1D7-3D2C90A4B0FB}" srcOrd="5" destOrd="0" presId="urn:microsoft.com/office/officeart/2008/layout/RadialCluster"/>
    <dgm:cxn modelId="{5FB8C549-93E5-0F41-903A-E6E21515FB75}" type="presParOf" srcId="{00CE5A52-5302-F643-AB7E-919D1E2BF8B0}" destId="{97E0F741-1A10-6440-8274-CF278471566D}" srcOrd="6" destOrd="0" presId="urn:microsoft.com/office/officeart/2008/layout/RadialCluster"/>
    <dgm:cxn modelId="{2568FCAB-30AA-8C47-80E0-CBF2E601E28B}" type="presParOf" srcId="{00CE5A52-5302-F643-AB7E-919D1E2BF8B0}" destId="{B7E3013A-AFC0-3B46-8046-D63A89CB54D9}" srcOrd="7" destOrd="0" presId="urn:microsoft.com/office/officeart/2008/layout/RadialCluster"/>
    <dgm:cxn modelId="{138F3004-857B-0742-AB26-439AC9BA9028}" type="presParOf" srcId="{00CE5A52-5302-F643-AB7E-919D1E2BF8B0}" destId="{A8CD41B1-943A-9F49-AF7A-13A9D5C1DA04}" srcOrd="8" destOrd="0" presId="urn:microsoft.com/office/officeart/2008/layout/RadialCluster"/>
    <dgm:cxn modelId="{C76567CA-667D-304D-9A8B-41CB2A64E112}" type="presParOf" srcId="{00CE5A52-5302-F643-AB7E-919D1E2BF8B0}" destId="{461B133B-5C31-EE44-99C4-C478E977D68A}" srcOrd="9" destOrd="0" presId="urn:microsoft.com/office/officeart/2008/layout/RadialCluster"/>
    <dgm:cxn modelId="{2C590BD4-1EC9-D143-B32A-10D201488D07}" type="presParOf" srcId="{00CE5A52-5302-F643-AB7E-919D1E2BF8B0}" destId="{645736C7-0F4E-3B45-81A5-38C941AE7AAC}" srcOrd="10"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F78012F-F422-1A4E-B74B-1EB8BF28BC2D}"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de-DE"/>
        </a:p>
      </dgm:t>
    </dgm:pt>
    <dgm:pt modelId="{EA749116-7456-F840-9A8A-2709DAAF74CD}">
      <dgm:prSet phldrT="[Text]" custT="1"/>
      <dgm:spPr/>
      <dgm:t>
        <a:bodyPr/>
        <a:lstStyle/>
        <a:p>
          <a:r>
            <a:rPr lang="de-DE" sz="3200" dirty="0" smtClean="0"/>
            <a:t>Wasser-verfügbar-</a:t>
          </a:r>
          <a:r>
            <a:rPr lang="de-DE" sz="3200" dirty="0" err="1" smtClean="0"/>
            <a:t>keit</a:t>
          </a:r>
          <a:endParaRPr lang="de-DE" sz="3200" dirty="0"/>
        </a:p>
      </dgm:t>
    </dgm:pt>
    <dgm:pt modelId="{386617FB-9331-454C-9A63-066B542FEAD5}" type="parTrans" cxnId="{5E104FBC-94CB-CC42-98C9-404004D29D31}">
      <dgm:prSet/>
      <dgm:spPr/>
      <dgm:t>
        <a:bodyPr/>
        <a:lstStyle/>
        <a:p>
          <a:endParaRPr lang="de-DE"/>
        </a:p>
      </dgm:t>
    </dgm:pt>
    <dgm:pt modelId="{022C64D7-423A-2046-9FB2-04D8CD98C984}" type="sibTrans" cxnId="{5E104FBC-94CB-CC42-98C9-404004D29D31}">
      <dgm:prSet/>
      <dgm:spPr/>
      <dgm:t>
        <a:bodyPr/>
        <a:lstStyle/>
        <a:p>
          <a:endParaRPr lang="de-DE"/>
        </a:p>
      </dgm:t>
    </dgm:pt>
    <dgm:pt modelId="{A61683F8-99F5-D141-9E4B-7FF25635B933}">
      <dgm:prSet phldrT="[Text]" custT="1"/>
      <dgm:spPr/>
      <dgm:t>
        <a:bodyPr/>
        <a:lstStyle/>
        <a:p>
          <a:r>
            <a:rPr lang="de-DE" sz="2000" dirty="0" smtClean="0"/>
            <a:t>Erhöhtes Hochwasser- und Erdrutschrisiko</a:t>
          </a:r>
        </a:p>
      </dgm:t>
    </dgm:pt>
    <dgm:pt modelId="{8FF56E9E-A510-FE4B-899F-B73F861E3008}" type="parTrans" cxnId="{BF8B5012-B44B-B54C-B4E2-E66A7E285E93}">
      <dgm:prSet/>
      <dgm:spPr>
        <a:ln w="63500"/>
      </dgm:spPr>
      <dgm:t>
        <a:bodyPr/>
        <a:lstStyle/>
        <a:p>
          <a:endParaRPr lang="de-DE"/>
        </a:p>
      </dgm:t>
    </dgm:pt>
    <dgm:pt modelId="{C529D140-63EA-C649-A078-0BBDC2F8AAC0}" type="sibTrans" cxnId="{BF8B5012-B44B-B54C-B4E2-E66A7E285E93}">
      <dgm:prSet/>
      <dgm:spPr/>
      <dgm:t>
        <a:bodyPr/>
        <a:lstStyle/>
        <a:p>
          <a:endParaRPr lang="de-DE"/>
        </a:p>
      </dgm:t>
    </dgm:pt>
    <dgm:pt modelId="{158C3CBD-523F-2842-9CBE-1E8A431A1549}">
      <dgm:prSet phldrT="[Text]" custT="1"/>
      <dgm:spPr/>
      <dgm:t>
        <a:bodyPr/>
        <a:lstStyle/>
        <a:p>
          <a:r>
            <a:rPr lang="de-DE" sz="2000" dirty="0" smtClean="0"/>
            <a:t>Limitation des Kühlwassers</a:t>
          </a:r>
        </a:p>
      </dgm:t>
    </dgm:pt>
    <dgm:pt modelId="{CBD4EBAA-0861-BE44-8597-48BF1B236025}" type="parTrans" cxnId="{450800AF-EA75-7D42-8A91-8EAD54BA7247}">
      <dgm:prSet/>
      <dgm:spPr>
        <a:ln w="63500"/>
      </dgm:spPr>
      <dgm:t>
        <a:bodyPr/>
        <a:lstStyle/>
        <a:p>
          <a:endParaRPr lang="de-DE"/>
        </a:p>
      </dgm:t>
    </dgm:pt>
    <dgm:pt modelId="{1CA19A3C-9B34-A641-9D6F-E736E6E286C9}" type="sibTrans" cxnId="{450800AF-EA75-7D42-8A91-8EAD54BA7247}">
      <dgm:prSet/>
      <dgm:spPr/>
      <dgm:t>
        <a:bodyPr/>
        <a:lstStyle/>
        <a:p>
          <a:endParaRPr lang="de-DE"/>
        </a:p>
      </dgm:t>
    </dgm:pt>
    <dgm:pt modelId="{462CC3FB-BDBA-184F-80CA-D151525115C6}">
      <dgm:prSet phldrT="[Text]" custT="1"/>
      <dgm:spPr/>
      <dgm:t>
        <a:bodyPr/>
        <a:lstStyle/>
        <a:p>
          <a:r>
            <a:rPr lang="de-DE" sz="2000" dirty="0" smtClean="0"/>
            <a:t>Lieferengpässen bei Gütern</a:t>
          </a:r>
        </a:p>
      </dgm:t>
    </dgm:pt>
    <dgm:pt modelId="{853221A1-9527-C349-998B-85AB23369FE9}" type="parTrans" cxnId="{3CE3DEC6-0E46-6E4B-9CCD-0FB67C761400}">
      <dgm:prSet/>
      <dgm:spPr>
        <a:ln w="63500"/>
      </dgm:spPr>
      <dgm:t>
        <a:bodyPr/>
        <a:lstStyle/>
        <a:p>
          <a:endParaRPr lang="de-DE"/>
        </a:p>
      </dgm:t>
    </dgm:pt>
    <dgm:pt modelId="{17DF56CF-99C9-4D4E-8532-57DDBC581EDC}" type="sibTrans" cxnId="{3CE3DEC6-0E46-6E4B-9CCD-0FB67C761400}">
      <dgm:prSet/>
      <dgm:spPr/>
      <dgm:t>
        <a:bodyPr/>
        <a:lstStyle/>
        <a:p>
          <a:endParaRPr lang="de-DE"/>
        </a:p>
      </dgm:t>
    </dgm:pt>
    <dgm:pt modelId="{72914F86-1571-5649-82B2-8AE3BDC9CFA9}">
      <dgm:prSet custT="1"/>
      <dgm:spPr/>
      <dgm:t>
        <a:bodyPr/>
        <a:lstStyle/>
        <a:p>
          <a:r>
            <a:rPr lang="de-DE" sz="2000" dirty="0" smtClean="0"/>
            <a:t>Wasseraufbereitung durch Unternehmen notwendig</a:t>
          </a:r>
        </a:p>
      </dgm:t>
    </dgm:pt>
    <dgm:pt modelId="{10660FC5-3830-8C4E-AFAA-DFCD6ABE00CB}" type="parTrans" cxnId="{DBEC59F3-9BA2-F042-9D28-A3ACC6729F0E}">
      <dgm:prSet/>
      <dgm:spPr>
        <a:ln w="63500"/>
      </dgm:spPr>
      <dgm:t>
        <a:bodyPr/>
        <a:lstStyle/>
        <a:p>
          <a:endParaRPr lang="de-DE"/>
        </a:p>
      </dgm:t>
    </dgm:pt>
    <dgm:pt modelId="{E3E2BBBB-CB92-DF44-ABDD-396061009CFF}" type="sibTrans" cxnId="{DBEC59F3-9BA2-F042-9D28-A3ACC6729F0E}">
      <dgm:prSet/>
      <dgm:spPr/>
      <dgm:t>
        <a:bodyPr/>
        <a:lstStyle/>
        <a:p>
          <a:endParaRPr lang="de-DE"/>
        </a:p>
      </dgm:t>
    </dgm:pt>
    <dgm:pt modelId="{A6602FB2-0F32-464F-B51F-4A4684A7EEBB}" type="pres">
      <dgm:prSet presAssocID="{EF78012F-F422-1A4E-B74B-1EB8BF28BC2D}" presName="Name0" presStyleCnt="0">
        <dgm:presLayoutVars>
          <dgm:chMax val="1"/>
          <dgm:chPref val="1"/>
          <dgm:dir/>
          <dgm:animOne val="branch"/>
          <dgm:animLvl val="lvl"/>
        </dgm:presLayoutVars>
      </dgm:prSet>
      <dgm:spPr/>
      <dgm:t>
        <a:bodyPr/>
        <a:lstStyle/>
        <a:p>
          <a:endParaRPr lang="de-DE"/>
        </a:p>
      </dgm:t>
    </dgm:pt>
    <dgm:pt modelId="{00CE5A52-5302-F643-AB7E-919D1E2BF8B0}" type="pres">
      <dgm:prSet presAssocID="{EA749116-7456-F840-9A8A-2709DAAF74CD}" presName="singleCycle" presStyleCnt="0"/>
      <dgm:spPr/>
    </dgm:pt>
    <dgm:pt modelId="{B7B9A71D-3C76-BF46-A59E-223E386623B6}" type="pres">
      <dgm:prSet presAssocID="{EA749116-7456-F840-9A8A-2709DAAF74CD}" presName="singleCenter" presStyleLbl="node1" presStyleIdx="0" presStyleCnt="5" custScaleX="128577">
        <dgm:presLayoutVars>
          <dgm:chMax val="7"/>
          <dgm:chPref val="7"/>
        </dgm:presLayoutVars>
      </dgm:prSet>
      <dgm:spPr/>
      <dgm:t>
        <a:bodyPr/>
        <a:lstStyle/>
        <a:p>
          <a:endParaRPr lang="de-DE"/>
        </a:p>
      </dgm:t>
    </dgm:pt>
    <dgm:pt modelId="{68EA65DC-D015-9E4D-B30D-CADB668A58A8}" type="pres">
      <dgm:prSet presAssocID="{8FF56E9E-A510-FE4B-899F-B73F861E3008}" presName="Name56" presStyleLbl="parChTrans1D2" presStyleIdx="0" presStyleCnt="4"/>
      <dgm:spPr/>
      <dgm:t>
        <a:bodyPr/>
        <a:lstStyle/>
        <a:p>
          <a:endParaRPr lang="de-DE"/>
        </a:p>
      </dgm:t>
    </dgm:pt>
    <dgm:pt modelId="{4A32E3FE-C174-8742-8FE8-4AFEEB9EAFF6}" type="pres">
      <dgm:prSet presAssocID="{A61683F8-99F5-D141-9E4B-7FF25635B933}" presName="text0" presStyleLbl="node1" presStyleIdx="1" presStyleCnt="5" custScaleX="192200" custRadScaleRad="81830" custRadScaleInc="-2190">
        <dgm:presLayoutVars>
          <dgm:bulletEnabled val="1"/>
        </dgm:presLayoutVars>
      </dgm:prSet>
      <dgm:spPr/>
      <dgm:t>
        <a:bodyPr/>
        <a:lstStyle/>
        <a:p>
          <a:endParaRPr lang="de-DE"/>
        </a:p>
      </dgm:t>
    </dgm:pt>
    <dgm:pt modelId="{779C6E2F-B536-194D-AF68-4B739E560B27}" type="pres">
      <dgm:prSet presAssocID="{CBD4EBAA-0861-BE44-8597-48BF1B236025}" presName="Name56" presStyleLbl="parChTrans1D2" presStyleIdx="1" presStyleCnt="4"/>
      <dgm:spPr/>
      <dgm:t>
        <a:bodyPr/>
        <a:lstStyle/>
        <a:p>
          <a:endParaRPr lang="de-DE"/>
        </a:p>
      </dgm:t>
    </dgm:pt>
    <dgm:pt modelId="{A34FB240-1234-144E-895F-893E6846120B}" type="pres">
      <dgm:prSet presAssocID="{158C3CBD-523F-2842-9CBE-1E8A431A1549}" presName="text0" presStyleLbl="node1" presStyleIdx="2" presStyleCnt="5" custScaleX="199569" custRadScaleRad="142127" custRadScaleInc="0">
        <dgm:presLayoutVars>
          <dgm:bulletEnabled val="1"/>
        </dgm:presLayoutVars>
      </dgm:prSet>
      <dgm:spPr/>
      <dgm:t>
        <a:bodyPr/>
        <a:lstStyle/>
        <a:p>
          <a:endParaRPr lang="de-DE"/>
        </a:p>
      </dgm:t>
    </dgm:pt>
    <dgm:pt modelId="{CF3DA929-FC4E-FB4D-B1D7-3D2C90A4B0FB}" type="pres">
      <dgm:prSet presAssocID="{853221A1-9527-C349-998B-85AB23369FE9}" presName="Name56" presStyleLbl="parChTrans1D2" presStyleIdx="2" presStyleCnt="4"/>
      <dgm:spPr/>
      <dgm:t>
        <a:bodyPr/>
        <a:lstStyle/>
        <a:p>
          <a:endParaRPr lang="de-DE"/>
        </a:p>
      </dgm:t>
    </dgm:pt>
    <dgm:pt modelId="{97E0F741-1A10-6440-8274-CF278471566D}" type="pres">
      <dgm:prSet presAssocID="{462CC3FB-BDBA-184F-80CA-D151525115C6}" presName="text0" presStyleLbl="node1" presStyleIdx="3" presStyleCnt="5" custScaleX="201845" custScaleY="117443" custRadScaleRad="92111" custRadScaleInc="-2299">
        <dgm:presLayoutVars>
          <dgm:bulletEnabled val="1"/>
        </dgm:presLayoutVars>
      </dgm:prSet>
      <dgm:spPr/>
      <dgm:t>
        <a:bodyPr/>
        <a:lstStyle/>
        <a:p>
          <a:endParaRPr lang="de-DE"/>
        </a:p>
      </dgm:t>
    </dgm:pt>
    <dgm:pt modelId="{461B133B-5C31-EE44-99C4-C478E977D68A}" type="pres">
      <dgm:prSet presAssocID="{10660FC5-3830-8C4E-AFAA-DFCD6ABE00CB}" presName="Name56" presStyleLbl="parChTrans1D2" presStyleIdx="3" presStyleCnt="4"/>
      <dgm:spPr/>
      <dgm:t>
        <a:bodyPr/>
        <a:lstStyle/>
        <a:p>
          <a:endParaRPr lang="de-DE"/>
        </a:p>
      </dgm:t>
    </dgm:pt>
    <dgm:pt modelId="{645736C7-0F4E-3B45-81A5-38C941AE7AAC}" type="pres">
      <dgm:prSet presAssocID="{72914F86-1571-5649-82B2-8AE3BDC9CFA9}" presName="text0" presStyleLbl="node1" presStyleIdx="4" presStyleCnt="5" custScaleX="232292" custScaleY="116342" custRadScaleRad="143388" custRadScaleInc="-656">
        <dgm:presLayoutVars>
          <dgm:bulletEnabled val="1"/>
        </dgm:presLayoutVars>
      </dgm:prSet>
      <dgm:spPr/>
      <dgm:t>
        <a:bodyPr/>
        <a:lstStyle/>
        <a:p>
          <a:endParaRPr lang="de-DE"/>
        </a:p>
      </dgm:t>
    </dgm:pt>
  </dgm:ptLst>
  <dgm:cxnLst>
    <dgm:cxn modelId="{65076BB1-3C2D-954D-9C09-88EE43C64F30}" type="presOf" srcId="{EF78012F-F422-1A4E-B74B-1EB8BF28BC2D}" destId="{A6602FB2-0F32-464F-B51F-4A4684A7EEBB}" srcOrd="0" destOrd="0" presId="urn:microsoft.com/office/officeart/2008/layout/RadialCluster"/>
    <dgm:cxn modelId="{FA283A41-A324-D545-A1C8-B3FB13B8DD25}" type="presOf" srcId="{158C3CBD-523F-2842-9CBE-1E8A431A1549}" destId="{A34FB240-1234-144E-895F-893E6846120B}" srcOrd="0" destOrd="0" presId="urn:microsoft.com/office/officeart/2008/layout/RadialCluster"/>
    <dgm:cxn modelId="{24FF4203-38D3-E346-9390-924C6E0CAD9C}" type="presOf" srcId="{A61683F8-99F5-D141-9E4B-7FF25635B933}" destId="{4A32E3FE-C174-8742-8FE8-4AFEEB9EAFF6}" srcOrd="0" destOrd="0" presId="urn:microsoft.com/office/officeart/2008/layout/RadialCluster"/>
    <dgm:cxn modelId="{C2B445C6-C2DD-EA45-9E46-C402F5363584}" type="presOf" srcId="{EA749116-7456-F840-9A8A-2709DAAF74CD}" destId="{B7B9A71D-3C76-BF46-A59E-223E386623B6}" srcOrd="0" destOrd="0" presId="urn:microsoft.com/office/officeart/2008/layout/RadialCluster"/>
    <dgm:cxn modelId="{BF8B5012-B44B-B54C-B4E2-E66A7E285E93}" srcId="{EA749116-7456-F840-9A8A-2709DAAF74CD}" destId="{A61683F8-99F5-D141-9E4B-7FF25635B933}" srcOrd="0" destOrd="0" parTransId="{8FF56E9E-A510-FE4B-899F-B73F861E3008}" sibTransId="{C529D140-63EA-C649-A078-0BBDC2F8AAC0}"/>
    <dgm:cxn modelId="{728B2382-E6E8-DC4E-B95B-83D44D56B1EF}" type="presOf" srcId="{853221A1-9527-C349-998B-85AB23369FE9}" destId="{CF3DA929-FC4E-FB4D-B1D7-3D2C90A4B0FB}" srcOrd="0" destOrd="0" presId="urn:microsoft.com/office/officeart/2008/layout/RadialCluster"/>
    <dgm:cxn modelId="{D41402FA-8631-A042-AE8B-BFBFE613887A}" type="presOf" srcId="{72914F86-1571-5649-82B2-8AE3BDC9CFA9}" destId="{645736C7-0F4E-3B45-81A5-38C941AE7AAC}" srcOrd="0" destOrd="0" presId="urn:microsoft.com/office/officeart/2008/layout/RadialCluster"/>
    <dgm:cxn modelId="{3CE3DEC6-0E46-6E4B-9CCD-0FB67C761400}" srcId="{EA749116-7456-F840-9A8A-2709DAAF74CD}" destId="{462CC3FB-BDBA-184F-80CA-D151525115C6}" srcOrd="2" destOrd="0" parTransId="{853221A1-9527-C349-998B-85AB23369FE9}" sibTransId="{17DF56CF-99C9-4D4E-8532-57DDBC581EDC}"/>
    <dgm:cxn modelId="{73F70783-9FB7-5343-8A52-BB28BF48AF1F}" type="presOf" srcId="{10660FC5-3830-8C4E-AFAA-DFCD6ABE00CB}" destId="{461B133B-5C31-EE44-99C4-C478E977D68A}" srcOrd="0" destOrd="0" presId="urn:microsoft.com/office/officeart/2008/layout/RadialCluster"/>
    <dgm:cxn modelId="{E1BF02CE-0750-424B-BF66-C6B4644FDD2A}" type="presOf" srcId="{462CC3FB-BDBA-184F-80CA-D151525115C6}" destId="{97E0F741-1A10-6440-8274-CF278471566D}" srcOrd="0" destOrd="0" presId="urn:microsoft.com/office/officeart/2008/layout/RadialCluster"/>
    <dgm:cxn modelId="{5E104FBC-94CB-CC42-98C9-404004D29D31}" srcId="{EF78012F-F422-1A4E-B74B-1EB8BF28BC2D}" destId="{EA749116-7456-F840-9A8A-2709DAAF74CD}" srcOrd="0" destOrd="0" parTransId="{386617FB-9331-454C-9A63-066B542FEAD5}" sibTransId="{022C64D7-423A-2046-9FB2-04D8CD98C984}"/>
    <dgm:cxn modelId="{DBEC59F3-9BA2-F042-9D28-A3ACC6729F0E}" srcId="{EA749116-7456-F840-9A8A-2709DAAF74CD}" destId="{72914F86-1571-5649-82B2-8AE3BDC9CFA9}" srcOrd="3" destOrd="0" parTransId="{10660FC5-3830-8C4E-AFAA-DFCD6ABE00CB}" sibTransId="{E3E2BBBB-CB92-DF44-ABDD-396061009CFF}"/>
    <dgm:cxn modelId="{6159AD43-A304-6941-85CE-B353B87019B6}" type="presOf" srcId="{8FF56E9E-A510-FE4B-899F-B73F861E3008}" destId="{68EA65DC-D015-9E4D-B30D-CADB668A58A8}" srcOrd="0" destOrd="0" presId="urn:microsoft.com/office/officeart/2008/layout/RadialCluster"/>
    <dgm:cxn modelId="{D4D1A18E-6AAF-2841-9476-73EDCB7E8519}" type="presOf" srcId="{CBD4EBAA-0861-BE44-8597-48BF1B236025}" destId="{779C6E2F-B536-194D-AF68-4B739E560B27}" srcOrd="0" destOrd="0" presId="urn:microsoft.com/office/officeart/2008/layout/RadialCluster"/>
    <dgm:cxn modelId="{450800AF-EA75-7D42-8A91-8EAD54BA7247}" srcId="{EA749116-7456-F840-9A8A-2709DAAF74CD}" destId="{158C3CBD-523F-2842-9CBE-1E8A431A1549}" srcOrd="1" destOrd="0" parTransId="{CBD4EBAA-0861-BE44-8597-48BF1B236025}" sibTransId="{1CA19A3C-9B34-A641-9D6F-E736E6E286C9}"/>
    <dgm:cxn modelId="{CCEC7316-58A4-6044-8A3E-26D9A450875E}" type="presParOf" srcId="{A6602FB2-0F32-464F-B51F-4A4684A7EEBB}" destId="{00CE5A52-5302-F643-AB7E-919D1E2BF8B0}" srcOrd="0" destOrd="0" presId="urn:microsoft.com/office/officeart/2008/layout/RadialCluster"/>
    <dgm:cxn modelId="{5A311173-FD57-694F-AB6C-11A96CC8CF19}" type="presParOf" srcId="{00CE5A52-5302-F643-AB7E-919D1E2BF8B0}" destId="{B7B9A71D-3C76-BF46-A59E-223E386623B6}" srcOrd="0" destOrd="0" presId="urn:microsoft.com/office/officeart/2008/layout/RadialCluster"/>
    <dgm:cxn modelId="{4FEB1FD7-5C53-DE4C-937A-DFB1D12A8AF6}" type="presParOf" srcId="{00CE5A52-5302-F643-AB7E-919D1E2BF8B0}" destId="{68EA65DC-D015-9E4D-B30D-CADB668A58A8}" srcOrd="1" destOrd="0" presId="urn:microsoft.com/office/officeart/2008/layout/RadialCluster"/>
    <dgm:cxn modelId="{94FAB35B-717C-EB4B-8963-FEFC1FDB12C2}" type="presParOf" srcId="{00CE5A52-5302-F643-AB7E-919D1E2BF8B0}" destId="{4A32E3FE-C174-8742-8FE8-4AFEEB9EAFF6}" srcOrd="2" destOrd="0" presId="urn:microsoft.com/office/officeart/2008/layout/RadialCluster"/>
    <dgm:cxn modelId="{A1141D52-6E25-A04B-BC7F-C30F9DB86C75}" type="presParOf" srcId="{00CE5A52-5302-F643-AB7E-919D1E2BF8B0}" destId="{779C6E2F-B536-194D-AF68-4B739E560B27}" srcOrd="3" destOrd="0" presId="urn:microsoft.com/office/officeart/2008/layout/RadialCluster"/>
    <dgm:cxn modelId="{77828369-100F-274A-A82A-65371D9BC89C}" type="presParOf" srcId="{00CE5A52-5302-F643-AB7E-919D1E2BF8B0}" destId="{A34FB240-1234-144E-895F-893E6846120B}" srcOrd="4" destOrd="0" presId="urn:microsoft.com/office/officeart/2008/layout/RadialCluster"/>
    <dgm:cxn modelId="{B1505F13-045F-B844-9759-1652EA30D38E}" type="presParOf" srcId="{00CE5A52-5302-F643-AB7E-919D1E2BF8B0}" destId="{CF3DA929-FC4E-FB4D-B1D7-3D2C90A4B0FB}" srcOrd="5" destOrd="0" presId="urn:microsoft.com/office/officeart/2008/layout/RadialCluster"/>
    <dgm:cxn modelId="{9DDC83B0-9B85-D047-BCDE-91550531EFE3}" type="presParOf" srcId="{00CE5A52-5302-F643-AB7E-919D1E2BF8B0}" destId="{97E0F741-1A10-6440-8274-CF278471566D}" srcOrd="6" destOrd="0" presId="urn:microsoft.com/office/officeart/2008/layout/RadialCluster"/>
    <dgm:cxn modelId="{0F328AE7-3995-204F-92F6-718B2BABAD5D}" type="presParOf" srcId="{00CE5A52-5302-F643-AB7E-919D1E2BF8B0}" destId="{461B133B-5C31-EE44-99C4-C478E977D68A}" srcOrd="7" destOrd="0" presId="urn:microsoft.com/office/officeart/2008/layout/RadialCluster"/>
    <dgm:cxn modelId="{7AF2E314-BB53-4148-9F72-23AE1C3886A5}" type="presParOf" srcId="{00CE5A52-5302-F643-AB7E-919D1E2BF8B0}" destId="{645736C7-0F4E-3B45-81A5-38C941AE7AAC}" srcOrd="8"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556F245-C369-2548-B821-A3A8A0FC7AB6}"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de-DE"/>
        </a:p>
      </dgm:t>
    </dgm:pt>
    <dgm:pt modelId="{811882D3-240C-854D-9A4F-A7DEEB2481B3}">
      <dgm:prSet phldrT="[Text]" custT="1"/>
      <dgm:spPr/>
      <dgm:t>
        <a:bodyPr/>
        <a:lstStyle/>
        <a:p>
          <a:r>
            <a:rPr lang="de-DE" sz="3600" dirty="0" smtClean="0"/>
            <a:t>Extremwetterereignisse</a:t>
          </a:r>
        </a:p>
      </dgm:t>
    </dgm:pt>
    <dgm:pt modelId="{EF674531-4B95-E340-B763-BB2D2B1572FE}" type="sibTrans" cxnId="{D7BB1130-B06F-094B-BBD1-23CAB57DB7B1}">
      <dgm:prSet/>
      <dgm:spPr/>
      <dgm:t>
        <a:bodyPr/>
        <a:lstStyle/>
        <a:p>
          <a:endParaRPr lang="de-DE"/>
        </a:p>
      </dgm:t>
    </dgm:pt>
    <dgm:pt modelId="{90343BB3-5D69-6146-8F47-3E0AB957D004}" type="parTrans" cxnId="{D7BB1130-B06F-094B-BBD1-23CAB57DB7B1}">
      <dgm:prSet/>
      <dgm:spPr/>
      <dgm:t>
        <a:bodyPr/>
        <a:lstStyle/>
        <a:p>
          <a:endParaRPr lang="de-DE"/>
        </a:p>
      </dgm:t>
    </dgm:pt>
    <dgm:pt modelId="{799B7C1A-6280-1F48-AE24-FDE086FBE7EE}">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de-DE" sz="2400" b="0" dirty="0" smtClean="0">
              <a:solidFill>
                <a:schemeClr val="tx1"/>
              </a:solidFill>
              <a:effectLst/>
              <a:latin typeface="+mn-lt"/>
              <a:ea typeface="+mn-ea"/>
              <a:cs typeface="+mn-cs"/>
            </a:rPr>
            <a:t>Selbst einmalige Wetterereignisse können große betriebliche Schäden verursachen</a:t>
          </a:r>
        </a:p>
      </dgm:t>
    </dgm:pt>
    <dgm:pt modelId="{2D5284EB-FEEA-214B-AA4C-E0E5820D082B}" type="sibTrans" cxnId="{5C669C7A-C048-6041-B451-DF2267BB894B}">
      <dgm:prSet/>
      <dgm:spPr/>
      <dgm:t>
        <a:bodyPr/>
        <a:lstStyle/>
        <a:p>
          <a:endParaRPr lang="de-DE"/>
        </a:p>
      </dgm:t>
    </dgm:pt>
    <dgm:pt modelId="{CB0BECC7-A188-7240-8994-C0A2C8B58D58}" type="parTrans" cxnId="{5C669C7A-C048-6041-B451-DF2267BB894B}">
      <dgm:prSet/>
      <dgm:spPr/>
      <dgm:t>
        <a:bodyPr/>
        <a:lstStyle/>
        <a:p>
          <a:endParaRPr lang="de-DE"/>
        </a:p>
      </dgm:t>
    </dgm:pt>
    <dgm:pt modelId="{3A40CC93-20AE-B146-9298-DD5321D55B6B}">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de-DE" sz="2400" b="0" dirty="0" smtClean="0">
              <a:solidFill>
                <a:schemeClr val="tx1"/>
              </a:solidFill>
              <a:effectLst/>
              <a:latin typeface="+mn-lt"/>
              <a:ea typeface="+mn-ea"/>
              <a:cs typeface="+mn-cs"/>
            </a:rPr>
            <a:t>Schadstoffe können freigesetzt werden und Gesundheit und Natur gefährden</a:t>
          </a:r>
        </a:p>
      </dgm:t>
    </dgm:pt>
    <dgm:pt modelId="{C44B7856-62D1-514F-BA0E-FE4D5EAA76F0}" type="parTrans" cxnId="{9CF4DFCC-404B-844F-80D5-696B1BE1CEBE}">
      <dgm:prSet/>
      <dgm:spPr/>
      <dgm:t>
        <a:bodyPr/>
        <a:lstStyle/>
        <a:p>
          <a:endParaRPr lang="de-DE"/>
        </a:p>
      </dgm:t>
    </dgm:pt>
    <dgm:pt modelId="{55A38148-B15A-A842-B82F-1FDE0F699FC9}" type="sibTrans" cxnId="{9CF4DFCC-404B-844F-80D5-696B1BE1CEBE}">
      <dgm:prSet/>
      <dgm:spPr/>
      <dgm:t>
        <a:bodyPr/>
        <a:lstStyle/>
        <a:p>
          <a:endParaRPr lang="de-DE"/>
        </a:p>
      </dgm:t>
    </dgm:pt>
    <dgm:pt modelId="{1546327A-D8AB-6D4A-98E9-E7AD109A8F6C}">
      <dgm:prSet custT="1"/>
      <dgm:spPr/>
      <dgm:t>
        <a:bodyPr lIns="324000"/>
        <a:lstStyle/>
        <a:p>
          <a:pPr marL="228600" marR="0" lvl="1" indent="-228600" algn="l" defTabSz="1066800" rtl="0" eaLnBrk="1" fontAlgn="auto" latinLnBrk="0" hangingPunct="1">
            <a:lnSpc>
              <a:spcPct val="90000"/>
            </a:lnSpc>
            <a:spcBef>
              <a:spcPct val="0"/>
            </a:spcBef>
            <a:spcAft>
              <a:spcPct val="15000"/>
            </a:spcAft>
            <a:buClrTx/>
            <a:buSzTx/>
            <a:buFontTx/>
            <a:buNone/>
            <a:tabLst/>
            <a:defRPr/>
          </a:pPr>
          <a:r>
            <a:rPr lang="de-DE" sz="2400" b="0" dirty="0" smtClean="0">
              <a:solidFill>
                <a:schemeClr val="tx1"/>
              </a:solidFill>
              <a:effectLst/>
              <a:latin typeface="+mn-lt"/>
              <a:ea typeface="+mn-ea"/>
              <a:cs typeface="+mn-cs"/>
            </a:rPr>
            <a:t>Erhöhtes Risiko für Vorfälle durch den verstärkten</a:t>
          </a:r>
          <a:r>
            <a:rPr lang="de-DE" sz="2400" b="0" baseline="0" dirty="0" smtClean="0">
              <a:solidFill>
                <a:schemeClr val="tx1"/>
              </a:solidFill>
              <a:effectLst/>
              <a:latin typeface="+mn-lt"/>
              <a:ea typeface="+mn-ea"/>
              <a:cs typeface="+mn-cs"/>
            </a:rPr>
            <a:t> Treibhauseffekt</a:t>
          </a:r>
          <a:endParaRPr lang="de-DE" sz="2400" b="0" dirty="0" smtClean="0">
            <a:solidFill>
              <a:schemeClr val="tx1"/>
            </a:solidFill>
            <a:effectLst/>
            <a:latin typeface="+mn-lt"/>
            <a:ea typeface="+mn-ea"/>
            <a:cs typeface="+mn-cs"/>
          </a:endParaRPr>
        </a:p>
      </dgm:t>
    </dgm:pt>
    <dgm:pt modelId="{1F7387CE-2FA2-FC40-ACC5-6D19D8D534D2}" type="parTrans" cxnId="{F5A18F7E-B184-0A4D-8BFA-9C3199ACBF59}">
      <dgm:prSet/>
      <dgm:spPr/>
      <dgm:t>
        <a:bodyPr/>
        <a:lstStyle/>
        <a:p>
          <a:endParaRPr lang="de-DE"/>
        </a:p>
      </dgm:t>
    </dgm:pt>
    <dgm:pt modelId="{CF9658B4-60EF-FE4A-B958-4646F0B0D510}" type="sibTrans" cxnId="{F5A18F7E-B184-0A4D-8BFA-9C3199ACBF59}">
      <dgm:prSet/>
      <dgm:spPr/>
      <dgm:t>
        <a:bodyPr/>
        <a:lstStyle/>
        <a:p>
          <a:endParaRPr lang="de-DE"/>
        </a:p>
      </dgm:t>
    </dgm:pt>
    <dgm:pt modelId="{3F13CDFC-EC66-0044-9C80-26681B0E6A9D}" type="pres">
      <dgm:prSet presAssocID="{8556F245-C369-2548-B821-A3A8A0FC7AB6}" presName="Name0" presStyleCnt="0">
        <dgm:presLayoutVars>
          <dgm:dir/>
          <dgm:animLvl val="lvl"/>
          <dgm:resizeHandles val="exact"/>
        </dgm:presLayoutVars>
      </dgm:prSet>
      <dgm:spPr/>
      <dgm:t>
        <a:bodyPr/>
        <a:lstStyle/>
        <a:p>
          <a:endParaRPr lang="de-DE"/>
        </a:p>
      </dgm:t>
    </dgm:pt>
    <dgm:pt modelId="{768D64CC-4B9A-964A-B297-DE8D7C6560BB}" type="pres">
      <dgm:prSet presAssocID="{811882D3-240C-854D-9A4F-A7DEEB2481B3}" presName="composite" presStyleCnt="0"/>
      <dgm:spPr/>
    </dgm:pt>
    <dgm:pt modelId="{18931775-DCC5-484A-832B-3A28405C0520}" type="pres">
      <dgm:prSet presAssocID="{811882D3-240C-854D-9A4F-A7DEEB2481B3}" presName="parTx" presStyleLbl="alignNode1" presStyleIdx="0" presStyleCnt="1" custScaleY="100000" custLinFactNeighborX="-214" custLinFactNeighborY="19">
        <dgm:presLayoutVars>
          <dgm:chMax val="0"/>
          <dgm:chPref val="0"/>
          <dgm:bulletEnabled val="1"/>
        </dgm:presLayoutVars>
      </dgm:prSet>
      <dgm:spPr/>
      <dgm:t>
        <a:bodyPr/>
        <a:lstStyle/>
        <a:p>
          <a:endParaRPr lang="de-DE"/>
        </a:p>
      </dgm:t>
    </dgm:pt>
    <dgm:pt modelId="{7DB60188-23BA-FD4F-94EC-937389981BD4}" type="pres">
      <dgm:prSet presAssocID="{811882D3-240C-854D-9A4F-A7DEEB2481B3}" presName="desTx" presStyleLbl="alignAccFollowNode1" presStyleIdx="0" presStyleCnt="1">
        <dgm:presLayoutVars>
          <dgm:bulletEnabled val="1"/>
        </dgm:presLayoutVars>
      </dgm:prSet>
      <dgm:spPr/>
      <dgm:t>
        <a:bodyPr/>
        <a:lstStyle/>
        <a:p>
          <a:endParaRPr lang="de-DE"/>
        </a:p>
      </dgm:t>
    </dgm:pt>
  </dgm:ptLst>
  <dgm:cxnLst>
    <dgm:cxn modelId="{6D7D4B04-BBA2-CE4E-8531-96A5F657DC8C}" type="presOf" srcId="{811882D3-240C-854D-9A4F-A7DEEB2481B3}" destId="{18931775-DCC5-484A-832B-3A28405C0520}" srcOrd="0" destOrd="0" presId="urn:microsoft.com/office/officeart/2005/8/layout/hList1"/>
    <dgm:cxn modelId="{D7BB1130-B06F-094B-BBD1-23CAB57DB7B1}" srcId="{8556F245-C369-2548-B821-A3A8A0FC7AB6}" destId="{811882D3-240C-854D-9A4F-A7DEEB2481B3}" srcOrd="0" destOrd="0" parTransId="{90343BB3-5D69-6146-8F47-3E0AB957D004}" sibTransId="{EF674531-4B95-E340-B763-BB2D2B1572FE}"/>
    <dgm:cxn modelId="{787C8BFA-E27F-9F43-975B-8061D27B4C31}" type="presOf" srcId="{3A40CC93-20AE-B146-9298-DD5321D55B6B}" destId="{7DB60188-23BA-FD4F-94EC-937389981BD4}" srcOrd="0" destOrd="1" presId="urn:microsoft.com/office/officeart/2005/8/layout/hList1"/>
    <dgm:cxn modelId="{F5A18F7E-B184-0A4D-8BFA-9C3199ACBF59}" srcId="{811882D3-240C-854D-9A4F-A7DEEB2481B3}" destId="{1546327A-D8AB-6D4A-98E9-E7AD109A8F6C}" srcOrd="2" destOrd="0" parTransId="{1F7387CE-2FA2-FC40-ACC5-6D19D8D534D2}" sibTransId="{CF9658B4-60EF-FE4A-B958-4646F0B0D510}"/>
    <dgm:cxn modelId="{9CF4DFCC-404B-844F-80D5-696B1BE1CEBE}" srcId="{811882D3-240C-854D-9A4F-A7DEEB2481B3}" destId="{3A40CC93-20AE-B146-9298-DD5321D55B6B}" srcOrd="1" destOrd="0" parTransId="{C44B7856-62D1-514F-BA0E-FE4D5EAA76F0}" sibTransId="{55A38148-B15A-A842-B82F-1FDE0F699FC9}"/>
    <dgm:cxn modelId="{9AFA1B82-0950-634C-9F6A-2F0A0E8131B2}" type="presOf" srcId="{8556F245-C369-2548-B821-A3A8A0FC7AB6}" destId="{3F13CDFC-EC66-0044-9C80-26681B0E6A9D}" srcOrd="0" destOrd="0" presId="urn:microsoft.com/office/officeart/2005/8/layout/hList1"/>
    <dgm:cxn modelId="{5C669C7A-C048-6041-B451-DF2267BB894B}" srcId="{811882D3-240C-854D-9A4F-A7DEEB2481B3}" destId="{799B7C1A-6280-1F48-AE24-FDE086FBE7EE}" srcOrd="0" destOrd="0" parTransId="{CB0BECC7-A188-7240-8994-C0A2C8B58D58}" sibTransId="{2D5284EB-FEEA-214B-AA4C-E0E5820D082B}"/>
    <dgm:cxn modelId="{70773FC5-0DCA-FB41-B90B-B471A3D54372}" type="presOf" srcId="{1546327A-D8AB-6D4A-98E9-E7AD109A8F6C}" destId="{7DB60188-23BA-FD4F-94EC-937389981BD4}" srcOrd="0" destOrd="2" presId="urn:microsoft.com/office/officeart/2005/8/layout/hList1"/>
    <dgm:cxn modelId="{C5D98EDA-8E74-F44C-A22C-C3E928BEA76A}" type="presOf" srcId="{799B7C1A-6280-1F48-AE24-FDE086FBE7EE}" destId="{7DB60188-23BA-FD4F-94EC-937389981BD4}" srcOrd="0" destOrd="0" presId="urn:microsoft.com/office/officeart/2005/8/layout/hList1"/>
    <dgm:cxn modelId="{4492455B-4848-F64E-837A-4EBC898B642E}" type="presParOf" srcId="{3F13CDFC-EC66-0044-9C80-26681B0E6A9D}" destId="{768D64CC-4B9A-964A-B297-DE8D7C6560BB}" srcOrd="0" destOrd="0" presId="urn:microsoft.com/office/officeart/2005/8/layout/hList1"/>
    <dgm:cxn modelId="{9A2B45B4-EAD1-E146-9203-1CC1154BA05C}" type="presParOf" srcId="{768D64CC-4B9A-964A-B297-DE8D7C6560BB}" destId="{18931775-DCC5-484A-832B-3A28405C0520}" srcOrd="0" destOrd="0" presId="urn:microsoft.com/office/officeart/2005/8/layout/hList1"/>
    <dgm:cxn modelId="{476426A4-4951-F240-8788-4F772E599152}" type="presParOf" srcId="{768D64CC-4B9A-964A-B297-DE8D7C6560BB}" destId="{7DB60188-23BA-FD4F-94EC-937389981BD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1775-DCC5-484A-832B-3A28405C0520}">
      <dsp:nvSpPr>
        <dsp:cNvPr id="0" name=""/>
        <dsp:cNvSpPr/>
      </dsp:nvSpPr>
      <dsp:spPr>
        <a:xfrm>
          <a:off x="0" y="2250"/>
          <a:ext cx="8677720" cy="8928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de-DE" sz="3600" kern="1200" dirty="0" smtClean="0"/>
            <a:t>Was kommt</a:t>
          </a:r>
          <a:r>
            <a:rPr lang="de-DE" sz="3600" kern="1200" baseline="0" dirty="0" smtClean="0"/>
            <a:t> auf uns zu</a:t>
          </a:r>
          <a:r>
            <a:rPr lang="de-DE" sz="3600" kern="1200" dirty="0" smtClean="0"/>
            <a:t>?</a:t>
          </a:r>
        </a:p>
      </dsp:txBody>
      <dsp:txXfrm>
        <a:off x="0" y="2250"/>
        <a:ext cx="8677720" cy="892800"/>
      </dsp:txXfrm>
    </dsp:sp>
    <dsp:sp modelId="{7DB60188-23BA-FD4F-94EC-937389981BD4}">
      <dsp:nvSpPr>
        <dsp:cNvPr id="0" name=""/>
        <dsp:cNvSpPr/>
      </dsp:nvSpPr>
      <dsp:spPr>
        <a:xfrm>
          <a:off x="0" y="894880"/>
          <a:ext cx="8677720" cy="212737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4000" tIns="128016" rIns="170688" bIns="192024" numCol="1" spcCol="1270" anchor="t" anchorCtr="0">
          <a:noAutofit/>
        </a:bodyPr>
        <a:lstStyle/>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de-DE" sz="2400" b="0" kern="1200" dirty="0" smtClean="0">
              <a:solidFill>
                <a:schemeClr val="tx1"/>
              </a:solidFill>
              <a:effectLst/>
              <a:latin typeface="+mn-lt"/>
              <a:ea typeface="+mn-ea"/>
              <a:cs typeface="+mn-cs"/>
            </a:rPr>
            <a:t>Die Folgen des Klimawandels für die verschiedenen Sektoren sind teilweise noch ungewiss</a:t>
          </a:r>
        </a:p>
        <a:p>
          <a:pPr marL="228600" lvl="1" indent="-228600" algn="l" defTabSz="1066800">
            <a:lnSpc>
              <a:spcPct val="90000"/>
            </a:lnSpc>
            <a:spcBef>
              <a:spcPct val="0"/>
            </a:spcBef>
            <a:spcAft>
              <a:spcPct val="15000"/>
            </a:spcAft>
            <a:buChar char="••"/>
          </a:pPr>
          <a:r>
            <a:rPr lang="de-DE" sz="2400" b="0" kern="1200" dirty="0" smtClean="0">
              <a:solidFill>
                <a:schemeClr val="tx1"/>
              </a:solidFill>
              <a:effectLst/>
              <a:latin typeface="+mn-lt"/>
              <a:ea typeface="+mn-ea"/>
              <a:cs typeface="+mn-cs"/>
            </a:rPr>
            <a:t>Es existieren viele Zukunftsprognosen</a:t>
          </a:r>
        </a:p>
        <a:p>
          <a:pPr marL="228600" lvl="1" indent="-228600" algn="l" defTabSz="1066800">
            <a:lnSpc>
              <a:spcPct val="90000"/>
            </a:lnSpc>
            <a:spcBef>
              <a:spcPct val="0"/>
            </a:spcBef>
            <a:spcAft>
              <a:spcPct val="15000"/>
            </a:spcAft>
            <a:buChar char="••"/>
          </a:pPr>
          <a:r>
            <a:rPr lang="de-DE" sz="2400" b="0" kern="1200" dirty="0" smtClean="0">
              <a:solidFill>
                <a:schemeClr val="tx1"/>
              </a:solidFill>
              <a:effectLst/>
              <a:latin typeface="+mn-lt"/>
              <a:ea typeface="+mn-ea"/>
              <a:cs typeface="+mn-cs"/>
            </a:rPr>
            <a:t>Das Auftreten von hohen finanziellen Belastungen ist ziemlich wahrscheinlich</a:t>
          </a:r>
        </a:p>
      </dsp:txBody>
      <dsp:txXfrm>
        <a:off x="0" y="894880"/>
        <a:ext cx="8677720" cy="21273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1775-DCC5-484A-832B-3A28405C0520}">
      <dsp:nvSpPr>
        <dsp:cNvPr id="0" name=""/>
        <dsp:cNvSpPr/>
      </dsp:nvSpPr>
      <dsp:spPr>
        <a:xfrm>
          <a:off x="0" y="-50970"/>
          <a:ext cx="8669245" cy="8718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de-DE" sz="3600" kern="1200" baseline="0" dirty="0" smtClean="0"/>
            <a:t>Industrie und Gewerbe (Beispiel)</a:t>
          </a:r>
          <a:endParaRPr lang="de-DE" sz="3600" kern="1200" dirty="0"/>
        </a:p>
      </dsp:txBody>
      <dsp:txXfrm>
        <a:off x="0" y="-50970"/>
        <a:ext cx="8669245" cy="871800"/>
      </dsp:txXfrm>
    </dsp:sp>
    <dsp:sp modelId="{7DB60188-23BA-FD4F-94EC-937389981BD4}">
      <dsp:nvSpPr>
        <dsp:cNvPr id="0" name=""/>
        <dsp:cNvSpPr/>
      </dsp:nvSpPr>
      <dsp:spPr>
        <a:xfrm>
          <a:off x="4237" y="820830"/>
          <a:ext cx="8669245" cy="247049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4000"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de-DE" sz="2400" kern="1200" dirty="0" smtClean="0"/>
            <a:t>Durch starke Wetterextreme kann es zu Infrastrukturschäden kommen</a:t>
          </a:r>
        </a:p>
        <a:p>
          <a:pPr marL="228600" lvl="1" indent="-228600" algn="l" defTabSz="1066800">
            <a:lnSpc>
              <a:spcPct val="90000"/>
            </a:lnSpc>
            <a:spcBef>
              <a:spcPct val="0"/>
            </a:spcBef>
            <a:spcAft>
              <a:spcPct val="15000"/>
            </a:spcAft>
            <a:buChar char="••"/>
          </a:pPr>
          <a:r>
            <a:rPr lang="de-DE" sz="2400" kern="1200" dirty="0" smtClean="0"/>
            <a:t>Angestellte können durch Überflutungen nicht an ihren</a:t>
          </a:r>
          <a:r>
            <a:rPr lang="de-DE" sz="2400" kern="1200" baseline="0" dirty="0" smtClean="0"/>
            <a:t> Arbeitsplatz gelangen</a:t>
          </a:r>
          <a:endParaRPr lang="de-DE" sz="2400" kern="1200" dirty="0" smtClean="0"/>
        </a:p>
        <a:p>
          <a:pPr marL="228600" lvl="1" indent="-228600" algn="l" defTabSz="1066800">
            <a:lnSpc>
              <a:spcPct val="90000"/>
            </a:lnSpc>
            <a:spcBef>
              <a:spcPct val="0"/>
            </a:spcBef>
            <a:spcAft>
              <a:spcPct val="15000"/>
            </a:spcAft>
            <a:buChar char="••"/>
          </a:pPr>
          <a:r>
            <a:rPr lang="de-DE" sz="2400" kern="1200" dirty="0" smtClean="0"/>
            <a:t>Zufahrtswege für die Materialanlieferung können blockiert werden und es kann zum Produktionsstopp</a:t>
          </a:r>
          <a:r>
            <a:rPr lang="de-DE" sz="2400" kern="1200" baseline="0" dirty="0" smtClean="0"/>
            <a:t> kommen</a:t>
          </a:r>
          <a:endParaRPr lang="de-DE" sz="2400" kern="1200" dirty="0" smtClean="0"/>
        </a:p>
      </dsp:txBody>
      <dsp:txXfrm>
        <a:off x="4237" y="820830"/>
        <a:ext cx="8669245" cy="247049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9A71D-3C76-BF46-A59E-223E386623B6}">
      <dsp:nvSpPr>
        <dsp:cNvPr id="0" name=""/>
        <dsp:cNvSpPr/>
      </dsp:nvSpPr>
      <dsp:spPr>
        <a:xfrm>
          <a:off x="3518737" y="2037988"/>
          <a:ext cx="2061488" cy="160331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de-DE" sz="3200" kern="1200" dirty="0" smtClean="0"/>
            <a:t>Nieder-schlag</a:t>
          </a:r>
          <a:endParaRPr lang="de-DE" sz="3200" kern="1200" dirty="0"/>
        </a:p>
      </dsp:txBody>
      <dsp:txXfrm>
        <a:off x="3597004" y="2116255"/>
        <a:ext cx="1904954" cy="1446776"/>
      </dsp:txXfrm>
    </dsp:sp>
    <dsp:sp modelId="{68EA65DC-D015-9E4D-B30D-CADB668A58A8}">
      <dsp:nvSpPr>
        <dsp:cNvPr id="0" name=""/>
        <dsp:cNvSpPr/>
      </dsp:nvSpPr>
      <dsp:spPr>
        <a:xfrm rot="16200000">
          <a:off x="4331927" y="1820433"/>
          <a:ext cx="435109" cy="0"/>
        </a:xfrm>
        <a:custGeom>
          <a:avLst/>
          <a:gdLst/>
          <a:ahLst/>
          <a:cxnLst/>
          <a:rect l="0" t="0" r="0" b="0"/>
          <a:pathLst>
            <a:path>
              <a:moveTo>
                <a:pt x="0" y="0"/>
              </a:moveTo>
              <a:lnTo>
                <a:pt x="435109"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4A32E3FE-C174-8742-8FE8-4AFEEB9EAFF6}">
      <dsp:nvSpPr>
        <dsp:cNvPr id="0" name=""/>
        <dsp:cNvSpPr/>
      </dsp:nvSpPr>
      <dsp:spPr>
        <a:xfrm>
          <a:off x="3517158" y="528660"/>
          <a:ext cx="2064646" cy="107421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Veränderung der Niederschlags-menge </a:t>
          </a:r>
        </a:p>
      </dsp:txBody>
      <dsp:txXfrm>
        <a:off x="3569597" y="581099"/>
        <a:ext cx="1959768" cy="969339"/>
      </dsp:txXfrm>
    </dsp:sp>
    <dsp:sp modelId="{779C6E2F-B536-194D-AF68-4B739E560B27}">
      <dsp:nvSpPr>
        <dsp:cNvPr id="0" name=""/>
        <dsp:cNvSpPr/>
      </dsp:nvSpPr>
      <dsp:spPr>
        <a:xfrm rot="21295398">
          <a:off x="5577864" y="2694808"/>
          <a:ext cx="1203896" cy="0"/>
        </a:xfrm>
        <a:custGeom>
          <a:avLst/>
          <a:gdLst/>
          <a:ahLst/>
          <a:cxnLst/>
          <a:rect l="0" t="0" r="0" b="0"/>
          <a:pathLst>
            <a:path>
              <a:moveTo>
                <a:pt x="0" y="0"/>
              </a:moveTo>
              <a:lnTo>
                <a:pt x="1203896"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A34FB240-1234-144E-895F-893E6846120B}">
      <dsp:nvSpPr>
        <dsp:cNvPr id="0" name=""/>
        <dsp:cNvSpPr/>
      </dsp:nvSpPr>
      <dsp:spPr>
        <a:xfrm>
          <a:off x="6779399" y="2009208"/>
          <a:ext cx="2143806" cy="107421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Veränderung der Niederschlags-verteilung </a:t>
          </a:r>
        </a:p>
      </dsp:txBody>
      <dsp:txXfrm>
        <a:off x="6831838" y="2061647"/>
        <a:ext cx="2038928" cy="969339"/>
      </dsp:txXfrm>
    </dsp:sp>
    <dsp:sp modelId="{CF3DA929-FC4E-FB4D-B1D7-3D2C90A4B0FB}">
      <dsp:nvSpPr>
        <dsp:cNvPr id="0" name=""/>
        <dsp:cNvSpPr/>
      </dsp:nvSpPr>
      <dsp:spPr>
        <a:xfrm rot="2039818">
          <a:off x="5511322" y="3760206"/>
          <a:ext cx="806214" cy="0"/>
        </a:xfrm>
        <a:custGeom>
          <a:avLst/>
          <a:gdLst/>
          <a:ahLst/>
          <a:cxnLst/>
          <a:rect l="0" t="0" r="0" b="0"/>
          <a:pathLst>
            <a:path>
              <a:moveTo>
                <a:pt x="0" y="0"/>
              </a:moveTo>
              <a:lnTo>
                <a:pt x="806214"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97E0F741-1A10-6440-8274-CF278471566D}">
      <dsp:nvSpPr>
        <dsp:cNvPr id="0" name=""/>
        <dsp:cNvSpPr/>
      </dsp:nvSpPr>
      <dsp:spPr>
        <a:xfrm>
          <a:off x="6099806" y="3985603"/>
          <a:ext cx="2168255" cy="126159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Einschränkung der Bodenfunktion</a:t>
          </a:r>
        </a:p>
      </dsp:txBody>
      <dsp:txXfrm>
        <a:off x="6161392" y="4047189"/>
        <a:ext cx="2045083" cy="1138421"/>
      </dsp:txXfrm>
    </dsp:sp>
    <dsp:sp modelId="{B7E3013A-AFC0-3B46-8046-D63A89CB54D9}">
      <dsp:nvSpPr>
        <dsp:cNvPr id="0" name=""/>
        <dsp:cNvSpPr/>
      </dsp:nvSpPr>
      <dsp:spPr>
        <a:xfrm rot="8742514">
          <a:off x="2658394" y="3807971"/>
          <a:ext cx="942231" cy="0"/>
        </a:xfrm>
        <a:custGeom>
          <a:avLst/>
          <a:gdLst/>
          <a:ahLst/>
          <a:cxnLst/>
          <a:rect l="0" t="0" r="0" b="0"/>
          <a:pathLst>
            <a:path>
              <a:moveTo>
                <a:pt x="0" y="0"/>
              </a:moveTo>
              <a:lnTo>
                <a:pt x="942231"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A8CD41B1-943A-9F49-AF7A-13A9D5C1DA04}">
      <dsp:nvSpPr>
        <dsp:cNvPr id="0" name=""/>
        <dsp:cNvSpPr/>
      </dsp:nvSpPr>
      <dsp:spPr>
        <a:xfrm>
          <a:off x="848329" y="4073399"/>
          <a:ext cx="2208656" cy="107421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Steigender Schädlingsbefall</a:t>
          </a:r>
        </a:p>
      </dsp:txBody>
      <dsp:txXfrm>
        <a:off x="900768" y="4125838"/>
        <a:ext cx="2103778" cy="969339"/>
      </dsp:txXfrm>
    </dsp:sp>
    <dsp:sp modelId="{461B133B-5C31-EE44-99C4-C478E977D68A}">
      <dsp:nvSpPr>
        <dsp:cNvPr id="0" name=""/>
        <dsp:cNvSpPr/>
      </dsp:nvSpPr>
      <dsp:spPr>
        <a:xfrm rot="11071361">
          <a:off x="2693737" y="2725533"/>
          <a:ext cx="826286" cy="0"/>
        </a:xfrm>
        <a:custGeom>
          <a:avLst/>
          <a:gdLst/>
          <a:ahLst/>
          <a:cxnLst/>
          <a:rect l="0" t="0" r="0" b="0"/>
          <a:pathLst>
            <a:path>
              <a:moveTo>
                <a:pt x="0" y="0"/>
              </a:moveTo>
              <a:lnTo>
                <a:pt x="826286"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645736C7-0F4E-3B45-81A5-38C941AE7AAC}">
      <dsp:nvSpPr>
        <dsp:cNvPr id="0" name=""/>
        <dsp:cNvSpPr/>
      </dsp:nvSpPr>
      <dsp:spPr>
        <a:xfrm>
          <a:off x="199701" y="1969382"/>
          <a:ext cx="2495322" cy="124976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Einschränkung der wirtschaftlichen Nutzbarkeit </a:t>
          </a:r>
        </a:p>
      </dsp:txBody>
      <dsp:txXfrm>
        <a:off x="260710" y="2030391"/>
        <a:ext cx="2373304" cy="11277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9A71D-3C76-BF46-A59E-223E386623B6}">
      <dsp:nvSpPr>
        <dsp:cNvPr id="0" name=""/>
        <dsp:cNvSpPr/>
      </dsp:nvSpPr>
      <dsp:spPr>
        <a:xfrm>
          <a:off x="3518737" y="1823684"/>
          <a:ext cx="2061488" cy="160331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de-DE" sz="3200" kern="1200" dirty="0" smtClean="0"/>
            <a:t>Tempe-</a:t>
          </a:r>
          <a:r>
            <a:rPr lang="de-DE" sz="3200" kern="1200" dirty="0" err="1" smtClean="0"/>
            <a:t>ratur</a:t>
          </a:r>
          <a:endParaRPr lang="de-DE" sz="3200" kern="1200" dirty="0"/>
        </a:p>
      </dsp:txBody>
      <dsp:txXfrm>
        <a:off x="3597004" y="1901951"/>
        <a:ext cx="1904954" cy="1446776"/>
      </dsp:txXfrm>
    </dsp:sp>
    <dsp:sp modelId="{68EA65DC-D015-9E4D-B30D-CADB668A58A8}">
      <dsp:nvSpPr>
        <dsp:cNvPr id="0" name=""/>
        <dsp:cNvSpPr/>
      </dsp:nvSpPr>
      <dsp:spPr>
        <a:xfrm rot="16140870">
          <a:off x="4328288" y="1619818"/>
          <a:ext cx="407793" cy="0"/>
        </a:xfrm>
        <a:custGeom>
          <a:avLst/>
          <a:gdLst/>
          <a:ahLst/>
          <a:cxnLst/>
          <a:rect l="0" t="0" r="0" b="0"/>
          <a:pathLst>
            <a:path>
              <a:moveTo>
                <a:pt x="0" y="0"/>
              </a:moveTo>
              <a:lnTo>
                <a:pt x="407793"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4A32E3FE-C174-8742-8FE8-4AFEEB9EAFF6}">
      <dsp:nvSpPr>
        <dsp:cNvPr id="0" name=""/>
        <dsp:cNvSpPr/>
      </dsp:nvSpPr>
      <dsp:spPr>
        <a:xfrm>
          <a:off x="3487115" y="341733"/>
          <a:ext cx="2064646" cy="107421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Verbreitung der Schädlinge</a:t>
          </a:r>
        </a:p>
      </dsp:txBody>
      <dsp:txXfrm>
        <a:off x="3539554" y="394172"/>
        <a:ext cx="1959768" cy="969339"/>
      </dsp:txXfrm>
    </dsp:sp>
    <dsp:sp modelId="{779C6E2F-B536-194D-AF68-4B739E560B27}">
      <dsp:nvSpPr>
        <dsp:cNvPr id="0" name=""/>
        <dsp:cNvSpPr/>
      </dsp:nvSpPr>
      <dsp:spPr>
        <a:xfrm>
          <a:off x="5580226" y="2625340"/>
          <a:ext cx="931218" cy="0"/>
        </a:xfrm>
        <a:custGeom>
          <a:avLst/>
          <a:gdLst/>
          <a:ahLst/>
          <a:cxnLst/>
          <a:rect l="0" t="0" r="0" b="0"/>
          <a:pathLst>
            <a:path>
              <a:moveTo>
                <a:pt x="0" y="0"/>
              </a:moveTo>
              <a:lnTo>
                <a:pt x="931218"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A34FB240-1234-144E-895F-893E6846120B}">
      <dsp:nvSpPr>
        <dsp:cNvPr id="0" name=""/>
        <dsp:cNvSpPr/>
      </dsp:nvSpPr>
      <dsp:spPr>
        <a:xfrm>
          <a:off x="6511444" y="2088231"/>
          <a:ext cx="2143806" cy="107421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Erhöhtes Risiko</a:t>
          </a:r>
          <a:r>
            <a:rPr lang="de-DE" sz="2000" kern="1200" baseline="0" dirty="0" smtClean="0"/>
            <a:t> </a:t>
          </a:r>
          <a:r>
            <a:rPr lang="de-DE" sz="2000" kern="1200" dirty="0" smtClean="0"/>
            <a:t> für Waldbrände</a:t>
          </a:r>
        </a:p>
      </dsp:txBody>
      <dsp:txXfrm>
        <a:off x="6563883" y="2140670"/>
        <a:ext cx="2038928" cy="969339"/>
      </dsp:txXfrm>
    </dsp:sp>
    <dsp:sp modelId="{CF3DA929-FC4E-FB4D-B1D7-3D2C90A4B0FB}">
      <dsp:nvSpPr>
        <dsp:cNvPr id="0" name=""/>
        <dsp:cNvSpPr/>
      </dsp:nvSpPr>
      <dsp:spPr>
        <a:xfrm rot="5337927">
          <a:off x="4302009" y="3693716"/>
          <a:ext cx="533530" cy="0"/>
        </a:xfrm>
        <a:custGeom>
          <a:avLst/>
          <a:gdLst/>
          <a:ahLst/>
          <a:cxnLst/>
          <a:rect l="0" t="0" r="0" b="0"/>
          <a:pathLst>
            <a:path>
              <a:moveTo>
                <a:pt x="0" y="0"/>
              </a:moveTo>
              <a:lnTo>
                <a:pt x="533530"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97E0F741-1A10-6440-8274-CF278471566D}">
      <dsp:nvSpPr>
        <dsp:cNvPr id="0" name=""/>
        <dsp:cNvSpPr/>
      </dsp:nvSpPr>
      <dsp:spPr>
        <a:xfrm>
          <a:off x="3500855" y="3960438"/>
          <a:ext cx="2168255" cy="126159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Wirtschaftliche Einbußen </a:t>
          </a:r>
        </a:p>
      </dsp:txBody>
      <dsp:txXfrm>
        <a:off x="3562441" y="4022024"/>
        <a:ext cx="2045083" cy="1138421"/>
      </dsp:txXfrm>
    </dsp:sp>
    <dsp:sp modelId="{461B133B-5C31-EE44-99C4-C478E977D68A}">
      <dsp:nvSpPr>
        <dsp:cNvPr id="0" name=""/>
        <dsp:cNvSpPr/>
      </dsp:nvSpPr>
      <dsp:spPr>
        <a:xfrm rot="10782288">
          <a:off x="2736395" y="2632666"/>
          <a:ext cx="782347" cy="0"/>
        </a:xfrm>
        <a:custGeom>
          <a:avLst/>
          <a:gdLst/>
          <a:ahLst/>
          <a:cxnLst/>
          <a:rect l="0" t="0" r="0" b="0"/>
          <a:pathLst>
            <a:path>
              <a:moveTo>
                <a:pt x="0" y="0"/>
              </a:moveTo>
              <a:lnTo>
                <a:pt x="782347"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645736C7-0F4E-3B45-81A5-38C941AE7AAC}">
      <dsp:nvSpPr>
        <dsp:cNvPr id="0" name=""/>
        <dsp:cNvSpPr/>
      </dsp:nvSpPr>
      <dsp:spPr>
        <a:xfrm>
          <a:off x="241078" y="2016226"/>
          <a:ext cx="2495322" cy="124976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Folgen für die regionale Wachstums-bedingungen</a:t>
          </a:r>
        </a:p>
      </dsp:txBody>
      <dsp:txXfrm>
        <a:off x="302087" y="2077235"/>
        <a:ext cx="2373304" cy="112774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1775-DCC5-484A-832B-3A28405C0520}">
      <dsp:nvSpPr>
        <dsp:cNvPr id="0" name=""/>
        <dsp:cNvSpPr/>
      </dsp:nvSpPr>
      <dsp:spPr>
        <a:xfrm>
          <a:off x="0" y="21632"/>
          <a:ext cx="8677720" cy="11808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de-DE" sz="3600" kern="1200" dirty="0" smtClean="0"/>
            <a:t>Extreme Wetterereignisse</a:t>
          </a:r>
        </a:p>
      </dsp:txBody>
      <dsp:txXfrm>
        <a:off x="0" y="21632"/>
        <a:ext cx="8677720" cy="1180800"/>
      </dsp:txXfrm>
    </dsp:sp>
    <dsp:sp modelId="{7DB60188-23BA-FD4F-94EC-937389981BD4}">
      <dsp:nvSpPr>
        <dsp:cNvPr id="0" name=""/>
        <dsp:cNvSpPr/>
      </dsp:nvSpPr>
      <dsp:spPr>
        <a:xfrm>
          <a:off x="0" y="1202208"/>
          <a:ext cx="8677720" cy="180072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4000" tIns="128016" rIns="170688" bIns="192024" numCol="1" spcCol="1270" anchor="t" anchorCtr="0">
          <a:noAutofit/>
        </a:bodyPr>
        <a:lstStyle/>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de-DE" sz="2400" b="0" kern="1200" dirty="0" smtClean="0">
              <a:solidFill>
                <a:schemeClr val="tx1"/>
              </a:solidFill>
              <a:effectLst/>
              <a:latin typeface="+mn-lt"/>
              <a:ea typeface="+mn-ea"/>
              <a:cs typeface="+mn-cs"/>
            </a:rPr>
            <a:t>Seit den 1990er Jahren</a:t>
          </a:r>
          <a:r>
            <a:rPr lang="de-DE" sz="2400" b="0" kern="1200" baseline="0" dirty="0" smtClean="0">
              <a:solidFill>
                <a:schemeClr val="tx1"/>
              </a:solidFill>
              <a:effectLst/>
              <a:latin typeface="+mn-lt"/>
              <a:ea typeface="+mn-ea"/>
              <a:cs typeface="+mn-cs"/>
            </a:rPr>
            <a:t> verzeichnet die Forstwirtschaft stetig größere wirtschaftliche Schäden durch Windwürfe</a:t>
          </a:r>
          <a:endParaRPr lang="de-DE" sz="2400" b="0" kern="1200" dirty="0" smtClean="0">
            <a:solidFill>
              <a:schemeClr val="tx1"/>
            </a:solidFill>
            <a:effectLst/>
            <a:latin typeface="+mn-lt"/>
            <a:ea typeface="+mn-ea"/>
            <a:cs typeface="+mn-cs"/>
          </a:endParaRPr>
        </a:p>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de-DE" sz="2400" b="0" kern="1200" dirty="0" smtClean="0">
              <a:solidFill>
                <a:schemeClr val="tx1"/>
              </a:solidFill>
              <a:effectLst/>
              <a:latin typeface="+mn-lt"/>
              <a:ea typeface="+mn-ea"/>
              <a:cs typeface="+mn-cs"/>
            </a:rPr>
            <a:t>In Zukunft werden die</a:t>
          </a:r>
          <a:r>
            <a:rPr lang="de-DE" sz="2400" b="0" kern="1200" baseline="0" dirty="0" smtClean="0">
              <a:solidFill>
                <a:schemeClr val="tx1"/>
              </a:solidFill>
              <a:effectLst/>
              <a:latin typeface="+mn-lt"/>
              <a:ea typeface="+mn-ea"/>
              <a:cs typeface="+mn-cs"/>
            </a:rPr>
            <a:t> Zahlen weiter steigen</a:t>
          </a:r>
          <a:endParaRPr lang="de-DE" sz="2400" b="0" kern="1200" dirty="0" smtClean="0">
            <a:solidFill>
              <a:schemeClr val="tx1"/>
            </a:solidFill>
            <a:effectLst/>
            <a:latin typeface="+mn-lt"/>
            <a:ea typeface="+mn-ea"/>
            <a:cs typeface="+mn-cs"/>
          </a:endParaRPr>
        </a:p>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de-DE" sz="2400" b="0" kern="1200" dirty="0" smtClean="0">
              <a:solidFill>
                <a:schemeClr val="tx1"/>
              </a:solidFill>
              <a:effectLst/>
              <a:latin typeface="+mn-lt"/>
              <a:ea typeface="+mn-ea"/>
              <a:cs typeface="+mn-cs"/>
            </a:rPr>
            <a:t>Großer Schaden wird innerhalb kurzer Zeit verursacht</a:t>
          </a:r>
        </a:p>
      </dsp:txBody>
      <dsp:txXfrm>
        <a:off x="0" y="1202208"/>
        <a:ext cx="8677720" cy="18007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1775-DCC5-484A-832B-3A28405C0520}">
      <dsp:nvSpPr>
        <dsp:cNvPr id="0" name=""/>
        <dsp:cNvSpPr/>
      </dsp:nvSpPr>
      <dsp:spPr>
        <a:xfrm>
          <a:off x="0" y="21632"/>
          <a:ext cx="8677720" cy="11808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de-DE" sz="3600" kern="1200" dirty="0" smtClean="0"/>
            <a:t>CO</a:t>
          </a:r>
          <a:r>
            <a:rPr lang="de-DE" sz="3600" kern="1200" baseline="-25000" dirty="0" smtClean="0"/>
            <a:t>2</a:t>
          </a:r>
          <a:r>
            <a:rPr lang="de-DE" sz="3600" kern="1200" dirty="0" smtClean="0"/>
            <a:t>-Düngung</a:t>
          </a:r>
        </a:p>
      </dsp:txBody>
      <dsp:txXfrm>
        <a:off x="0" y="21632"/>
        <a:ext cx="8677720" cy="1180800"/>
      </dsp:txXfrm>
    </dsp:sp>
    <dsp:sp modelId="{7DB60188-23BA-FD4F-94EC-937389981BD4}">
      <dsp:nvSpPr>
        <dsp:cNvPr id="0" name=""/>
        <dsp:cNvSpPr/>
      </dsp:nvSpPr>
      <dsp:spPr>
        <a:xfrm>
          <a:off x="0" y="1202208"/>
          <a:ext cx="8677720" cy="180072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4000" tIns="128016" rIns="170688" bIns="192024" numCol="1" spcCol="1270" anchor="t" anchorCtr="0">
          <a:noAutofit/>
        </a:bodyPr>
        <a:lstStyle/>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de-DE" sz="2400" b="0" kern="1200" dirty="0" smtClean="0">
              <a:solidFill>
                <a:schemeClr val="tx1"/>
              </a:solidFill>
              <a:effectLst/>
              <a:latin typeface="+mn-lt"/>
              <a:ea typeface="+mn-ea"/>
              <a:cs typeface="+mn-cs"/>
            </a:rPr>
            <a:t>Erhöhte CO</a:t>
          </a:r>
          <a:r>
            <a:rPr lang="de-DE" sz="2400" b="0" kern="1200" baseline="-25000" dirty="0" smtClean="0">
              <a:solidFill>
                <a:schemeClr val="tx1"/>
              </a:solidFill>
              <a:effectLst/>
              <a:latin typeface="+mn-lt"/>
              <a:ea typeface="+mn-ea"/>
              <a:cs typeface="+mn-cs"/>
            </a:rPr>
            <a:t>2</a:t>
          </a:r>
          <a:r>
            <a:rPr lang="de-DE" sz="2400" b="0" kern="1200" baseline="0" dirty="0" smtClean="0">
              <a:solidFill>
                <a:schemeClr val="tx1"/>
              </a:solidFill>
              <a:effectLst/>
              <a:latin typeface="+mn-lt"/>
              <a:ea typeface="+mn-ea"/>
              <a:cs typeface="+mn-cs"/>
            </a:rPr>
            <a:t>-Konzentration fördert die Wachstumsphase, da eine Steigerung der Photosynthese stattfindet</a:t>
          </a:r>
          <a:endParaRPr lang="de-DE" sz="2400" b="0" kern="1200" dirty="0" smtClean="0">
            <a:solidFill>
              <a:schemeClr val="tx1"/>
            </a:solidFill>
            <a:effectLst/>
            <a:latin typeface="+mn-lt"/>
            <a:ea typeface="+mn-ea"/>
            <a:cs typeface="+mn-cs"/>
          </a:endParaRPr>
        </a:p>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de-DE" sz="2400" b="0" kern="1200" baseline="0" dirty="0" smtClean="0">
              <a:solidFill>
                <a:schemeClr val="tx1"/>
              </a:solidFill>
              <a:effectLst/>
              <a:latin typeface="+mn-lt"/>
              <a:ea typeface="+mn-ea"/>
              <a:cs typeface="+mn-cs"/>
            </a:rPr>
            <a:t>Häufig wird der Wachstumsschub jedoch durch die Wasserknappheit begrenzt </a:t>
          </a:r>
          <a:endParaRPr lang="de-DE" sz="2400" b="0" kern="1200" dirty="0" smtClean="0">
            <a:solidFill>
              <a:schemeClr val="tx1"/>
            </a:solidFill>
            <a:effectLst/>
            <a:latin typeface="+mn-lt"/>
            <a:ea typeface="+mn-ea"/>
            <a:cs typeface="+mn-cs"/>
          </a:endParaRPr>
        </a:p>
      </dsp:txBody>
      <dsp:txXfrm>
        <a:off x="0" y="1202208"/>
        <a:ext cx="8677720" cy="18007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1775-DCC5-484A-832B-3A28405C0520}">
      <dsp:nvSpPr>
        <dsp:cNvPr id="0" name=""/>
        <dsp:cNvSpPr/>
      </dsp:nvSpPr>
      <dsp:spPr>
        <a:xfrm>
          <a:off x="0" y="0"/>
          <a:ext cx="8677720" cy="10944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de-DE" sz="3600" kern="1200" baseline="0" dirty="0" smtClean="0"/>
            <a:t>Wald- und Forstwirtschaft (Beispiel)</a:t>
          </a:r>
          <a:endParaRPr lang="de-DE" sz="3600" kern="1200" dirty="0"/>
        </a:p>
      </dsp:txBody>
      <dsp:txXfrm>
        <a:off x="0" y="0"/>
        <a:ext cx="8677720" cy="1094400"/>
      </dsp:txXfrm>
    </dsp:sp>
    <dsp:sp modelId="{7DB60188-23BA-FD4F-94EC-937389981BD4}">
      <dsp:nvSpPr>
        <dsp:cNvPr id="0" name=""/>
        <dsp:cNvSpPr/>
      </dsp:nvSpPr>
      <dsp:spPr>
        <a:xfrm>
          <a:off x="0" y="1098202"/>
          <a:ext cx="8677720" cy="213835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4000"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de-DE" sz="2400" b="0" kern="1200" dirty="0" smtClean="0">
              <a:solidFill>
                <a:schemeClr val="tx1"/>
              </a:solidFill>
              <a:effectLst/>
              <a:latin typeface="+mn-lt"/>
              <a:ea typeface="+mn-ea"/>
              <a:cs typeface="+mn-cs"/>
            </a:rPr>
            <a:t>Durch erhöhte Temperaturen und längere</a:t>
          </a:r>
          <a:r>
            <a:rPr lang="de-DE" sz="2400" b="0" kern="1200" baseline="0" dirty="0" smtClean="0">
              <a:solidFill>
                <a:schemeClr val="tx1"/>
              </a:solidFill>
              <a:effectLst/>
              <a:latin typeface="+mn-lt"/>
              <a:ea typeface="+mn-ea"/>
              <a:cs typeface="+mn-cs"/>
            </a:rPr>
            <a:t> Sommerperioden steigt der Bestand an Borkenkäfer</a:t>
          </a:r>
          <a:endParaRPr lang="de-DE" sz="2400" b="0" kern="1200" dirty="0" smtClean="0">
            <a:solidFill>
              <a:schemeClr val="tx1"/>
            </a:solidFill>
            <a:effectLst/>
            <a:latin typeface="+mn-lt"/>
            <a:ea typeface="+mn-ea"/>
            <a:cs typeface="+mn-cs"/>
          </a:endParaRPr>
        </a:p>
        <a:p>
          <a:pPr marL="228600" lvl="1" indent="-228600" algn="l" defTabSz="1066800">
            <a:lnSpc>
              <a:spcPct val="90000"/>
            </a:lnSpc>
            <a:spcBef>
              <a:spcPct val="0"/>
            </a:spcBef>
            <a:spcAft>
              <a:spcPct val="15000"/>
            </a:spcAft>
            <a:buChar char="••"/>
          </a:pPr>
          <a:r>
            <a:rPr lang="de-DE" sz="2400" b="0" kern="1200" dirty="0" smtClean="0">
              <a:solidFill>
                <a:schemeClr val="tx1"/>
              </a:solidFill>
              <a:effectLst/>
              <a:latin typeface="+mn-lt"/>
              <a:ea typeface="+mn-ea"/>
              <a:cs typeface="+mn-cs"/>
            </a:rPr>
            <a:t>Die Entwicklungsdauer nimmt stark ab, je höhere Temperaturen vorkommen. </a:t>
          </a:r>
        </a:p>
        <a:p>
          <a:pPr marL="228600" lvl="1" indent="-228600" algn="l" defTabSz="1066800">
            <a:lnSpc>
              <a:spcPct val="90000"/>
            </a:lnSpc>
            <a:spcBef>
              <a:spcPct val="0"/>
            </a:spcBef>
            <a:spcAft>
              <a:spcPct val="15000"/>
            </a:spcAft>
            <a:buChar char="••"/>
          </a:pPr>
          <a:r>
            <a:rPr lang="de-DE" sz="2400" b="0" kern="1200" dirty="0" smtClean="0">
              <a:solidFill>
                <a:schemeClr val="tx1"/>
              </a:solidFill>
              <a:effectLst/>
              <a:latin typeface="+mn-lt"/>
              <a:ea typeface="+mn-ea"/>
              <a:cs typeface="+mn-cs"/>
            </a:rPr>
            <a:t>Enorme Schäden</a:t>
          </a:r>
          <a:r>
            <a:rPr lang="de-DE" sz="2400" b="0" kern="1200" baseline="0" dirty="0" smtClean="0">
              <a:solidFill>
                <a:schemeClr val="tx1"/>
              </a:solidFill>
              <a:effectLst/>
              <a:latin typeface="+mn-lt"/>
              <a:ea typeface="+mn-ea"/>
              <a:cs typeface="+mn-cs"/>
            </a:rPr>
            <a:t> in der Forstwirtschaft sind denkbar</a:t>
          </a:r>
          <a:endParaRPr lang="de-DE" sz="2400" b="0" kern="1200" dirty="0" smtClean="0">
            <a:solidFill>
              <a:schemeClr val="tx1"/>
            </a:solidFill>
            <a:effectLst/>
            <a:latin typeface="+mn-lt"/>
            <a:ea typeface="+mn-ea"/>
            <a:cs typeface="+mn-cs"/>
          </a:endParaRPr>
        </a:p>
      </dsp:txBody>
      <dsp:txXfrm>
        <a:off x="0" y="1098202"/>
        <a:ext cx="8677720" cy="213835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89632-2FBB-6D41-AA74-14E0670DA817}">
      <dsp:nvSpPr>
        <dsp:cNvPr id="0" name=""/>
        <dsp:cNvSpPr/>
      </dsp:nvSpPr>
      <dsp:spPr>
        <a:xfrm>
          <a:off x="4338228" y="1679466"/>
          <a:ext cx="2031267" cy="705067"/>
        </a:xfrm>
        <a:custGeom>
          <a:avLst/>
          <a:gdLst/>
          <a:ahLst/>
          <a:cxnLst/>
          <a:rect l="0" t="0" r="0" b="0"/>
          <a:pathLst>
            <a:path>
              <a:moveTo>
                <a:pt x="0" y="0"/>
              </a:moveTo>
              <a:lnTo>
                <a:pt x="0" y="352533"/>
              </a:lnTo>
              <a:lnTo>
                <a:pt x="2031267" y="352533"/>
              </a:lnTo>
              <a:lnTo>
                <a:pt x="2031267" y="705067"/>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A69BFC60-7E6C-E543-BC77-052C525B06DC}">
      <dsp:nvSpPr>
        <dsp:cNvPr id="0" name=""/>
        <dsp:cNvSpPr/>
      </dsp:nvSpPr>
      <dsp:spPr>
        <a:xfrm>
          <a:off x="2306960" y="1679466"/>
          <a:ext cx="2031267" cy="705067"/>
        </a:xfrm>
        <a:custGeom>
          <a:avLst/>
          <a:gdLst/>
          <a:ahLst/>
          <a:cxnLst/>
          <a:rect l="0" t="0" r="0" b="0"/>
          <a:pathLst>
            <a:path>
              <a:moveTo>
                <a:pt x="2031267" y="0"/>
              </a:moveTo>
              <a:lnTo>
                <a:pt x="2031267" y="352533"/>
              </a:lnTo>
              <a:lnTo>
                <a:pt x="0" y="352533"/>
              </a:lnTo>
              <a:lnTo>
                <a:pt x="0" y="705067"/>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A50D6AC2-1BB5-0641-83BE-EA06D13CA025}">
      <dsp:nvSpPr>
        <dsp:cNvPr id="0" name=""/>
        <dsp:cNvSpPr/>
      </dsp:nvSpPr>
      <dsp:spPr>
        <a:xfrm>
          <a:off x="2659494" y="732"/>
          <a:ext cx="3357466" cy="167873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de-DE" sz="3600" kern="1200" dirty="0" smtClean="0"/>
            <a:t>Klimawandel global</a:t>
          </a:r>
        </a:p>
      </dsp:txBody>
      <dsp:txXfrm>
        <a:off x="2659494" y="732"/>
        <a:ext cx="3357466" cy="1678733"/>
      </dsp:txXfrm>
    </dsp:sp>
    <dsp:sp modelId="{49CAABB3-56E6-4749-8439-0099EE29A061}">
      <dsp:nvSpPr>
        <dsp:cNvPr id="0" name=""/>
        <dsp:cNvSpPr/>
      </dsp:nvSpPr>
      <dsp:spPr>
        <a:xfrm>
          <a:off x="628227" y="2384533"/>
          <a:ext cx="3357466" cy="167873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smtClean="0"/>
            <a:t>Betroffen von regionalen und globalen Folgen</a:t>
          </a:r>
        </a:p>
      </dsp:txBody>
      <dsp:txXfrm>
        <a:off x="628227" y="2384533"/>
        <a:ext cx="3357466" cy="1678733"/>
      </dsp:txXfrm>
    </dsp:sp>
    <dsp:sp modelId="{6F02514B-941A-2F4B-903A-F761BED20502}">
      <dsp:nvSpPr>
        <dsp:cNvPr id="0" name=""/>
        <dsp:cNvSpPr/>
      </dsp:nvSpPr>
      <dsp:spPr>
        <a:xfrm>
          <a:off x="4690761" y="2384533"/>
          <a:ext cx="3357466" cy="167873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smtClean="0"/>
            <a:t>Erhöhtes Risikopotential durch den Klimawandel</a:t>
          </a:r>
          <a:endParaRPr lang="de-DE" sz="2400" kern="1200" dirty="0"/>
        </a:p>
      </dsp:txBody>
      <dsp:txXfrm>
        <a:off x="4690761" y="2384533"/>
        <a:ext cx="3357466" cy="167873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1775-DCC5-484A-832B-3A28405C0520}">
      <dsp:nvSpPr>
        <dsp:cNvPr id="0" name=""/>
        <dsp:cNvSpPr/>
      </dsp:nvSpPr>
      <dsp:spPr>
        <a:xfrm>
          <a:off x="0" y="4698"/>
          <a:ext cx="8677720" cy="11808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de-DE" sz="3600" kern="1200" dirty="0" smtClean="0"/>
            <a:t>Versicherungswirtschaft</a:t>
          </a:r>
        </a:p>
      </dsp:txBody>
      <dsp:txXfrm>
        <a:off x="0" y="4698"/>
        <a:ext cx="8677720" cy="1180800"/>
      </dsp:txXfrm>
    </dsp:sp>
    <dsp:sp modelId="{7DB60188-23BA-FD4F-94EC-937389981BD4}">
      <dsp:nvSpPr>
        <dsp:cNvPr id="0" name=""/>
        <dsp:cNvSpPr/>
      </dsp:nvSpPr>
      <dsp:spPr>
        <a:xfrm>
          <a:off x="0" y="1185274"/>
          <a:ext cx="8677720" cy="219462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4000" tIns="128016" rIns="170688" bIns="192024" numCol="1" spcCol="1270" anchor="t" anchorCtr="0">
          <a:noAutofit/>
        </a:bodyPr>
        <a:lstStyle/>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de-DE" sz="2400" b="0" kern="1200" dirty="0" smtClean="0">
              <a:solidFill>
                <a:schemeClr val="tx1"/>
              </a:solidFill>
              <a:effectLst/>
              <a:latin typeface="+mn-lt"/>
              <a:ea typeface="+mn-ea"/>
              <a:cs typeface="+mn-cs"/>
            </a:rPr>
            <a:t>Extreme Wetterereignisse beeinflussen</a:t>
          </a:r>
          <a:r>
            <a:rPr lang="de-DE" sz="2400" b="0" kern="1200" baseline="0" dirty="0" smtClean="0">
              <a:solidFill>
                <a:schemeClr val="tx1"/>
              </a:solidFill>
              <a:effectLst/>
              <a:latin typeface="+mn-lt"/>
              <a:ea typeface="+mn-ea"/>
              <a:cs typeface="+mn-cs"/>
            </a:rPr>
            <a:t> den Sektor</a:t>
          </a:r>
          <a:endParaRPr lang="de-DE" sz="2400" b="0" kern="1200" dirty="0" smtClean="0">
            <a:solidFill>
              <a:schemeClr val="tx1"/>
            </a:solidFill>
            <a:effectLst/>
            <a:latin typeface="+mn-lt"/>
            <a:ea typeface="+mn-ea"/>
            <a:cs typeface="+mn-cs"/>
          </a:endParaRPr>
        </a:p>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de-DE" sz="2400" b="0" kern="1200" dirty="0" smtClean="0">
              <a:solidFill>
                <a:schemeClr val="tx1"/>
              </a:solidFill>
              <a:effectLst/>
              <a:latin typeface="+mn-lt"/>
              <a:ea typeface="+mn-ea"/>
              <a:cs typeface="+mn-cs"/>
            </a:rPr>
            <a:t>2005 verursachte</a:t>
          </a:r>
          <a:r>
            <a:rPr lang="de-DE" sz="2400" b="0" kern="1200" baseline="0" dirty="0" smtClean="0">
              <a:solidFill>
                <a:schemeClr val="tx1"/>
              </a:solidFill>
              <a:effectLst/>
              <a:latin typeface="+mn-lt"/>
              <a:ea typeface="+mn-ea"/>
              <a:cs typeface="+mn-cs"/>
            </a:rPr>
            <a:t> das Wetter einen weltweiten Schaden von 96 Milliarden Euro</a:t>
          </a:r>
          <a:endParaRPr lang="de-DE" sz="2400" b="0" kern="1200" dirty="0" smtClean="0">
            <a:solidFill>
              <a:schemeClr val="tx1"/>
            </a:solidFill>
            <a:effectLst/>
            <a:latin typeface="+mn-lt"/>
            <a:ea typeface="+mn-ea"/>
            <a:cs typeface="+mn-cs"/>
          </a:endParaRPr>
        </a:p>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de-DE" sz="2400" b="0" kern="1200" dirty="0" smtClean="0">
              <a:solidFill>
                <a:schemeClr val="tx1"/>
              </a:solidFill>
              <a:effectLst/>
              <a:latin typeface="+mn-lt"/>
              <a:ea typeface="+mn-ea"/>
              <a:cs typeface="+mn-cs"/>
            </a:rPr>
            <a:t>Die Inanspruchnahme von Versicherungen werden </a:t>
          </a:r>
          <a:r>
            <a:rPr lang="de-DE" sz="2400" b="0" kern="1200" baseline="0" dirty="0" smtClean="0">
              <a:solidFill>
                <a:schemeClr val="tx1"/>
              </a:solidFill>
              <a:effectLst/>
              <a:latin typeface="+mn-lt"/>
              <a:ea typeface="+mn-ea"/>
              <a:cs typeface="+mn-cs"/>
            </a:rPr>
            <a:t>steigen</a:t>
          </a:r>
          <a:endParaRPr lang="de-DE" sz="2400" b="0" kern="1200" dirty="0" smtClean="0">
            <a:solidFill>
              <a:schemeClr val="tx1"/>
            </a:solidFill>
            <a:effectLst/>
            <a:latin typeface="+mn-lt"/>
            <a:ea typeface="+mn-ea"/>
            <a:cs typeface="+mn-cs"/>
          </a:endParaRPr>
        </a:p>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de-DE" sz="2400" b="0" kern="1200" baseline="0" dirty="0" smtClean="0">
              <a:solidFill>
                <a:schemeClr val="tx1"/>
              </a:solidFill>
              <a:effectLst/>
              <a:latin typeface="+mn-lt"/>
              <a:ea typeface="+mn-ea"/>
              <a:cs typeface="+mn-cs"/>
            </a:rPr>
            <a:t>Innovative Risikobewertungen sind von zentraler Bedeutung</a:t>
          </a:r>
          <a:endParaRPr lang="de-DE" sz="2400" b="0" kern="1200" dirty="0" smtClean="0">
            <a:solidFill>
              <a:schemeClr val="tx1"/>
            </a:solidFill>
            <a:effectLst/>
            <a:latin typeface="+mn-lt"/>
            <a:ea typeface="+mn-ea"/>
            <a:cs typeface="+mn-cs"/>
          </a:endParaRPr>
        </a:p>
      </dsp:txBody>
      <dsp:txXfrm>
        <a:off x="0" y="1185274"/>
        <a:ext cx="8677720" cy="219462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1775-DCC5-484A-832B-3A28405C0520}">
      <dsp:nvSpPr>
        <dsp:cNvPr id="0" name=""/>
        <dsp:cNvSpPr/>
      </dsp:nvSpPr>
      <dsp:spPr>
        <a:xfrm>
          <a:off x="0" y="21632"/>
          <a:ext cx="8677720" cy="11808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de-DE" sz="3600" kern="1200" dirty="0" smtClean="0"/>
            <a:t>Banken und Investoren</a:t>
          </a:r>
        </a:p>
      </dsp:txBody>
      <dsp:txXfrm>
        <a:off x="0" y="21632"/>
        <a:ext cx="8677720" cy="1180800"/>
      </dsp:txXfrm>
    </dsp:sp>
    <dsp:sp modelId="{7DB60188-23BA-FD4F-94EC-937389981BD4}">
      <dsp:nvSpPr>
        <dsp:cNvPr id="0" name=""/>
        <dsp:cNvSpPr/>
      </dsp:nvSpPr>
      <dsp:spPr>
        <a:xfrm>
          <a:off x="0" y="1202208"/>
          <a:ext cx="8677720" cy="180072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4000" tIns="128016" rIns="170688" bIns="192024" numCol="1" spcCol="1270" anchor="t" anchorCtr="0">
          <a:noAutofit/>
        </a:bodyPr>
        <a:lstStyle/>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de-DE" sz="2400" b="0" kern="1200" dirty="0" smtClean="0">
              <a:solidFill>
                <a:schemeClr val="tx1"/>
              </a:solidFill>
              <a:effectLst/>
              <a:latin typeface="+mn-lt"/>
              <a:ea typeface="+mn-ea"/>
              <a:cs typeface="+mn-cs"/>
            </a:rPr>
            <a:t>Künftige</a:t>
          </a:r>
          <a:r>
            <a:rPr lang="de-DE" sz="2400" b="0" kern="1200" baseline="0" dirty="0" smtClean="0">
              <a:solidFill>
                <a:schemeClr val="tx1"/>
              </a:solidFill>
              <a:effectLst/>
              <a:latin typeface="+mn-lt"/>
              <a:ea typeface="+mn-ea"/>
              <a:cs typeface="+mn-cs"/>
            </a:rPr>
            <a:t> Investoren müssen Wetterrisiken berücksichtigen</a:t>
          </a:r>
          <a:endParaRPr lang="de-DE" sz="2400" b="0" kern="1200" dirty="0" smtClean="0">
            <a:solidFill>
              <a:schemeClr val="tx1"/>
            </a:solidFill>
            <a:effectLst/>
            <a:latin typeface="+mn-lt"/>
            <a:ea typeface="+mn-ea"/>
            <a:cs typeface="+mn-cs"/>
          </a:endParaRPr>
        </a:p>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de-DE" sz="2400" b="0" kern="1200" baseline="0" dirty="0" smtClean="0">
              <a:solidFill>
                <a:schemeClr val="tx1"/>
              </a:solidFill>
              <a:effectLst/>
              <a:latin typeface="+mn-lt"/>
              <a:ea typeface="+mn-ea"/>
              <a:cs typeface="+mn-cs"/>
            </a:rPr>
            <a:t>Vor allem durch die internationale Vernetzung besteht ein Risiko</a:t>
          </a:r>
          <a:endParaRPr lang="de-DE" sz="2400" b="0" kern="1200" dirty="0" smtClean="0">
            <a:solidFill>
              <a:schemeClr val="tx1"/>
            </a:solidFill>
            <a:effectLst/>
            <a:latin typeface="+mn-lt"/>
            <a:ea typeface="+mn-ea"/>
            <a:cs typeface="+mn-cs"/>
          </a:endParaRPr>
        </a:p>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de-DE" sz="2400" b="0" kern="1200" baseline="0" dirty="0" smtClean="0">
              <a:solidFill>
                <a:schemeClr val="tx1"/>
              </a:solidFill>
              <a:effectLst/>
              <a:latin typeface="+mn-lt"/>
              <a:ea typeface="+mn-ea"/>
              <a:cs typeface="+mn-cs"/>
            </a:rPr>
            <a:t>Leicht anfälliger Kapitalmarkt, da Naturereignisse Kursverluste erzeugen können</a:t>
          </a:r>
          <a:endParaRPr lang="de-DE" sz="2400" b="0" kern="1200" dirty="0" smtClean="0">
            <a:solidFill>
              <a:schemeClr val="tx1"/>
            </a:solidFill>
            <a:effectLst/>
            <a:latin typeface="+mn-lt"/>
            <a:ea typeface="+mn-ea"/>
            <a:cs typeface="+mn-cs"/>
          </a:endParaRPr>
        </a:p>
      </dsp:txBody>
      <dsp:txXfrm>
        <a:off x="0" y="1202208"/>
        <a:ext cx="8677720" cy="180072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9A71D-3C76-BF46-A59E-223E386623B6}">
      <dsp:nvSpPr>
        <dsp:cNvPr id="0" name=""/>
        <dsp:cNvSpPr/>
      </dsp:nvSpPr>
      <dsp:spPr>
        <a:xfrm>
          <a:off x="3441404" y="2037988"/>
          <a:ext cx="2061488" cy="160331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de-DE" sz="3200" kern="1200" dirty="0" smtClean="0"/>
            <a:t>Chancen des Klima-wandels</a:t>
          </a:r>
          <a:endParaRPr lang="de-DE" sz="3200" kern="1200" dirty="0"/>
        </a:p>
      </dsp:txBody>
      <dsp:txXfrm>
        <a:off x="3519671" y="2116255"/>
        <a:ext cx="1904954" cy="1446776"/>
      </dsp:txXfrm>
    </dsp:sp>
    <dsp:sp modelId="{68EA65DC-D015-9E4D-B30D-CADB668A58A8}">
      <dsp:nvSpPr>
        <dsp:cNvPr id="0" name=""/>
        <dsp:cNvSpPr/>
      </dsp:nvSpPr>
      <dsp:spPr>
        <a:xfrm rot="16149931">
          <a:off x="4259391" y="1839814"/>
          <a:ext cx="396389" cy="0"/>
        </a:xfrm>
        <a:custGeom>
          <a:avLst/>
          <a:gdLst/>
          <a:ahLst/>
          <a:cxnLst/>
          <a:rect l="0" t="0" r="0" b="0"/>
          <a:pathLst>
            <a:path>
              <a:moveTo>
                <a:pt x="0" y="0"/>
              </a:moveTo>
              <a:lnTo>
                <a:pt x="396389"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4A32E3FE-C174-8742-8FE8-4AFEEB9EAFF6}">
      <dsp:nvSpPr>
        <dsp:cNvPr id="0" name=""/>
        <dsp:cNvSpPr/>
      </dsp:nvSpPr>
      <dsp:spPr>
        <a:xfrm>
          <a:off x="3414552" y="567422"/>
          <a:ext cx="2064646" cy="107421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Versicherungs-wirtschaft kann profitieren</a:t>
          </a:r>
        </a:p>
      </dsp:txBody>
      <dsp:txXfrm>
        <a:off x="3466991" y="619861"/>
        <a:ext cx="1959768" cy="969339"/>
      </dsp:txXfrm>
    </dsp:sp>
    <dsp:sp modelId="{779C6E2F-B536-194D-AF68-4B739E560B27}">
      <dsp:nvSpPr>
        <dsp:cNvPr id="0" name=""/>
        <dsp:cNvSpPr/>
      </dsp:nvSpPr>
      <dsp:spPr>
        <a:xfrm rot="20520000">
          <a:off x="5478940" y="2353504"/>
          <a:ext cx="978784" cy="0"/>
        </a:xfrm>
        <a:custGeom>
          <a:avLst/>
          <a:gdLst/>
          <a:ahLst/>
          <a:cxnLst/>
          <a:rect l="0" t="0" r="0" b="0"/>
          <a:pathLst>
            <a:path>
              <a:moveTo>
                <a:pt x="0" y="0"/>
              </a:moveTo>
              <a:lnTo>
                <a:pt x="978784"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A34FB240-1234-144E-895F-893E6846120B}">
      <dsp:nvSpPr>
        <dsp:cNvPr id="0" name=""/>
        <dsp:cNvSpPr/>
      </dsp:nvSpPr>
      <dsp:spPr>
        <a:xfrm>
          <a:off x="6433772" y="1316882"/>
          <a:ext cx="2143806" cy="107421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Zunahme an Versicherungen</a:t>
          </a:r>
        </a:p>
      </dsp:txBody>
      <dsp:txXfrm>
        <a:off x="6486211" y="1369321"/>
        <a:ext cx="2038928" cy="969339"/>
      </dsp:txXfrm>
    </dsp:sp>
    <dsp:sp modelId="{CF3DA929-FC4E-FB4D-B1D7-3D2C90A4B0FB}">
      <dsp:nvSpPr>
        <dsp:cNvPr id="0" name=""/>
        <dsp:cNvSpPr/>
      </dsp:nvSpPr>
      <dsp:spPr>
        <a:xfrm rot="1418083">
          <a:off x="5460018" y="3495628"/>
          <a:ext cx="1022289" cy="0"/>
        </a:xfrm>
        <a:custGeom>
          <a:avLst/>
          <a:gdLst/>
          <a:ahLst/>
          <a:cxnLst/>
          <a:rect l="0" t="0" r="0" b="0"/>
          <a:pathLst>
            <a:path>
              <a:moveTo>
                <a:pt x="0" y="0"/>
              </a:moveTo>
              <a:lnTo>
                <a:pt x="1022289"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97E0F741-1A10-6440-8274-CF278471566D}">
      <dsp:nvSpPr>
        <dsp:cNvPr id="0" name=""/>
        <dsp:cNvSpPr/>
      </dsp:nvSpPr>
      <dsp:spPr>
        <a:xfrm>
          <a:off x="6439433" y="3544178"/>
          <a:ext cx="2168255" cy="126159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Marktpotentiale können erschlossen werden</a:t>
          </a:r>
        </a:p>
      </dsp:txBody>
      <dsp:txXfrm>
        <a:off x="6501019" y="3605764"/>
        <a:ext cx="2045083" cy="1138421"/>
      </dsp:txXfrm>
    </dsp:sp>
    <dsp:sp modelId="{461B133B-5C31-EE44-99C4-C478E977D68A}">
      <dsp:nvSpPr>
        <dsp:cNvPr id="0" name=""/>
        <dsp:cNvSpPr/>
      </dsp:nvSpPr>
      <dsp:spPr>
        <a:xfrm rot="9356494">
          <a:off x="2708803" y="3455930"/>
          <a:ext cx="765867" cy="0"/>
        </a:xfrm>
        <a:custGeom>
          <a:avLst/>
          <a:gdLst/>
          <a:ahLst/>
          <a:cxnLst/>
          <a:rect l="0" t="0" r="0" b="0"/>
          <a:pathLst>
            <a:path>
              <a:moveTo>
                <a:pt x="0" y="0"/>
              </a:moveTo>
              <a:lnTo>
                <a:pt x="765867"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645736C7-0F4E-3B45-81A5-38C941AE7AAC}">
      <dsp:nvSpPr>
        <dsp:cNvPr id="0" name=""/>
        <dsp:cNvSpPr/>
      </dsp:nvSpPr>
      <dsp:spPr>
        <a:xfrm>
          <a:off x="246746" y="3544177"/>
          <a:ext cx="2495322" cy="124976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Erhöhte Nachfrage nach nachhaltigen Finanzanlagen</a:t>
          </a:r>
        </a:p>
      </dsp:txBody>
      <dsp:txXfrm>
        <a:off x="307755" y="3605186"/>
        <a:ext cx="2373304" cy="1127748"/>
      </dsp:txXfrm>
    </dsp:sp>
    <dsp:sp modelId="{65E75244-8793-634A-A967-1B4DE823AFC2}">
      <dsp:nvSpPr>
        <dsp:cNvPr id="0" name=""/>
        <dsp:cNvSpPr/>
      </dsp:nvSpPr>
      <dsp:spPr>
        <a:xfrm rot="11707438">
          <a:off x="2414636" y="2424758"/>
          <a:ext cx="1044863" cy="0"/>
        </a:xfrm>
        <a:custGeom>
          <a:avLst/>
          <a:gdLst/>
          <a:ahLst/>
          <a:cxnLst/>
          <a:rect l="0" t="0" r="0" b="0"/>
          <a:pathLst>
            <a:path>
              <a:moveTo>
                <a:pt x="0" y="0"/>
              </a:moveTo>
              <a:lnTo>
                <a:pt x="1044863"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576A65FC-0282-0747-8F30-DA7EDC160DAF}">
      <dsp:nvSpPr>
        <dsp:cNvPr id="0" name=""/>
        <dsp:cNvSpPr/>
      </dsp:nvSpPr>
      <dsp:spPr>
        <a:xfrm>
          <a:off x="246740" y="1455939"/>
          <a:ext cx="2185990" cy="107421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Globale Vernetzung</a:t>
          </a:r>
          <a:endParaRPr lang="de-DE" sz="2000" kern="1200" dirty="0"/>
        </a:p>
      </dsp:txBody>
      <dsp:txXfrm>
        <a:off x="299179" y="1508378"/>
        <a:ext cx="2081112" cy="9693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C86A9-53CD-A047-88B4-BC9DB33647F0}">
      <dsp:nvSpPr>
        <dsp:cNvPr id="0" name=""/>
        <dsp:cNvSpPr/>
      </dsp:nvSpPr>
      <dsp:spPr>
        <a:xfrm>
          <a:off x="4338228" y="2216264"/>
          <a:ext cx="3069328" cy="532693"/>
        </a:xfrm>
        <a:custGeom>
          <a:avLst/>
          <a:gdLst/>
          <a:ahLst/>
          <a:cxnLst/>
          <a:rect l="0" t="0" r="0" b="0"/>
          <a:pathLst>
            <a:path>
              <a:moveTo>
                <a:pt x="0" y="0"/>
              </a:moveTo>
              <a:lnTo>
                <a:pt x="0" y="266346"/>
              </a:lnTo>
              <a:lnTo>
                <a:pt x="3069328" y="266346"/>
              </a:lnTo>
              <a:lnTo>
                <a:pt x="3069328" y="532693"/>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978047A2-2B10-AD45-BE8D-5B82D5C52B2F}">
      <dsp:nvSpPr>
        <dsp:cNvPr id="0" name=""/>
        <dsp:cNvSpPr/>
      </dsp:nvSpPr>
      <dsp:spPr>
        <a:xfrm>
          <a:off x="4292508" y="2216264"/>
          <a:ext cx="91440" cy="532693"/>
        </a:xfrm>
        <a:custGeom>
          <a:avLst/>
          <a:gdLst/>
          <a:ahLst/>
          <a:cxnLst/>
          <a:rect l="0" t="0" r="0" b="0"/>
          <a:pathLst>
            <a:path>
              <a:moveTo>
                <a:pt x="45720" y="0"/>
              </a:moveTo>
              <a:lnTo>
                <a:pt x="45720" y="532693"/>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32B3FCA1-4141-334D-AA1D-CF9E4D9047B7}">
      <dsp:nvSpPr>
        <dsp:cNvPr id="0" name=""/>
        <dsp:cNvSpPr/>
      </dsp:nvSpPr>
      <dsp:spPr>
        <a:xfrm>
          <a:off x="1268899" y="2216264"/>
          <a:ext cx="3069328" cy="532693"/>
        </a:xfrm>
        <a:custGeom>
          <a:avLst/>
          <a:gdLst/>
          <a:ahLst/>
          <a:cxnLst/>
          <a:rect l="0" t="0" r="0" b="0"/>
          <a:pathLst>
            <a:path>
              <a:moveTo>
                <a:pt x="3069328" y="0"/>
              </a:moveTo>
              <a:lnTo>
                <a:pt x="3069328" y="266346"/>
              </a:lnTo>
              <a:lnTo>
                <a:pt x="0" y="266346"/>
              </a:lnTo>
              <a:lnTo>
                <a:pt x="0" y="532693"/>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5E22D580-A0B9-2847-81FB-59B2F5CE65BB}">
      <dsp:nvSpPr>
        <dsp:cNvPr id="0" name=""/>
        <dsp:cNvSpPr/>
      </dsp:nvSpPr>
      <dsp:spPr>
        <a:xfrm>
          <a:off x="2448270" y="720081"/>
          <a:ext cx="3779915" cy="149618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de-DE" sz="3600" kern="1200" dirty="0" smtClean="0"/>
            <a:t>Niederschlag</a:t>
          </a:r>
          <a:endParaRPr lang="de-DE" sz="5500" kern="1200" dirty="0"/>
        </a:p>
      </dsp:txBody>
      <dsp:txXfrm>
        <a:off x="2448270" y="720081"/>
        <a:ext cx="3779915" cy="1496183"/>
      </dsp:txXfrm>
    </dsp:sp>
    <dsp:sp modelId="{74F93A83-1719-9C44-B528-9C1376702E38}">
      <dsp:nvSpPr>
        <dsp:cNvPr id="0" name=""/>
        <dsp:cNvSpPr/>
      </dsp:nvSpPr>
      <dsp:spPr>
        <a:xfrm>
          <a:off x="582" y="2748957"/>
          <a:ext cx="2536634" cy="141232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de-DE" sz="2300" kern="1200" dirty="0" smtClean="0"/>
            <a:t>Veränderung der Niederschlagsmenge und -verteilung</a:t>
          </a:r>
          <a:endParaRPr lang="de-DE" sz="2300" kern="1200" dirty="0"/>
        </a:p>
      </dsp:txBody>
      <dsp:txXfrm>
        <a:off x="582" y="2748957"/>
        <a:ext cx="2536634" cy="1412322"/>
      </dsp:txXfrm>
    </dsp:sp>
    <dsp:sp modelId="{AF6508A6-0715-054E-B39F-93DC009569DA}">
      <dsp:nvSpPr>
        <dsp:cNvPr id="0" name=""/>
        <dsp:cNvSpPr/>
      </dsp:nvSpPr>
      <dsp:spPr>
        <a:xfrm>
          <a:off x="3069910" y="2748957"/>
          <a:ext cx="2536634" cy="144267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smtClean="0"/>
            <a:t>Auswirkung auf regionale und zeitliche</a:t>
          </a:r>
          <a:r>
            <a:rPr lang="de-DE" sz="2400" kern="1200" baseline="0" dirty="0" smtClean="0"/>
            <a:t> Verfügbarkeit</a:t>
          </a:r>
          <a:endParaRPr lang="de-DE" sz="2400" kern="1200" dirty="0"/>
        </a:p>
      </dsp:txBody>
      <dsp:txXfrm>
        <a:off x="3069910" y="2748957"/>
        <a:ext cx="2536634" cy="1442672"/>
      </dsp:txXfrm>
    </dsp:sp>
    <dsp:sp modelId="{24009707-47C9-1F4C-BC85-CBEC1C71DF2F}">
      <dsp:nvSpPr>
        <dsp:cNvPr id="0" name=""/>
        <dsp:cNvSpPr/>
      </dsp:nvSpPr>
      <dsp:spPr>
        <a:xfrm>
          <a:off x="6139238" y="2748957"/>
          <a:ext cx="2536634" cy="144267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DE" sz="2400" kern="1200" dirty="0" smtClean="0"/>
            <a:t>Veränderung der Bodenbeschaffen-</a:t>
          </a:r>
          <a:r>
            <a:rPr lang="de-DE" sz="2400" kern="1200" dirty="0" err="1" smtClean="0"/>
            <a:t>heiten</a:t>
          </a:r>
          <a:endParaRPr lang="de-DE" sz="2400" kern="1200" dirty="0"/>
        </a:p>
      </dsp:txBody>
      <dsp:txXfrm>
        <a:off x="6139238" y="2748957"/>
        <a:ext cx="2536634" cy="144267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1775-DCC5-484A-832B-3A28405C0520}">
      <dsp:nvSpPr>
        <dsp:cNvPr id="0" name=""/>
        <dsp:cNvSpPr/>
      </dsp:nvSpPr>
      <dsp:spPr>
        <a:xfrm>
          <a:off x="0" y="-245045"/>
          <a:ext cx="8669245" cy="139165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de-DE" sz="3600" kern="1200" baseline="0" dirty="0" smtClean="0"/>
            <a:t>Finanz- und Versicherungswirtschaft (Beispiel)</a:t>
          </a:r>
          <a:endParaRPr lang="de-DE" sz="3600" kern="1200" dirty="0"/>
        </a:p>
      </dsp:txBody>
      <dsp:txXfrm>
        <a:off x="0" y="-245045"/>
        <a:ext cx="8669245" cy="1391658"/>
      </dsp:txXfrm>
    </dsp:sp>
    <dsp:sp modelId="{7DB60188-23BA-FD4F-94EC-937389981BD4}">
      <dsp:nvSpPr>
        <dsp:cNvPr id="0" name=""/>
        <dsp:cNvSpPr/>
      </dsp:nvSpPr>
      <dsp:spPr>
        <a:xfrm>
          <a:off x="4237" y="1080759"/>
          <a:ext cx="8669245" cy="247049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4000"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de-DE" sz="2400" kern="1200" dirty="0" smtClean="0"/>
            <a:t>Durch starke Wetterextreme kann es zu Schäden kommen, die die Finanz-</a:t>
          </a:r>
          <a:r>
            <a:rPr lang="de-DE" sz="2400" kern="1200" baseline="0" dirty="0" smtClean="0"/>
            <a:t> und Versicherungswirtschaft tragen muss</a:t>
          </a:r>
          <a:endParaRPr lang="de-DE" sz="2400" kern="1200" dirty="0" smtClean="0"/>
        </a:p>
        <a:p>
          <a:pPr marL="228600" lvl="1" indent="-228600" algn="l" defTabSz="1066800">
            <a:lnSpc>
              <a:spcPct val="90000"/>
            </a:lnSpc>
            <a:spcBef>
              <a:spcPct val="0"/>
            </a:spcBef>
            <a:spcAft>
              <a:spcPct val="15000"/>
            </a:spcAft>
            <a:buChar char="••"/>
          </a:pPr>
          <a:r>
            <a:rPr lang="de-DE" sz="2400" kern="1200" dirty="0" smtClean="0"/>
            <a:t>Im Jahr 2011 wütete ein schwerer Hagelsturm über Deutschland</a:t>
          </a:r>
          <a:r>
            <a:rPr lang="de-DE" sz="2400" kern="1200" baseline="0" dirty="0" smtClean="0"/>
            <a:t> und verursachte über 280 Millionen Euro Schaden</a:t>
          </a:r>
          <a:endParaRPr lang="de-DE" sz="2400" kern="1200" dirty="0" smtClean="0"/>
        </a:p>
        <a:p>
          <a:pPr marL="228600" lvl="1" indent="-228600" algn="l" defTabSz="1066800">
            <a:lnSpc>
              <a:spcPct val="90000"/>
            </a:lnSpc>
            <a:spcBef>
              <a:spcPct val="0"/>
            </a:spcBef>
            <a:spcAft>
              <a:spcPct val="15000"/>
            </a:spcAft>
            <a:buChar char="••"/>
          </a:pPr>
          <a:r>
            <a:rPr lang="de-DE" sz="2400" kern="1200" dirty="0" smtClean="0"/>
            <a:t>Auch die Häufigkeit der Unwetter nehmen zu, denn im gleichen Jahr gab es einen vergleichbaren</a:t>
          </a:r>
          <a:r>
            <a:rPr lang="de-DE" sz="2400" kern="1200" baseline="0" dirty="0" smtClean="0"/>
            <a:t> zweiten Sturm in Deutschland</a:t>
          </a:r>
          <a:endParaRPr lang="de-DE" sz="2400" kern="1200" dirty="0" smtClean="0"/>
        </a:p>
      </dsp:txBody>
      <dsp:txXfrm>
        <a:off x="4237" y="1080759"/>
        <a:ext cx="8669245" cy="247049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1775-DCC5-484A-832B-3A28405C0520}">
      <dsp:nvSpPr>
        <dsp:cNvPr id="0" name=""/>
        <dsp:cNvSpPr/>
      </dsp:nvSpPr>
      <dsp:spPr>
        <a:xfrm>
          <a:off x="0" y="1274"/>
          <a:ext cx="8677720" cy="12096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de-DE" sz="3600" kern="1200" dirty="0" smtClean="0"/>
            <a:t>Fischerei</a:t>
          </a:r>
        </a:p>
      </dsp:txBody>
      <dsp:txXfrm>
        <a:off x="0" y="1274"/>
        <a:ext cx="8677720" cy="1209600"/>
      </dsp:txXfrm>
    </dsp:sp>
    <dsp:sp modelId="{7DB60188-23BA-FD4F-94EC-937389981BD4}">
      <dsp:nvSpPr>
        <dsp:cNvPr id="0" name=""/>
        <dsp:cNvSpPr/>
      </dsp:nvSpPr>
      <dsp:spPr>
        <a:xfrm>
          <a:off x="0" y="1210644"/>
          <a:ext cx="8677720" cy="213286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4000" tIns="128016" rIns="170688" bIns="192024" numCol="1" spcCol="1270" anchor="t" anchorCtr="0">
          <a:noAutofit/>
        </a:bodyPr>
        <a:lstStyle/>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de-DE" sz="2400" b="0" kern="1200" dirty="0" smtClean="0">
              <a:solidFill>
                <a:schemeClr val="tx1"/>
              </a:solidFill>
              <a:effectLst/>
              <a:latin typeface="+mn-lt"/>
              <a:ea typeface="+mn-ea"/>
              <a:cs typeface="+mn-cs"/>
            </a:rPr>
            <a:t>Klimawandel beeinträchtigt die Lebensbedingungen vieler</a:t>
          </a:r>
          <a:r>
            <a:rPr lang="de-DE" sz="2400" b="0" kern="1200" baseline="0" dirty="0" smtClean="0">
              <a:solidFill>
                <a:schemeClr val="tx1"/>
              </a:solidFill>
              <a:effectLst/>
              <a:latin typeface="+mn-lt"/>
              <a:ea typeface="+mn-ea"/>
              <a:cs typeface="+mn-cs"/>
            </a:rPr>
            <a:t> Fischarten</a:t>
          </a:r>
          <a:endParaRPr lang="de-DE" sz="2400" b="0" kern="1200" dirty="0" smtClean="0">
            <a:solidFill>
              <a:schemeClr val="tx1"/>
            </a:solidFill>
            <a:effectLst/>
            <a:latin typeface="+mn-lt"/>
            <a:ea typeface="+mn-ea"/>
            <a:cs typeface="+mn-cs"/>
          </a:endParaRPr>
        </a:p>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de-DE" sz="2400" b="0" kern="1200" dirty="0" smtClean="0">
              <a:solidFill>
                <a:schemeClr val="tx1"/>
              </a:solidFill>
              <a:effectLst/>
              <a:latin typeface="+mn-lt"/>
              <a:ea typeface="+mn-ea"/>
              <a:cs typeface="+mn-cs"/>
            </a:rPr>
            <a:t>Dies</a:t>
          </a:r>
          <a:r>
            <a:rPr lang="de-DE" sz="2400" b="0" kern="1200" baseline="0" dirty="0" smtClean="0">
              <a:solidFill>
                <a:schemeClr val="tx1"/>
              </a:solidFill>
              <a:effectLst/>
              <a:latin typeface="+mn-lt"/>
              <a:ea typeface="+mn-ea"/>
              <a:cs typeface="+mn-cs"/>
            </a:rPr>
            <a:t> führt zu neuen Herausforderungen in strukturschwächeren Küstenregionen</a:t>
          </a:r>
          <a:endParaRPr lang="de-DE" sz="2400" b="0" kern="1200" dirty="0" smtClean="0">
            <a:solidFill>
              <a:schemeClr val="tx1"/>
            </a:solidFill>
            <a:effectLst/>
            <a:latin typeface="+mn-lt"/>
            <a:ea typeface="+mn-ea"/>
            <a:cs typeface="+mn-cs"/>
          </a:endParaRPr>
        </a:p>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de-DE" sz="2400" b="0" kern="1200" dirty="0" smtClean="0">
              <a:solidFill>
                <a:schemeClr val="tx1"/>
              </a:solidFill>
              <a:effectLst/>
              <a:latin typeface="+mn-lt"/>
              <a:ea typeface="+mn-ea"/>
              <a:cs typeface="+mn-cs"/>
            </a:rPr>
            <a:t>Schwankungen der Fischbestände werden sich weiter erhöhen</a:t>
          </a:r>
        </a:p>
      </dsp:txBody>
      <dsp:txXfrm>
        <a:off x="0" y="1210644"/>
        <a:ext cx="8677720" cy="213286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1775-DCC5-484A-832B-3A28405C0520}">
      <dsp:nvSpPr>
        <dsp:cNvPr id="0" name=""/>
        <dsp:cNvSpPr/>
      </dsp:nvSpPr>
      <dsp:spPr>
        <a:xfrm>
          <a:off x="0" y="21281"/>
          <a:ext cx="8677720" cy="12096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de-DE" sz="3600" kern="1200" dirty="0" smtClean="0"/>
            <a:t>Fischerei</a:t>
          </a:r>
        </a:p>
      </dsp:txBody>
      <dsp:txXfrm>
        <a:off x="0" y="21281"/>
        <a:ext cx="8677720" cy="1209600"/>
      </dsp:txXfrm>
    </dsp:sp>
    <dsp:sp modelId="{7DB60188-23BA-FD4F-94EC-937389981BD4}">
      <dsp:nvSpPr>
        <dsp:cNvPr id="0" name=""/>
        <dsp:cNvSpPr/>
      </dsp:nvSpPr>
      <dsp:spPr>
        <a:xfrm>
          <a:off x="0" y="1230651"/>
          <a:ext cx="8677720" cy="184464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4000" tIns="128016" rIns="170688" bIns="192024" numCol="1" spcCol="1270" anchor="t" anchorCtr="0">
          <a:noAutofit/>
        </a:bodyPr>
        <a:lstStyle/>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de-DE" sz="2400" b="0" kern="1200" dirty="0" smtClean="0">
              <a:solidFill>
                <a:schemeClr val="tx1"/>
              </a:solidFill>
              <a:effectLst/>
              <a:latin typeface="+mn-lt"/>
              <a:ea typeface="+mn-ea"/>
              <a:cs typeface="+mn-cs"/>
            </a:rPr>
            <a:t>Experten vermuten</a:t>
          </a:r>
          <a:r>
            <a:rPr lang="de-DE" sz="2400" b="0" kern="1200" baseline="0" dirty="0" smtClean="0">
              <a:solidFill>
                <a:schemeClr val="tx1"/>
              </a:solidFill>
              <a:effectLst/>
              <a:latin typeface="+mn-lt"/>
              <a:ea typeface="+mn-ea"/>
              <a:cs typeface="+mn-cs"/>
            </a:rPr>
            <a:t> ein Wandern in nördlichere Regionen, wegen der Meerestemperatur</a:t>
          </a:r>
          <a:endParaRPr lang="de-DE" sz="2400" b="0" kern="1200" dirty="0" smtClean="0">
            <a:solidFill>
              <a:schemeClr val="tx1"/>
            </a:solidFill>
            <a:effectLst/>
            <a:latin typeface="+mn-lt"/>
            <a:ea typeface="+mn-ea"/>
            <a:cs typeface="+mn-cs"/>
          </a:endParaRPr>
        </a:p>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de-DE" sz="2400" b="0" kern="1200" dirty="0" smtClean="0">
              <a:solidFill>
                <a:schemeClr val="tx1"/>
              </a:solidFill>
              <a:effectLst/>
              <a:latin typeface="+mn-lt"/>
              <a:ea typeface="+mn-ea"/>
              <a:cs typeface="+mn-cs"/>
            </a:rPr>
            <a:t>Einbußen werden sehr wahrscheinlich auftreten</a:t>
          </a:r>
        </a:p>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de-DE" sz="2400" b="0" kern="1200" dirty="0" smtClean="0">
              <a:solidFill>
                <a:schemeClr val="tx1"/>
              </a:solidFill>
              <a:effectLst/>
              <a:latin typeface="+mn-lt"/>
              <a:ea typeface="+mn-ea"/>
              <a:cs typeface="+mn-cs"/>
            </a:rPr>
            <a:t>Höhere Gefahr durch Sturmfluten und anderen Wetterextremen</a:t>
          </a:r>
        </a:p>
      </dsp:txBody>
      <dsp:txXfrm>
        <a:off x="0" y="1230651"/>
        <a:ext cx="8677720" cy="184464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1775-DCC5-484A-832B-3A28405C0520}">
      <dsp:nvSpPr>
        <dsp:cNvPr id="0" name=""/>
        <dsp:cNvSpPr/>
      </dsp:nvSpPr>
      <dsp:spPr>
        <a:xfrm>
          <a:off x="0" y="-380370"/>
          <a:ext cx="8669245" cy="8718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de-DE" sz="3600" kern="1200" baseline="0" dirty="0" smtClean="0"/>
            <a:t>Fischerei (Beispiel)</a:t>
          </a:r>
        </a:p>
      </dsp:txBody>
      <dsp:txXfrm>
        <a:off x="0" y="-380370"/>
        <a:ext cx="8669245" cy="871800"/>
      </dsp:txXfrm>
    </dsp:sp>
    <dsp:sp modelId="{7DB60188-23BA-FD4F-94EC-937389981BD4}">
      <dsp:nvSpPr>
        <dsp:cNvPr id="0" name=""/>
        <dsp:cNvSpPr/>
      </dsp:nvSpPr>
      <dsp:spPr>
        <a:xfrm>
          <a:off x="4237" y="491430"/>
          <a:ext cx="8669245" cy="312929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4000"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de-DE" sz="2400" kern="1200" dirty="0" smtClean="0"/>
            <a:t>Durch erhöhte Temperaturen der Ozeane kommt</a:t>
          </a:r>
          <a:r>
            <a:rPr lang="de-DE" sz="2400" kern="1200" baseline="0" dirty="0" smtClean="0"/>
            <a:t> es schon heute zu einer </a:t>
          </a:r>
          <a:r>
            <a:rPr lang="de-DE" sz="2400" kern="1200" dirty="0" smtClean="0"/>
            <a:t>Verschiebungen der Fischrouten und –vorkommen </a:t>
          </a:r>
          <a:r>
            <a:rPr lang="de-DE" sz="2400" kern="1200" baseline="0" dirty="0" smtClean="0"/>
            <a:t>in nördlichere Gebiete</a:t>
          </a:r>
          <a:endParaRPr lang="de-DE" sz="2400" kern="1200" dirty="0" smtClean="0"/>
        </a:p>
        <a:p>
          <a:pPr marL="228600" lvl="1" indent="-228600" algn="l" defTabSz="1066800">
            <a:lnSpc>
              <a:spcPct val="90000"/>
            </a:lnSpc>
            <a:spcBef>
              <a:spcPct val="0"/>
            </a:spcBef>
            <a:spcAft>
              <a:spcPct val="15000"/>
            </a:spcAft>
            <a:buChar char="••"/>
          </a:pPr>
          <a:r>
            <a:rPr lang="de-DE" sz="2400" kern="1200" dirty="0" smtClean="0"/>
            <a:t>In der Nordsee nimmt die Anzahl des</a:t>
          </a:r>
          <a:r>
            <a:rPr lang="de-DE" sz="2400" kern="1200" baseline="0" dirty="0" smtClean="0"/>
            <a:t> Kabeljaus und der Scholle zunehmend ab</a:t>
          </a:r>
          <a:endParaRPr lang="de-DE" sz="2400" kern="1200" dirty="0" smtClean="0"/>
        </a:p>
        <a:p>
          <a:pPr marL="228600" lvl="1" indent="-228600" algn="l" defTabSz="1066800">
            <a:lnSpc>
              <a:spcPct val="90000"/>
            </a:lnSpc>
            <a:spcBef>
              <a:spcPct val="0"/>
            </a:spcBef>
            <a:spcAft>
              <a:spcPct val="15000"/>
            </a:spcAft>
            <a:buChar char="••"/>
          </a:pPr>
          <a:r>
            <a:rPr lang="de-DE" sz="2400" kern="1200" dirty="0" smtClean="0"/>
            <a:t>Gleichzeitig kommen Arten</a:t>
          </a:r>
          <a:r>
            <a:rPr lang="de-DE" sz="2400" kern="1200" baseline="0" dirty="0" smtClean="0"/>
            <a:t> wie die Rote Streifenbarbe, der Knurrhahn oder der Kaisergranat in die Nordsee und fühlen sich durch die Temperaturen heimisch </a:t>
          </a:r>
          <a:endParaRPr lang="de-DE" sz="2400" kern="1200" dirty="0" smtClean="0"/>
        </a:p>
      </dsp:txBody>
      <dsp:txXfrm>
        <a:off x="4237" y="491430"/>
        <a:ext cx="8669245" cy="312929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9A71D-3C76-BF46-A59E-223E386623B6}">
      <dsp:nvSpPr>
        <dsp:cNvPr id="0" name=""/>
        <dsp:cNvSpPr/>
      </dsp:nvSpPr>
      <dsp:spPr>
        <a:xfrm>
          <a:off x="3379602" y="2037988"/>
          <a:ext cx="2339758" cy="160331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de-DE" sz="3200" kern="1200" dirty="0" err="1" smtClean="0"/>
            <a:t>Wasserver-fügbarkeit</a:t>
          </a:r>
          <a:r>
            <a:rPr lang="de-DE" sz="3200" kern="1200" dirty="0" smtClean="0"/>
            <a:t> und Hitze</a:t>
          </a:r>
        </a:p>
      </dsp:txBody>
      <dsp:txXfrm>
        <a:off x="3457869" y="2116255"/>
        <a:ext cx="2183224" cy="1446776"/>
      </dsp:txXfrm>
    </dsp:sp>
    <dsp:sp modelId="{68EA65DC-D015-9E4D-B30D-CADB668A58A8}">
      <dsp:nvSpPr>
        <dsp:cNvPr id="0" name=""/>
        <dsp:cNvSpPr/>
      </dsp:nvSpPr>
      <dsp:spPr>
        <a:xfrm rot="16200000">
          <a:off x="4331927" y="1820433"/>
          <a:ext cx="435109" cy="0"/>
        </a:xfrm>
        <a:custGeom>
          <a:avLst/>
          <a:gdLst/>
          <a:ahLst/>
          <a:cxnLst/>
          <a:rect l="0" t="0" r="0" b="0"/>
          <a:pathLst>
            <a:path>
              <a:moveTo>
                <a:pt x="0" y="0"/>
              </a:moveTo>
              <a:lnTo>
                <a:pt x="435109"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4A32E3FE-C174-8742-8FE8-4AFEEB9EAFF6}">
      <dsp:nvSpPr>
        <dsp:cNvPr id="0" name=""/>
        <dsp:cNvSpPr/>
      </dsp:nvSpPr>
      <dsp:spPr>
        <a:xfrm>
          <a:off x="3517158" y="528660"/>
          <a:ext cx="2064646" cy="107421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Abnahme der Wasserverfügbar-</a:t>
          </a:r>
          <a:r>
            <a:rPr lang="de-DE" sz="2000" kern="1200" dirty="0" err="1" smtClean="0"/>
            <a:t>keit</a:t>
          </a:r>
          <a:r>
            <a:rPr lang="de-DE" sz="2000" kern="1200" dirty="0" smtClean="0"/>
            <a:t> im Sommer</a:t>
          </a:r>
        </a:p>
      </dsp:txBody>
      <dsp:txXfrm>
        <a:off x="3569597" y="581099"/>
        <a:ext cx="1959768" cy="969339"/>
      </dsp:txXfrm>
    </dsp:sp>
    <dsp:sp modelId="{779C6E2F-B536-194D-AF68-4B739E560B27}">
      <dsp:nvSpPr>
        <dsp:cNvPr id="0" name=""/>
        <dsp:cNvSpPr/>
      </dsp:nvSpPr>
      <dsp:spPr>
        <a:xfrm rot="21295398">
          <a:off x="5717274" y="2688628"/>
          <a:ext cx="1064213" cy="0"/>
        </a:xfrm>
        <a:custGeom>
          <a:avLst/>
          <a:gdLst/>
          <a:ahLst/>
          <a:cxnLst/>
          <a:rect l="0" t="0" r="0" b="0"/>
          <a:pathLst>
            <a:path>
              <a:moveTo>
                <a:pt x="0" y="0"/>
              </a:moveTo>
              <a:lnTo>
                <a:pt x="1064213"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A34FB240-1234-144E-895F-893E6846120B}">
      <dsp:nvSpPr>
        <dsp:cNvPr id="0" name=""/>
        <dsp:cNvSpPr/>
      </dsp:nvSpPr>
      <dsp:spPr>
        <a:xfrm>
          <a:off x="6779399" y="2009208"/>
          <a:ext cx="2143806" cy="107421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Engpass bei thermischen Kraftwerken</a:t>
          </a:r>
        </a:p>
      </dsp:txBody>
      <dsp:txXfrm>
        <a:off x="6831838" y="2061647"/>
        <a:ext cx="2038928" cy="969339"/>
      </dsp:txXfrm>
    </dsp:sp>
    <dsp:sp modelId="{CF3DA929-FC4E-FB4D-B1D7-3D2C90A4B0FB}">
      <dsp:nvSpPr>
        <dsp:cNvPr id="0" name=""/>
        <dsp:cNvSpPr/>
      </dsp:nvSpPr>
      <dsp:spPr>
        <a:xfrm rot="2039818">
          <a:off x="5664800" y="3807125"/>
          <a:ext cx="638392" cy="0"/>
        </a:xfrm>
        <a:custGeom>
          <a:avLst/>
          <a:gdLst/>
          <a:ahLst/>
          <a:cxnLst/>
          <a:rect l="0" t="0" r="0" b="0"/>
          <a:pathLst>
            <a:path>
              <a:moveTo>
                <a:pt x="0" y="0"/>
              </a:moveTo>
              <a:lnTo>
                <a:pt x="638392"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97E0F741-1A10-6440-8274-CF278471566D}">
      <dsp:nvSpPr>
        <dsp:cNvPr id="0" name=""/>
        <dsp:cNvSpPr/>
      </dsp:nvSpPr>
      <dsp:spPr>
        <a:xfrm>
          <a:off x="6099806" y="3985603"/>
          <a:ext cx="2168255" cy="126159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Einschränkung der Wasserkraftwerke</a:t>
          </a:r>
        </a:p>
      </dsp:txBody>
      <dsp:txXfrm>
        <a:off x="6161392" y="4047189"/>
        <a:ext cx="2045083" cy="1138421"/>
      </dsp:txXfrm>
    </dsp:sp>
    <dsp:sp modelId="{B7E3013A-AFC0-3B46-8046-D63A89CB54D9}">
      <dsp:nvSpPr>
        <dsp:cNvPr id="0" name=""/>
        <dsp:cNvSpPr/>
      </dsp:nvSpPr>
      <dsp:spPr>
        <a:xfrm rot="8742514">
          <a:off x="2673030" y="3855412"/>
          <a:ext cx="773823" cy="0"/>
        </a:xfrm>
        <a:custGeom>
          <a:avLst/>
          <a:gdLst/>
          <a:ahLst/>
          <a:cxnLst/>
          <a:rect l="0" t="0" r="0" b="0"/>
          <a:pathLst>
            <a:path>
              <a:moveTo>
                <a:pt x="0" y="0"/>
              </a:moveTo>
              <a:lnTo>
                <a:pt x="773823"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A8CD41B1-943A-9F49-AF7A-13A9D5C1DA04}">
      <dsp:nvSpPr>
        <dsp:cNvPr id="0" name=""/>
        <dsp:cNvSpPr/>
      </dsp:nvSpPr>
      <dsp:spPr>
        <a:xfrm>
          <a:off x="848329" y="4073399"/>
          <a:ext cx="2208656" cy="107421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Erschwerte Binnenschifffahrt</a:t>
          </a:r>
        </a:p>
      </dsp:txBody>
      <dsp:txXfrm>
        <a:off x="900768" y="4125838"/>
        <a:ext cx="2103778" cy="969339"/>
      </dsp:txXfrm>
    </dsp:sp>
    <dsp:sp modelId="{461B133B-5C31-EE44-99C4-C478E977D68A}">
      <dsp:nvSpPr>
        <dsp:cNvPr id="0" name=""/>
        <dsp:cNvSpPr/>
      </dsp:nvSpPr>
      <dsp:spPr>
        <a:xfrm rot="11071361">
          <a:off x="2693954" y="2720031"/>
          <a:ext cx="686716" cy="0"/>
        </a:xfrm>
        <a:custGeom>
          <a:avLst/>
          <a:gdLst/>
          <a:ahLst/>
          <a:cxnLst/>
          <a:rect l="0" t="0" r="0" b="0"/>
          <a:pathLst>
            <a:path>
              <a:moveTo>
                <a:pt x="0" y="0"/>
              </a:moveTo>
              <a:lnTo>
                <a:pt x="686716"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645736C7-0F4E-3B45-81A5-38C941AE7AAC}">
      <dsp:nvSpPr>
        <dsp:cNvPr id="0" name=""/>
        <dsp:cNvSpPr/>
      </dsp:nvSpPr>
      <dsp:spPr>
        <a:xfrm>
          <a:off x="199701" y="1969382"/>
          <a:ext cx="2495322" cy="124976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Zunahme der Wasserverfügbarkeit im</a:t>
          </a:r>
          <a:r>
            <a:rPr lang="de-DE" sz="2000" kern="1200" baseline="0" dirty="0" smtClean="0"/>
            <a:t> Winter</a:t>
          </a:r>
          <a:endParaRPr lang="de-DE" sz="2000" kern="1200" dirty="0" smtClean="0"/>
        </a:p>
      </dsp:txBody>
      <dsp:txXfrm>
        <a:off x="260710" y="2030391"/>
        <a:ext cx="2373304" cy="112774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1775-DCC5-484A-832B-3A28405C0520}">
      <dsp:nvSpPr>
        <dsp:cNvPr id="0" name=""/>
        <dsp:cNvSpPr/>
      </dsp:nvSpPr>
      <dsp:spPr>
        <a:xfrm>
          <a:off x="0" y="-299808"/>
          <a:ext cx="8669245" cy="8718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de-DE" sz="3600" kern="1200" dirty="0" smtClean="0"/>
            <a:t>Energienachfrage</a:t>
          </a:r>
        </a:p>
      </dsp:txBody>
      <dsp:txXfrm>
        <a:off x="0" y="-299808"/>
        <a:ext cx="8669245" cy="871800"/>
      </dsp:txXfrm>
    </dsp:sp>
    <dsp:sp modelId="{7DB60188-23BA-FD4F-94EC-937389981BD4}">
      <dsp:nvSpPr>
        <dsp:cNvPr id="0" name=""/>
        <dsp:cNvSpPr/>
      </dsp:nvSpPr>
      <dsp:spPr>
        <a:xfrm>
          <a:off x="4237" y="571992"/>
          <a:ext cx="8669245" cy="318419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4000" tIns="128016" rIns="170688" bIns="192024" numCol="1" spcCol="1270" anchor="t" anchorCtr="0">
          <a:noAutofit/>
        </a:bodyPr>
        <a:lstStyle/>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de-DE" sz="2400" b="0" kern="1200" dirty="0" smtClean="0">
              <a:solidFill>
                <a:schemeClr val="tx1"/>
              </a:solidFill>
              <a:effectLst/>
              <a:latin typeface="+mn-lt"/>
              <a:ea typeface="+mn-ea"/>
              <a:cs typeface="+mn-cs"/>
            </a:rPr>
            <a:t>Aufgrund der erhöhten Temperatur steigt die Nachfrage nach Kühlungsalternativen</a:t>
          </a:r>
          <a:r>
            <a:rPr lang="de-DE" sz="2400" b="0" kern="1200" baseline="0" dirty="0" smtClean="0">
              <a:solidFill>
                <a:schemeClr val="tx1"/>
              </a:solidFill>
              <a:effectLst/>
              <a:latin typeface="+mn-lt"/>
              <a:ea typeface="+mn-ea"/>
              <a:cs typeface="+mn-cs"/>
            </a:rPr>
            <a:t> (</a:t>
          </a:r>
          <a:r>
            <a:rPr lang="de-DE" sz="2400" b="0" kern="1200" dirty="0" smtClean="0">
              <a:solidFill>
                <a:schemeClr val="tx1"/>
              </a:solidFill>
              <a:effectLst/>
              <a:latin typeface="+mn-lt"/>
              <a:ea typeface="+mn-ea"/>
              <a:cs typeface="+mn-cs"/>
            </a:rPr>
            <a:t>Haushalt und Industrie)</a:t>
          </a:r>
        </a:p>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de-DE" sz="2400" b="0" kern="1200" dirty="0" smtClean="0">
              <a:solidFill>
                <a:schemeClr val="tx1"/>
              </a:solidFill>
              <a:effectLst/>
              <a:latin typeface="+mn-lt"/>
              <a:ea typeface="+mn-ea"/>
              <a:cs typeface="+mn-cs"/>
            </a:rPr>
            <a:t>Transport und Lagerung von Gütern werden durch die Temperaturerhöhung erschwert</a:t>
          </a:r>
        </a:p>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de-DE" sz="2400" b="0" kern="1200" dirty="0" smtClean="0">
              <a:solidFill>
                <a:schemeClr val="tx1"/>
              </a:solidFill>
              <a:effectLst/>
              <a:latin typeface="+mn-lt"/>
              <a:ea typeface="+mn-ea"/>
              <a:cs typeface="+mn-cs"/>
            </a:rPr>
            <a:t>Anstieg der Elektrizitätsnachfrage führt besonders bei langen Hitzeperioden zu Problemen</a:t>
          </a:r>
        </a:p>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de-DE" sz="2400" b="0" kern="1200" dirty="0" smtClean="0">
              <a:solidFill>
                <a:schemeClr val="tx1"/>
              </a:solidFill>
              <a:effectLst/>
              <a:latin typeface="+mn-lt"/>
              <a:ea typeface="+mn-ea"/>
              <a:cs typeface="+mn-cs"/>
            </a:rPr>
            <a:t>Warme</a:t>
          </a:r>
          <a:r>
            <a:rPr lang="de-DE" sz="2400" b="0" kern="1200" baseline="0" dirty="0" smtClean="0">
              <a:solidFill>
                <a:schemeClr val="tx1"/>
              </a:solidFill>
              <a:effectLst/>
              <a:latin typeface="+mn-lt"/>
              <a:ea typeface="+mn-ea"/>
              <a:cs typeface="+mn-cs"/>
            </a:rPr>
            <a:t> Winter können jedoch den Bedarf an Elektrizität reduzieren</a:t>
          </a:r>
          <a:endParaRPr lang="de-DE" sz="2400" b="0" kern="1200" dirty="0" smtClean="0">
            <a:solidFill>
              <a:schemeClr val="tx1"/>
            </a:solidFill>
            <a:effectLst/>
            <a:latin typeface="+mn-lt"/>
            <a:ea typeface="+mn-ea"/>
            <a:cs typeface="+mn-cs"/>
          </a:endParaRPr>
        </a:p>
      </dsp:txBody>
      <dsp:txXfrm>
        <a:off x="4237" y="571992"/>
        <a:ext cx="8669245" cy="318419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616E8-A1B0-AF4A-B1C9-0819F42FC1E8}">
      <dsp:nvSpPr>
        <dsp:cNvPr id="0" name=""/>
        <dsp:cNvSpPr/>
      </dsp:nvSpPr>
      <dsp:spPr>
        <a:xfrm rot="5400000">
          <a:off x="3344016" y="3776065"/>
          <a:ext cx="2207946" cy="1920913"/>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de-DE" sz="2800" kern="1200" dirty="0" smtClean="0"/>
            <a:t>2050:</a:t>
          </a:r>
        </a:p>
        <a:p>
          <a:pPr lvl="0" algn="ctr" defTabSz="1244600">
            <a:lnSpc>
              <a:spcPct val="90000"/>
            </a:lnSpc>
            <a:spcBef>
              <a:spcPct val="0"/>
            </a:spcBef>
            <a:spcAft>
              <a:spcPct val="35000"/>
            </a:spcAft>
          </a:pPr>
          <a:r>
            <a:rPr lang="de-DE" sz="2800" kern="1200" dirty="0" smtClean="0"/>
            <a:t>80 – 95</a:t>
          </a:r>
          <a:r>
            <a:rPr lang="de-DE" sz="2800" kern="1200" baseline="0" dirty="0" smtClean="0"/>
            <a:t> %</a:t>
          </a:r>
          <a:r>
            <a:rPr lang="de-DE" sz="2800" kern="1200" dirty="0" smtClean="0"/>
            <a:t> </a:t>
          </a:r>
        </a:p>
      </dsp:txBody>
      <dsp:txXfrm rot="-5400000">
        <a:off x="3786874" y="3976621"/>
        <a:ext cx="1322229" cy="1519802"/>
      </dsp:txXfrm>
    </dsp:sp>
    <dsp:sp modelId="{22EB7B26-AE8B-7B4D-AE57-1F4E673E2680}">
      <dsp:nvSpPr>
        <dsp:cNvPr id="0" name=""/>
        <dsp:cNvSpPr/>
      </dsp:nvSpPr>
      <dsp:spPr>
        <a:xfrm>
          <a:off x="5488423" y="1339199"/>
          <a:ext cx="2464067" cy="1324767"/>
        </a:xfrm>
        <a:prstGeom prst="rect">
          <a:avLst/>
        </a:prstGeom>
        <a:noFill/>
        <a:ln>
          <a:noFill/>
        </a:ln>
        <a:effectLst/>
      </dsp:spPr>
      <dsp:style>
        <a:lnRef idx="0">
          <a:scrgbClr r="0" g="0" b="0"/>
        </a:lnRef>
        <a:fillRef idx="0">
          <a:scrgbClr r="0" g="0" b="0"/>
        </a:fillRef>
        <a:effectRef idx="0">
          <a:scrgbClr r="0" g="0" b="0"/>
        </a:effectRef>
        <a:fontRef idx="minor"/>
      </dsp:style>
    </dsp:sp>
    <dsp:sp modelId="{D03054CF-2CAA-5148-90A0-AD1018CB9638}">
      <dsp:nvSpPr>
        <dsp:cNvPr id="0" name=""/>
        <dsp:cNvSpPr/>
      </dsp:nvSpPr>
      <dsp:spPr>
        <a:xfrm rot="5400000">
          <a:off x="177064" y="1911389"/>
          <a:ext cx="2207946" cy="1920913"/>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de-DE" sz="2800" kern="1200" dirty="0" smtClean="0"/>
            <a:t>2020:</a:t>
          </a:r>
        </a:p>
        <a:p>
          <a:pPr lvl="0" algn="ctr" defTabSz="1244600">
            <a:lnSpc>
              <a:spcPct val="90000"/>
            </a:lnSpc>
            <a:spcBef>
              <a:spcPct val="0"/>
            </a:spcBef>
            <a:spcAft>
              <a:spcPct val="35000"/>
            </a:spcAft>
          </a:pPr>
          <a:r>
            <a:rPr lang="de-DE" sz="2800" kern="1200" dirty="0" smtClean="0"/>
            <a:t>40 %</a:t>
          </a:r>
        </a:p>
      </dsp:txBody>
      <dsp:txXfrm rot="-5400000">
        <a:off x="619922" y="2111945"/>
        <a:ext cx="1322229" cy="1519802"/>
      </dsp:txXfrm>
    </dsp:sp>
    <dsp:sp modelId="{C5A3C978-EB65-D24D-83CD-332B365D6829}">
      <dsp:nvSpPr>
        <dsp:cNvPr id="0" name=""/>
        <dsp:cNvSpPr/>
      </dsp:nvSpPr>
      <dsp:spPr>
        <a:xfrm rot="5400000">
          <a:off x="2267250" y="1931393"/>
          <a:ext cx="2207946" cy="1920913"/>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de-DE" sz="2800" kern="1200" dirty="0" smtClean="0"/>
            <a:t>2030:</a:t>
          </a:r>
        </a:p>
        <a:p>
          <a:pPr lvl="0" algn="ctr" defTabSz="1244600">
            <a:lnSpc>
              <a:spcPct val="90000"/>
            </a:lnSpc>
            <a:spcBef>
              <a:spcPct val="0"/>
            </a:spcBef>
            <a:spcAft>
              <a:spcPct val="35000"/>
            </a:spcAft>
          </a:pPr>
          <a:r>
            <a:rPr lang="de-DE" sz="2800" kern="1200" dirty="0" smtClean="0"/>
            <a:t>55 %</a:t>
          </a:r>
        </a:p>
      </dsp:txBody>
      <dsp:txXfrm rot="-5400000">
        <a:off x="2710108" y="2131949"/>
        <a:ext cx="1322229" cy="1519802"/>
      </dsp:txXfrm>
    </dsp:sp>
    <dsp:sp modelId="{B98BD313-304A-1745-B967-B874E9C9C700}">
      <dsp:nvSpPr>
        <dsp:cNvPr id="0" name=""/>
        <dsp:cNvSpPr/>
      </dsp:nvSpPr>
      <dsp:spPr>
        <a:xfrm>
          <a:off x="3884" y="3213304"/>
          <a:ext cx="2384581" cy="1324767"/>
        </a:xfrm>
        <a:prstGeom prst="rect">
          <a:avLst/>
        </a:prstGeom>
        <a:noFill/>
        <a:ln>
          <a:noFill/>
        </a:ln>
        <a:effectLst/>
      </dsp:spPr>
      <dsp:style>
        <a:lnRef idx="0">
          <a:scrgbClr r="0" g="0" b="0"/>
        </a:lnRef>
        <a:fillRef idx="0">
          <a:scrgbClr r="0" g="0" b="0"/>
        </a:fillRef>
        <a:effectRef idx="0">
          <a:scrgbClr r="0" g="0" b="0"/>
        </a:effectRef>
        <a:fontRef idx="minor"/>
      </dsp:style>
    </dsp:sp>
    <dsp:sp modelId="{1110D490-65C0-8D4D-93FC-BFA95C843B3A}">
      <dsp:nvSpPr>
        <dsp:cNvPr id="0" name=""/>
        <dsp:cNvSpPr/>
      </dsp:nvSpPr>
      <dsp:spPr>
        <a:xfrm rot="5400000">
          <a:off x="1258963" y="3770927"/>
          <a:ext cx="2207946" cy="1931190"/>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de-DE" sz="2800" kern="1200" dirty="0" smtClean="0"/>
            <a:t>2040:</a:t>
          </a:r>
        </a:p>
        <a:p>
          <a:pPr lvl="0" algn="ctr" defTabSz="1244600">
            <a:lnSpc>
              <a:spcPct val="90000"/>
            </a:lnSpc>
            <a:spcBef>
              <a:spcPct val="0"/>
            </a:spcBef>
            <a:spcAft>
              <a:spcPct val="35000"/>
            </a:spcAft>
          </a:pPr>
          <a:r>
            <a:rPr lang="de-DE" sz="2800" kern="1200" dirty="0" smtClean="0"/>
            <a:t>70 %</a:t>
          </a:r>
        </a:p>
      </dsp:txBody>
      <dsp:txXfrm rot="-5400000">
        <a:off x="1699034" y="3977477"/>
        <a:ext cx="1327804" cy="151809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616E8-A1B0-AF4A-B1C9-0819F42FC1E8}">
      <dsp:nvSpPr>
        <dsp:cNvPr id="0" name=""/>
        <dsp:cNvSpPr/>
      </dsp:nvSpPr>
      <dsp:spPr>
        <a:xfrm rot="5400000">
          <a:off x="3343396" y="3776884"/>
          <a:ext cx="2210104" cy="1922790"/>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de-DE" sz="2800" kern="1200" dirty="0" smtClean="0"/>
            <a:t>2050:</a:t>
          </a:r>
        </a:p>
        <a:p>
          <a:pPr lvl="0" algn="ctr" defTabSz="1244600">
            <a:lnSpc>
              <a:spcPct val="90000"/>
            </a:lnSpc>
            <a:spcBef>
              <a:spcPct val="0"/>
            </a:spcBef>
            <a:spcAft>
              <a:spcPct val="35000"/>
            </a:spcAft>
          </a:pPr>
          <a:r>
            <a:rPr lang="de-DE" sz="2800" kern="1200" baseline="0" dirty="0" smtClean="0"/>
            <a:t>60 %</a:t>
          </a:r>
          <a:r>
            <a:rPr lang="de-DE" sz="2800" kern="1200" dirty="0" smtClean="0"/>
            <a:t> </a:t>
          </a:r>
        </a:p>
      </dsp:txBody>
      <dsp:txXfrm rot="-5400000">
        <a:off x="3786688" y="3977635"/>
        <a:ext cx="1323520" cy="1521288"/>
      </dsp:txXfrm>
    </dsp:sp>
    <dsp:sp modelId="{22EB7B26-AE8B-7B4D-AE57-1F4E673E2680}">
      <dsp:nvSpPr>
        <dsp:cNvPr id="0" name=""/>
        <dsp:cNvSpPr/>
      </dsp:nvSpPr>
      <dsp:spPr>
        <a:xfrm>
          <a:off x="5489899" y="1337636"/>
          <a:ext cx="2466476" cy="1326062"/>
        </a:xfrm>
        <a:prstGeom prst="rect">
          <a:avLst/>
        </a:prstGeom>
        <a:noFill/>
        <a:ln>
          <a:noFill/>
        </a:ln>
        <a:effectLst/>
      </dsp:spPr>
      <dsp:style>
        <a:lnRef idx="0">
          <a:scrgbClr r="0" g="0" b="0"/>
        </a:lnRef>
        <a:fillRef idx="0">
          <a:scrgbClr r="0" g="0" b="0"/>
        </a:fillRef>
        <a:effectRef idx="0">
          <a:scrgbClr r="0" g="0" b="0"/>
        </a:effectRef>
        <a:fontRef idx="minor"/>
      </dsp:style>
    </dsp:sp>
    <dsp:sp modelId="{D03054CF-2CAA-5148-90A0-AD1018CB9638}">
      <dsp:nvSpPr>
        <dsp:cNvPr id="0" name=""/>
        <dsp:cNvSpPr/>
      </dsp:nvSpPr>
      <dsp:spPr>
        <a:xfrm rot="5400000">
          <a:off x="173349" y="1910384"/>
          <a:ext cx="2210104" cy="1922790"/>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de-DE" sz="2800" kern="1200" dirty="0" smtClean="0"/>
            <a:t>2020:</a:t>
          </a:r>
        </a:p>
        <a:p>
          <a:pPr lvl="0" algn="ctr" defTabSz="1244600">
            <a:lnSpc>
              <a:spcPct val="90000"/>
            </a:lnSpc>
            <a:spcBef>
              <a:spcPct val="0"/>
            </a:spcBef>
            <a:spcAft>
              <a:spcPct val="35000"/>
            </a:spcAft>
          </a:pPr>
          <a:r>
            <a:rPr lang="de-DE" sz="2800" kern="1200" dirty="0" smtClean="0"/>
            <a:t>35 %</a:t>
          </a:r>
        </a:p>
      </dsp:txBody>
      <dsp:txXfrm rot="-5400000">
        <a:off x="616641" y="2111135"/>
        <a:ext cx="1323520" cy="1521288"/>
      </dsp:txXfrm>
    </dsp:sp>
    <dsp:sp modelId="{C5A3C978-EB65-D24D-83CD-332B365D6829}">
      <dsp:nvSpPr>
        <dsp:cNvPr id="0" name=""/>
        <dsp:cNvSpPr/>
      </dsp:nvSpPr>
      <dsp:spPr>
        <a:xfrm rot="5400000">
          <a:off x="2265578" y="1930408"/>
          <a:ext cx="2210104" cy="1922790"/>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de-DE" sz="2800" kern="1200" dirty="0" smtClean="0"/>
            <a:t>2030:</a:t>
          </a:r>
        </a:p>
        <a:p>
          <a:pPr lvl="0" algn="ctr" defTabSz="1244600">
            <a:lnSpc>
              <a:spcPct val="90000"/>
            </a:lnSpc>
            <a:spcBef>
              <a:spcPct val="0"/>
            </a:spcBef>
            <a:spcAft>
              <a:spcPct val="35000"/>
            </a:spcAft>
          </a:pPr>
          <a:r>
            <a:rPr lang="de-DE" sz="2800" kern="1200" dirty="0" smtClean="0"/>
            <a:t>50 %</a:t>
          </a:r>
        </a:p>
      </dsp:txBody>
      <dsp:txXfrm rot="-5400000">
        <a:off x="2708870" y="2131159"/>
        <a:ext cx="1323520" cy="1521288"/>
      </dsp:txXfrm>
    </dsp:sp>
    <dsp:sp modelId="{B98BD313-304A-1745-B967-B874E9C9C700}">
      <dsp:nvSpPr>
        <dsp:cNvPr id="0" name=""/>
        <dsp:cNvSpPr/>
      </dsp:nvSpPr>
      <dsp:spPr>
        <a:xfrm>
          <a:off x="0" y="3213572"/>
          <a:ext cx="2386912" cy="1326062"/>
        </a:xfrm>
        <a:prstGeom prst="rect">
          <a:avLst/>
        </a:prstGeom>
        <a:noFill/>
        <a:ln>
          <a:noFill/>
        </a:ln>
        <a:effectLst/>
      </dsp:spPr>
      <dsp:style>
        <a:lnRef idx="0">
          <a:scrgbClr r="0" g="0" b="0"/>
        </a:lnRef>
        <a:fillRef idx="0">
          <a:scrgbClr r="0" g="0" b="0"/>
        </a:fillRef>
        <a:effectRef idx="0">
          <a:scrgbClr r="0" g="0" b="0"/>
        </a:effectRef>
        <a:fontRef idx="minor"/>
      </dsp:style>
    </dsp:sp>
    <dsp:sp modelId="{1110D490-65C0-8D4D-93FC-BFA95C843B3A}">
      <dsp:nvSpPr>
        <dsp:cNvPr id="0" name=""/>
        <dsp:cNvSpPr/>
      </dsp:nvSpPr>
      <dsp:spPr>
        <a:xfrm rot="5400000">
          <a:off x="1256305" y="3771740"/>
          <a:ext cx="2210104" cy="1933077"/>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de-DE" sz="2800" kern="1200" dirty="0" smtClean="0"/>
            <a:t>2040:</a:t>
          </a:r>
        </a:p>
        <a:p>
          <a:pPr lvl="0" algn="ctr" defTabSz="1244600">
            <a:lnSpc>
              <a:spcPct val="90000"/>
            </a:lnSpc>
            <a:spcBef>
              <a:spcPct val="0"/>
            </a:spcBef>
            <a:spcAft>
              <a:spcPct val="35000"/>
            </a:spcAft>
          </a:pPr>
          <a:r>
            <a:rPr lang="de-DE" sz="2800" kern="1200" dirty="0" smtClean="0"/>
            <a:t>65 %</a:t>
          </a:r>
        </a:p>
      </dsp:txBody>
      <dsp:txXfrm rot="-5400000">
        <a:off x="1696806" y="3978492"/>
        <a:ext cx="1329101" cy="1519574"/>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1775-DCC5-484A-832B-3A28405C0520}">
      <dsp:nvSpPr>
        <dsp:cNvPr id="0" name=""/>
        <dsp:cNvSpPr/>
      </dsp:nvSpPr>
      <dsp:spPr>
        <a:xfrm>
          <a:off x="0" y="0"/>
          <a:ext cx="8677720" cy="16128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de-DE" sz="3600" kern="1200" dirty="0" smtClean="0"/>
            <a:t>Zukünftige Entwicklungen – Anteil der erneuerbaren Energien</a:t>
          </a:r>
        </a:p>
      </dsp:txBody>
      <dsp:txXfrm>
        <a:off x="0" y="0"/>
        <a:ext cx="8677720" cy="1612800"/>
      </dsp:txXfrm>
    </dsp:sp>
    <dsp:sp modelId="{7DB60188-23BA-FD4F-94EC-937389981BD4}">
      <dsp:nvSpPr>
        <dsp:cNvPr id="0" name=""/>
        <dsp:cNvSpPr/>
      </dsp:nvSpPr>
      <dsp:spPr>
        <a:xfrm>
          <a:off x="0" y="1625160"/>
          <a:ext cx="8677720" cy="245951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1775-DCC5-484A-832B-3A28405C0520}">
      <dsp:nvSpPr>
        <dsp:cNvPr id="0" name=""/>
        <dsp:cNvSpPr/>
      </dsp:nvSpPr>
      <dsp:spPr>
        <a:xfrm>
          <a:off x="0" y="0"/>
          <a:ext cx="8677720" cy="10944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de-DE" sz="3600" kern="1200" dirty="0" smtClean="0"/>
            <a:t>Energiewirtschaft (Beispiel)</a:t>
          </a:r>
          <a:endParaRPr lang="de-DE" sz="3600" kern="1200" dirty="0"/>
        </a:p>
      </dsp:txBody>
      <dsp:txXfrm>
        <a:off x="0" y="0"/>
        <a:ext cx="8677720" cy="1094400"/>
      </dsp:txXfrm>
    </dsp:sp>
    <dsp:sp modelId="{7DB60188-23BA-FD4F-94EC-937389981BD4}">
      <dsp:nvSpPr>
        <dsp:cNvPr id="0" name=""/>
        <dsp:cNvSpPr/>
      </dsp:nvSpPr>
      <dsp:spPr>
        <a:xfrm>
          <a:off x="0" y="1102005"/>
          <a:ext cx="8677720" cy="213835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4000"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de-DE" sz="2400" kern="1200" dirty="0" smtClean="0"/>
            <a:t>Durch längere Dürreperioden und Hitzewellen sinkt der Wasserstand in</a:t>
          </a:r>
          <a:r>
            <a:rPr lang="de-DE" sz="2400" kern="1200" baseline="0" dirty="0" smtClean="0"/>
            <a:t> Flüssen und die Gewässer erwärmen sich stärker</a:t>
          </a:r>
          <a:endParaRPr lang="de-DE" sz="2400" kern="1200" dirty="0" smtClean="0"/>
        </a:p>
        <a:p>
          <a:pPr marL="228600" lvl="1" indent="-228600" algn="l" defTabSz="1066800">
            <a:lnSpc>
              <a:spcPct val="90000"/>
            </a:lnSpc>
            <a:spcBef>
              <a:spcPct val="0"/>
            </a:spcBef>
            <a:spcAft>
              <a:spcPct val="15000"/>
            </a:spcAft>
            <a:buChar char="••"/>
          </a:pPr>
          <a:r>
            <a:rPr lang="de-DE" sz="2400" kern="1200" dirty="0" smtClean="0"/>
            <a:t>Viele Kraftwerke nutzen</a:t>
          </a:r>
          <a:r>
            <a:rPr lang="de-DE" sz="2400" kern="1200" baseline="0" dirty="0" smtClean="0"/>
            <a:t> nahe gelegene Flüsse für die Kühlung</a:t>
          </a:r>
          <a:endParaRPr lang="de-DE" sz="2400" kern="1200" dirty="0" smtClean="0"/>
        </a:p>
        <a:p>
          <a:pPr marL="228600" lvl="1" indent="-228600" algn="l" defTabSz="1066800">
            <a:lnSpc>
              <a:spcPct val="90000"/>
            </a:lnSpc>
            <a:spcBef>
              <a:spcPct val="0"/>
            </a:spcBef>
            <a:spcAft>
              <a:spcPct val="15000"/>
            </a:spcAft>
            <a:buChar char="••"/>
          </a:pPr>
          <a:r>
            <a:rPr lang="de-DE" sz="2400" kern="1200" dirty="0" smtClean="0"/>
            <a:t>Rückgang der Kühlmöglichkeiten und Gefährdung der Tier-</a:t>
          </a:r>
          <a:r>
            <a:rPr lang="de-DE" sz="2400" kern="1200" baseline="0" dirty="0" smtClean="0"/>
            <a:t> und Pflanzenwelt durch erhöhte Wassertemperaturen</a:t>
          </a:r>
          <a:endParaRPr lang="de-DE" sz="2400" kern="1200" dirty="0" smtClean="0"/>
        </a:p>
      </dsp:txBody>
      <dsp:txXfrm>
        <a:off x="0" y="1102005"/>
        <a:ext cx="8677720" cy="21383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9A71D-3C76-BF46-A59E-223E386623B6}">
      <dsp:nvSpPr>
        <dsp:cNvPr id="0" name=""/>
        <dsp:cNvSpPr/>
      </dsp:nvSpPr>
      <dsp:spPr>
        <a:xfrm>
          <a:off x="3541454" y="1870528"/>
          <a:ext cx="1603310" cy="160331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de-DE" sz="3200" kern="1200" dirty="0" smtClean="0"/>
            <a:t>Tempe-</a:t>
          </a:r>
          <a:r>
            <a:rPr lang="de-DE" sz="3200" kern="1200" dirty="0" err="1" smtClean="0"/>
            <a:t>ratur</a:t>
          </a:r>
          <a:endParaRPr lang="de-DE" sz="3200" kern="1200" dirty="0"/>
        </a:p>
      </dsp:txBody>
      <dsp:txXfrm>
        <a:off x="3619721" y="1948795"/>
        <a:ext cx="1446776" cy="1446776"/>
      </dsp:txXfrm>
    </dsp:sp>
    <dsp:sp modelId="{68EA65DC-D015-9E4D-B30D-CADB668A58A8}">
      <dsp:nvSpPr>
        <dsp:cNvPr id="0" name=""/>
        <dsp:cNvSpPr/>
      </dsp:nvSpPr>
      <dsp:spPr>
        <a:xfrm rot="16200000">
          <a:off x="4168870" y="1696289"/>
          <a:ext cx="348478" cy="0"/>
        </a:xfrm>
        <a:custGeom>
          <a:avLst/>
          <a:gdLst/>
          <a:ahLst/>
          <a:cxnLst/>
          <a:rect l="0" t="0" r="0" b="0"/>
          <a:pathLst>
            <a:path>
              <a:moveTo>
                <a:pt x="0" y="0"/>
              </a:moveTo>
              <a:lnTo>
                <a:pt x="348478"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4A32E3FE-C174-8742-8FE8-4AFEEB9EAFF6}">
      <dsp:nvSpPr>
        <dsp:cNvPr id="0" name=""/>
        <dsp:cNvSpPr/>
      </dsp:nvSpPr>
      <dsp:spPr>
        <a:xfrm>
          <a:off x="3310786" y="447832"/>
          <a:ext cx="2064646" cy="107421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Anstieg der heißen Tage im Jahr</a:t>
          </a:r>
        </a:p>
      </dsp:txBody>
      <dsp:txXfrm>
        <a:off x="3363225" y="500271"/>
        <a:ext cx="1959768" cy="969339"/>
      </dsp:txXfrm>
    </dsp:sp>
    <dsp:sp modelId="{779C6E2F-B536-194D-AF68-4B739E560B27}">
      <dsp:nvSpPr>
        <dsp:cNvPr id="0" name=""/>
        <dsp:cNvSpPr/>
      </dsp:nvSpPr>
      <dsp:spPr>
        <a:xfrm rot="20454822">
          <a:off x="5109543" y="2185291"/>
          <a:ext cx="1281432" cy="0"/>
        </a:xfrm>
        <a:custGeom>
          <a:avLst/>
          <a:gdLst/>
          <a:ahLst/>
          <a:cxnLst/>
          <a:rect l="0" t="0" r="0" b="0"/>
          <a:pathLst>
            <a:path>
              <a:moveTo>
                <a:pt x="0" y="0"/>
              </a:moveTo>
              <a:lnTo>
                <a:pt x="1281432"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A34FB240-1234-144E-895F-893E6846120B}">
      <dsp:nvSpPr>
        <dsp:cNvPr id="0" name=""/>
        <dsp:cNvSpPr/>
      </dsp:nvSpPr>
      <dsp:spPr>
        <a:xfrm>
          <a:off x="6355753" y="1067780"/>
          <a:ext cx="2143806" cy="107421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Vegetations- und Wachstums-probleme </a:t>
          </a:r>
        </a:p>
      </dsp:txBody>
      <dsp:txXfrm>
        <a:off x="6408192" y="1120219"/>
        <a:ext cx="2038928" cy="969339"/>
      </dsp:txXfrm>
    </dsp:sp>
    <dsp:sp modelId="{CF3DA929-FC4E-FB4D-B1D7-3D2C90A4B0FB}">
      <dsp:nvSpPr>
        <dsp:cNvPr id="0" name=""/>
        <dsp:cNvSpPr/>
      </dsp:nvSpPr>
      <dsp:spPr>
        <a:xfrm rot="1131570">
          <a:off x="5109626" y="3157594"/>
          <a:ext cx="1309057" cy="0"/>
        </a:xfrm>
        <a:custGeom>
          <a:avLst/>
          <a:gdLst/>
          <a:ahLst/>
          <a:cxnLst/>
          <a:rect l="0" t="0" r="0" b="0"/>
          <a:pathLst>
            <a:path>
              <a:moveTo>
                <a:pt x="0" y="0"/>
              </a:moveTo>
              <a:lnTo>
                <a:pt x="1309057"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97E0F741-1A10-6440-8274-CF278471566D}">
      <dsp:nvSpPr>
        <dsp:cNvPr id="0" name=""/>
        <dsp:cNvSpPr/>
      </dsp:nvSpPr>
      <dsp:spPr>
        <a:xfrm>
          <a:off x="6383544" y="3202384"/>
          <a:ext cx="2168255" cy="107421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Ausbreitung von Pflanzen-krankheiten </a:t>
          </a:r>
        </a:p>
      </dsp:txBody>
      <dsp:txXfrm>
        <a:off x="6435983" y="3254823"/>
        <a:ext cx="2063377" cy="969339"/>
      </dsp:txXfrm>
    </dsp:sp>
    <dsp:sp modelId="{B7E3013A-AFC0-3B46-8046-D63A89CB54D9}">
      <dsp:nvSpPr>
        <dsp:cNvPr id="0" name=""/>
        <dsp:cNvSpPr/>
      </dsp:nvSpPr>
      <dsp:spPr>
        <a:xfrm rot="5400000">
          <a:off x="4160983" y="3655965"/>
          <a:ext cx="364253" cy="0"/>
        </a:xfrm>
        <a:custGeom>
          <a:avLst/>
          <a:gdLst/>
          <a:ahLst/>
          <a:cxnLst/>
          <a:rect l="0" t="0" r="0" b="0"/>
          <a:pathLst>
            <a:path>
              <a:moveTo>
                <a:pt x="0" y="0"/>
              </a:moveTo>
              <a:lnTo>
                <a:pt x="364253"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A8CD41B1-943A-9F49-AF7A-13A9D5C1DA04}">
      <dsp:nvSpPr>
        <dsp:cNvPr id="0" name=""/>
        <dsp:cNvSpPr/>
      </dsp:nvSpPr>
      <dsp:spPr>
        <a:xfrm>
          <a:off x="3238781" y="3838092"/>
          <a:ext cx="2208656" cy="107421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Umsiedelung der Agrarflächen </a:t>
          </a:r>
        </a:p>
      </dsp:txBody>
      <dsp:txXfrm>
        <a:off x="3291220" y="3890531"/>
        <a:ext cx="2103778" cy="969339"/>
      </dsp:txXfrm>
    </dsp:sp>
    <dsp:sp modelId="{461B133B-5C31-EE44-99C4-C478E977D68A}">
      <dsp:nvSpPr>
        <dsp:cNvPr id="0" name=""/>
        <dsp:cNvSpPr/>
      </dsp:nvSpPr>
      <dsp:spPr>
        <a:xfrm rot="9654804">
          <a:off x="2322765" y="3154457"/>
          <a:ext cx="1253134" cy="0"/>
        </a:xfrm>
        <a:custGeom>
          <a:avLst/>
          <a:gdLst/>
          <a:ahLst/>
          <a:cxnLst/>
          <a:rect l="0" t="0" r="0" b="0"/>
          <a:pathLst>
            <a:path>
              <a:moveTo>
                <a:pt x="0" y="0"/>
              </a:moveTo>
              <a:lnTo>
                <a:pt x="1253134"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645736C7-0F4E-3B45-81A5-38C941AE7AAC}">
      <dsp:nvSpPr>
        <dsp:cNvPr id="0" name=""/>
        <dsp:cNvSpPr/>
      </dsp:nvSpPr>
      <dsp:spPr>
        <a:xfrm>
          <a:off x="159887" y="3202392"/>
          <a:ext cx="2197323" cy="107421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Abnahme der Produktivität der Tierhaltung </a:t>
          </a:r>
          <a:endParaRPr lang="de-DE" sz="2000" kern="1200" dirty="0"/>
        </a:p>
      </dsp:txBody>
      <dsp:txXfrm>
        <a:off x="212326" y="3254831"/>
        <a:ext cx="2092445" cy="969339"/>
      </dsp:txXfrm>
    </dsp:sp>
    <dsp:sp modelId="{A0232AAC-4F5E-114F-8DA5-B65D798874E4}">
      <dsp:nvSpPr>
        <dsp:cNvPr id="0" name=""/>
        <dsp:cNvSpPr/>
      </dsp:nvSpPr>
      <dsp:spPr>
        <a:xfrm rot="11955402">
          <a:off x="2341736" y="2188600"/>
          <a:ext cx="1234246" cy="0"/>
        </a:xfrm>
        <a:custGeom>
          <a:avLst/>
          <a:gdLst/>
          <a:ahLst/>
          <a:cxnLst/>
          <a:rect l="0" t="0" r="0" b="0"/>
          <a:pathLst>
            <a:path>
              <a:moveTo>
                <a:pt x="0" y="0"/>
              </a:moveTo>
              <a:lnTo>
                <a:pt x="1234246"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BF9EB26C-D5CF-BD43-8BFA-E295D0D838E6}">
      <dsp:nvSpPr>
        <dsp:cNvPr id="0" name=""/>
        <dsp:cNvSpPr/>
      </dsp:nvSpPr>
      <dsp:spPr>
        <a:xfrm>
          <a:off x="199673" y="1067771"/>
          <a:ext cx="2176591" cy="107421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Bepflanzung mit wärmeliebenden Arten</a:t>
          </a:r>
          <a:endParaRPr lang="de-DE" sz="2000" kern="1200" dirty="0"/>
        </a:p>
      </dsp:txBody>
      <dsp:txXfrm>
        <a:off x="252112" y="1120210"/>
        <a:ext cx="2071713" cy="96933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9A71D-3C76-BF46-A59E-223E386623B6}">
      <dsp:nvSpPr>
        <dsp:cNvPr id="0" name=""/>
        <dsp:cNvSpPr/>
      </dsp:nvSpPr>
      <dsp:spPr>
        <a:xfrm>
          <a:off x="3415605" y="2037988"/>
          <a:ext cx="2339758" cy="160331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de-DE" sz="3200" kern="1200" dirty="0" smtClean="0"/>
            <a:t>Arten und Population</a:t>
          </a:r>
        </a:p>
      </dsp:txBody>
      <dsp:txXfrm>
        <a:off x="3493872" y="2116255"/>
        <a:ext cx="2183224" cy="1446776"/>
      </dsp:txXfrm>
    </dsp:sp>
    <dsp:sp modelId="{68EA65DC-D015-9E4D-B30D-CADB668A58A8}">
      <dsp:nvSpPr>
        <dsp:cNvPr id="0" name=""/>
        <dsp:cNvSpPr/>
      </dsp:nvSpPr>
      <dsp:spPr>
        <a:xfrm rot="16200000">
          <a:off x="4367929" y="1820433"/>
          <a:ext cx="435109" cy="0"/>
        </a:xfrm>
        <a:custGeom>
          <a:avLst/>
          <a:gdLst/>
          <a:ahLst/>
          <a:cxnLst/>
          <a:rect l="0" t="0" r="0" b="0"/>
          <a:pathLst>
            <a:path>
              <a:moveTo>
                <a:pt x="0" y="0"/>
              </a:moveTo>
              <a:lnTo>
                <a:pt x="435109"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4A32E3FE-C174-8742-8FE8-4AFEEB9EAFF6}">
      <dsp:nvSpPr>
        <dsp:cNvPr id="0" name=""/>
        <dsp:cNvSpPr/>
      </dsp:nvSpPr>
      <dsp:spPr>
        <a:xfrm>
          <a:off x="3553161" y="528660"/>
          <a:ext cx="2064646" cy="107421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Veränderung</a:t>
          </a:r>
          <a:r>
            <a:rPr lang="de-DE" sz="2000" kern="1200" baseline="0" dirty="0" smtClean="0"/>
            <a:t> der</a:t>
          </a:r>
          <a:r>
            <a:rPr lang="de-DE" sz="2000" kern="1200" dirty="0" smtClean="0"/>
            <a:t> Verbreitungs-gebiete</a:t>
          </a:r>
        </a:p>
      </dsp:txBody>
      <dsp:txXfrm>
        <a:off x="3605600" y="581099"/>
        <a:ext cx="1959768" cy="969339"/>
      </dsp:txXfrm>
    </dsp:sp>
    <dsp:sp modelId="{779C6E2F-B536-194D-AF68-4B739E560B27}">
      <dsp:nvSpPr>
        <dsp:cNvPr id="0" name=""/>
        <dsp:cNvSpPr/>
      </dsp:nvSpPr>
      <dsp:spPr>
        <a:xfrm rot="21292058">
          <a:off x="5753302" y="2688580"/>
          <a:ext cx="1028158" cy="0"/>
        </a:xfrm>
        <a:custGeom>
          <a:avLst/>
          <a:gdLst/>
          <a:ahLst/>
          <a:cxnLst/>
          <a:rect l="0" t="0" r="0" b="0"/>
          <a:pathLst>
            <a:path>
              <a:moveTo>
                <a:pt x="0" y="0"/>
              </a:moveTo>
              <a:lnTo>
                <a:pt x="1028158"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A34FB240-1234-144E-895F-893E6846120B}">
      <dsp:nvSpPr>
        <dsp:cNvPr id="0" name=""/>
        <dsp:cNvSpPr/>
      </dsp:nvSpPr>
      <dsp:spPr>
        <a:xfrm>
          <a:off x="6779399" y="2009208"/>
          <a:ext cx="2143806" cy="107421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Rückgang</a:t>
          </a:r>
          <a:r>
            <a:rPr lang="de-DE" sz="2000" kern="1200" baseline="0" dirty="0" smtClean="0"/>
            <a:t> der Artenvielfalt</a:t>
          </a:r>
          <a:endParaRPr lang="de-DE" sz="2000" kern="1200" dirty="0" smtClean="0"/>
        </a:p>
      </dsp:txBody>
      <dsp:txXfrm>
        <a:off x="6831838" y="2061647"/>
        <a:ext cx="2038928" cy="969339"/>
      </dsp:txXfrm>
    </dsp:sp>
    <dsp:sp modelId="{CF3DA929-FC4E-FB4D-B1D7-3D2C90A4B0FB}">
      <dsp:nvSpPr>
        <dsp:cNvPr id="0" name=""/>
        <dsp:cNvSpPr/>
      </dsp:nvSpPr>
      <dsp:spPr>
        <a:xfrm rot="2039818">
          <a:off x="5700802" y="3807125"/>
          <a:ext cx="638392" cy="0"/>
        </a:xfrm>
        <a:custGeom>
          <a:avLst/>
          <a:gdLst/>
          <a:ahLst/>
          <a:cxnLst/>
          <a:rect l="0" t="0" r="0" b="0"/>
          <a:pathLst>
            <a:path>
              <a:moveTo>
                <a:pt x="0" y="0"/>
              </a:moveTo>
              <a:lnTo>
                <a:pt x="638392"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97E0F741-1A10-6440-8274-CF278471566D}">
      <dsp:nvSpPr>
        <dsp:cNvPr id="0" name=""/>
        <dsp:cNvSpPr/>
      </dsp:nvSpPr>
      <dsp:spPr>
        <a:xfrm>
          <a:off x="6135808" y="3985603"/>
          <a:ext cx="2168255" cy="126159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Verbreitung nicht-heimischer</a:t>
          </a:r>
          <a:r>
            <a:rPr lang="de-DE" sz="2000" kern="1200" baseline="0" dirty="0" smtClean="0"/>
            <a:t> Arten</a:t>
          </a:r>
          <a:endParaRPr lang="de-DE" sz="2000" kern="1200" dirty="0" smtClean="0"/>
        </a:p>
      </dsp:txBody>
      <dsp:txXfrm>
        <a:off x="6197394" y="4047189"/>
        <a:ext cx="2045083" cy="1138421"/>
      </dsp:txXfrm>
    </dsp:sp>
    <dsp:sp modelId="{B7E3013A-AFC0-3B46-8046-D63A89CB54D9}">
      <dsp:nvSpPr>
        <dsp:cNvPr id="0" name=""/>
        <dsp:cNvSpPr/>
      </dsp:nvSpPr>
      <dsp:spPr>
        <a:xfrm rot="8742514">
          <a:off x="2709033" y="3855412"/>
          <a:ext cx="773823" cy="0"/>
        </a:xfrm>
        <a:custGeom>
          <a:avLst/>
          <a:gdLst/>
          <a:ahLst/>
          <a:cxnLst/>
          <a:rect l="0" t="0" r="0" b="0"/>
          <a:pathLst>
            <a:path>
              <a:moveTo>
                <a:pt x="0" y="0"/>
              </a:moveTo>
              <a:lnTo>
                <a:pt x="773823"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A8CD41B1-943A-9F49-AF7A-13A9D5C1DA04}">
      <dsp:nvSpPr>
        <dsp:cNvPr id="0" name=""/>
        <dsp:cNvSpPr/>
      </dsp:nvSpPr>
      <dsp:spPr>
        <a:xfrm>
          <a:off x="884331" y="4073399"/>
          <a:ext cx="2208656" cy="107421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Probleme bei Tieren mit engen</a:t>
          </a:r>
          <a:r>
            <a:rPr lang="de-DE" sz="2000" kern="1200" baseline="0" dirty="0" smtClean="0"/>
            <a:t> Toleranzbereichen</a:t>
          </a:r>
          <a:endParaRPr lang="de-DE" sz="2000" kern="1200" dirty="0" smtClean="0"/>
        </a:p>
      </dsp:txBody>
      <dsp:txXfrm>
        <a:off x="936770" y="4125838"/>
        <a:ext cx="2103778" cy="969339"/>
      </dsp:txXfrm>
    </dsp:sp>
    <dsp:sp modelId="{461B133B-5C31-EE44-99C4-C478E977D68A}">
      <dsp:nvSpPr>
        <dsp:cNvPr id="0" name=""/>
        <dsp:cNvSpPr/>
      </dsp:nvSpPr>
      <dsp:spPr>
        <a:xfrm rot="11071361">
          <a:off x="2802074" y="2722878"/>
          <a:ext cx="614487" cy="0"/>
        </a:xfrm>
        <a:custGeom>
          <a:avLst/>
          <a:gdLst/>
          <a:ahLst/>
          <a:cxnLst/>
          <a:rect l="0" t="0" r="0" b="0"/>
          <a:pathLst>
            <a:path>
              <a:moveTo>
                <a:pt x="0" y="0"/>
              </a:moveTo>
              <a:lnTo>
                <a:pt x="614487"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645736C7-0F4E-3B45-81A5-38C941AE7AAC}">
      <dsp:nvSpPr>
        <dsp:cNvPr id="0" name=""/>
        <dsp:cNvSpPr/>
      </dsp:nvSpPr>
      <dsp:spPr>
        <a:xfrm>
          <a:off x="163699" y="1969382"/>
          <a:ext cx="2639332" cy="124976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Veränderte Zusammensetzung der Lebensgemeinschaften</a:t>
          </a:r>
        </a:p>
      </dsp:txBody>
      <dsp:txXfrm>
        <a:off x="224708" y="2030391"/>
        <a:ext cx="2517314" cy="1127748"/>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1775-DCC5-484A-832B-3A28405C0520}">
      <dsp:nvSpPr>
        <dsp:cNvPr id="0" name=""/>
        <dsp:cNvSpPr/>
      </dsp:nvSpPr>
      <dsp:spPr>
        <a:xfrm>
          <a:off x="0" y="26017"/>
          <a:ext cx="8677720" cy="13536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de-DE" sz="3600" kern="1200" dirty="0" smtClean="0"/>
            <a:t>Biotope, Habitate und Ökosysteme</a:t>
          </a:r>
        </a:p>
      </dsp:txBody>
      <dsp:txXfrm>
        <a:off x="0" y="26017"/>
        <a:ext cx="8677720" cy="1353600"/>
      </dsp:txXfrm>
    </dsp:sp>
    <dsp:sp modelId="{7DB60188-23BA-FD4F-94EC-937389981BD4}">
      <dsp:nvSpPr>
        <dsp:cNvPr id="0" name=""/>
        <dsp:cNvSpPr/>
      </dsp:nvSpPr>
      <dsp:spPr>
        <a:xfrm>
          <a:off x="0" y="1379360"/>
          <a:ext cx="8677720" cy="245128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4000" tIns="128016" rIns="170688" bIns="192024" numCol="1" spcCol="1270" anchor="t" anchorCtr="0">
          <a:noAutofit/>
        </a:bodyPr>
        <a:lstStyle/>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de-DE" sz="2400" b="0" kern="1200" dirty="0" smtClean="0">
              <a:solidFill>
                <a:schemeClr val="tx1"/>
              </a:solidFill>
              <a:effectLst/>
              <a:latin typeface="+mn-lt"/>
              <a:ea typeface="+mn-ea"/>
              <a:cs typeface="+mn-cs"/>
            </a:rPr>
            <a:t>Benötigen die </a:t>
          </a:r>
          <a:r>
            <a:rPr lang="de-DE" sz="2400" b="0" kern="1200" baseline="0" dirty="0" smtClean="0">
              <a:solidFill>
                <a:schemeClr val="tx1"/>
              </a:solidFill>
              <a:effectLst/>
              <a:latin typeface="+mn-lt"/>
              <a:ea typeface="+mn-ea"/>
              <a:cs typeface="+mn-cs"/>
            </a:rPr>
            <a:t>Wechselbeziehungen der verschiedenen Pflanzen- und Tierarten</a:t>
          </a:r>
          <a:endParaRPr lang="de-DE" sz="2400" b="0" kern="1200" dirty="0" smtClean="0">
            <a:solidFill>
              <a:schemeClr val="tx1"/>
            </a:solidFill>
            <a:effectLst/>
            <a:latin typeface="+mn-lt"/>
            <a:ea typeface="+mn-ea"/>
            <a:cs typeface="+mn-cs"/>
          </a:endParaRPr>
        </a:p>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de-DE" sz="2400" b="0" kern="1200" dirty="0" smtClean="0">
              <a:solidFill>
                <a:schemeClr val="tx1"/>
              </a:solidFill>
              <a:effectLst/>
              <a:latin typeface="+mn-lt"/>
              <a:ea typeface="+mn-ea"/>
              <a:cs typeface="+mn-cs"/>
            </a:rPr>
            <a:t>Veränderungen können </a:t>
          </a:r>
          <a:r>
            <a:rPr lang="de-DE" sz="2400" b="0" kern="1200" baseline="0" dirty="0" smtClean="0">
              <a:solidFill>
                <a:schemeClr val="tx1"/>
              </a:solidFill>
              <a:effectLst/>
              <a:latin typeface="+mn-lt"/>
              <a:ea typeface="+mn-ea"/>
              <a:cs typeface="+mn-cs"/>
            </a:rPr>
            <a:t>das Ökosystem gefährden</a:t>
          </a:r>
          <a:endParaRPr lang="de-DE" sz="2400" b="0" kern="1200" dirty="0" smtClean="0">
            <a:solidFill>
              <a:schemeClr val="tx1"/>
            </a:solidFill>
            <a:effectLst/>
            <a:latin typeface="+mn-lt"/>
            <a:ea typeface="+mn-ea"/>
            <a:cs typeface="+mn-cs"/>
          </a:endParaRPr>
        </a:p>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de-DE" sz="2400" b="0" kern="1200" baseline="0" dirty="0" smtClean="0">
              <a:solidFill>
                <a:schemeClr val="tx1"/>
              </a:solidFill>
              <a:effectLst/>
              <a:latin typeface="+mn-lt"/>
              <a:ea typeface="+mn-ea"/>
              <a:cs typeface="+mn-cs"/>
            </a:rPr>
            <a:t>Arten die auf andere Arten angewiesen sind, können räumlich und zeitlich von einander getrennt werden und somit das Gleichgewicht stören</a:t>
          </a:r>
          <a:endParaRPr lang="de-DE" sz="2400" b="0" kern="1200" dirty="0" smtClean="0">
            <a:solidFill>
              <a:schemeClr val="tx1"/>
            </a:solidFill>
            <a:effectLst/>
            <a:latin typeface="+mn-lt"/>
            <a:ea typeface="+mn-ea"/>
            <a:cs typeface="+mn-cs"/>
          </a:endParaRPr>
        </a:p>
      </dsp:txBody>
      <dsp:txXfrm>
        <a:off x="0" y="1379360"/>
        <a:ext cx="8677720" cy="245128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1775-DCC5-484A-832B-3A28405C0520}">
      <dsp:nvSpPr>
        <dsp:cNvPr id="0" name=""/>
        <dsp:cNvSpPr/>
      </dsp:nvSpPr>
      <dsp:spPr>
        <a:xfrm>
          <a:off x="0" y="19584"/>
          <a:ext cx="8677720" cy="12960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de-DE" sz="3600" kern="1200" dirty="0" smtClean="0"/>
            <a:t>Am Beispiel der Kirsch-Essig-Fliege</a:t>
          </a:r>
        </a:p>
      </dsp:txBody>
      <dsp:txXfrm>
        <a:off x="0" y="19584"/>
        <a:ext cx="8677720" cy="1296000"/>
      </dsp:txXfrm>
    </dsp:sp>
    <dsp:sp modelId="{7DB60188-23BA-FD4F-94EC-937389981BD4}">
      <dsp:nvSpPr>
        <dsp:cNvPr id="0" name=""/>
        <dsp:cNvSpPr/>
      </dsp:nvSpPr>
      <dsp:spPr>
        <a:xfrm>
          <a:off x="0" y="1315338"/>
          <a:ext cx="8677720" cy="216168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4000" tIns="128016" rIns="170688" bIns="192024" numCol="1" spcCol="1270" anchor="t" anchorCtr="0">
          <a:noAutofit/>
        </a:bodyPr>
        <a:lstStyle/>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de-DE" sz="2400" b="0" kern="1200" dirty="0" smtClean="0">
              <a:solidFill>
                <a:schemeClr val="tx1"/>
              </a:solidFill>
              <a:effectLst/>
              <a:latin typeface="+mn-lt"/>
              <a:ea typeface="+mn-ea"/>
              <a:cs typeface="+mn-cs"/>
            </a:rPr>
            <a:t>Ursprünglich heimisch in Südostasien</a:t>
          </a:r>
        </a:p>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de-DE" sz="2400" b="0" kern="1200" dirty="0" smtClean="0">
              <a:solidFill>
                <a:schemeClr val="tx1"/>
              </a:solidFill>
              <a:effectLst/>
              <a:latin typeface="+mn-lt"/>
              <a:ea typeface="+mn-ea"/>
              <a:cs typeface="+mn-cs"/>
            </a:rPr>
            <a:t>Seit einigen Jahren in Südeuropa und in Deutschland angesiedelt</a:t>
          </a:r>
        </a:p>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de-DE" sz="2400" b="0" kern="1200" dirty="0" smtClean="0">
              <a:solidFill>
                <a:schemeClr val="tx1"/>
              </a:solidFill>
              <a:effectLst/>
              <a:latin typeface="+mn-lt"/>
              <a:ea typeface="+mn-ea"/>
              <a:cs typeface="+mn-cs"/>
            </a:rPr>
            <a:t>Beschädigen Trauben, Kirschen und Himbeeren</a:t>
          </a:r>
        </a:p>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de-DE" sz="2400" b="0" kern="1200" dirty="0" smtClean="0">
              <a:solidFill>
                <a:schemeClr val="tx1"/>
              </a:solidFill>
              <a:effectLst/>
              <a:latin typeface="+mn-lt"/>
              <a:ea typeface="+mn-ea"/>
              <a:cs typeface="+mn-cs"/>
            </a:rPr>
            <a:t>Große Gefahrenquelle für viele deutsche Winzer</a:t>
          </a:r>
        </a:p>
      </dsp:txBody>
      <dsp:txXfrm>
        <a:off x="0" y="1315338"/>
        <a:ext cx="8677720" cy="2161687"/>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1775-DCC5-484A-832B-3A28405C0520}">
      <dsp:nvSpPr>
        <dsp:cNvPr id="0" name=""/>
        <dsp:cNvSpPr/>
      </dsp:nvSpPr>
      <dsp:spPr>
        <a:xfrm>
          <a:off x="0" y="-215670"/>
          <a:ext cx="8669245" cy="8718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de-DE" sz="3600" kern="1200" baseline="0" dirty="0" smtClean="0"/>
            <a:t>Biologischen Vielfalt (Beispiel)</a:t>
          </a:r>
          <a:endParaRPr lang="de-DE" sz="3600" kern="1200" dirty="0"/>
        </a:p>
      </dsp:txBody>
      <dsp:txXfrm>
        <a:off x="0" y="-215670"/>
        <a:ext cx="8669245" cy="871800"/>
      </dsp:txXfrm>
    </dsp:sp>
    <dsp:sp modelId="{7DB60188-23BA-FD4F-94EC-937389981BD4}">
      <dsp:nvSpPr>
        <dsp:cNvPr id="0" name=""/>
        <dsp:cNvSpPr/>
      </dsp:nvSpPr>
      <dsp:spPr>
        <a:xfrm>
          <a:off x="4237" y="656130"/>
          <a:ext cx="8669245" cy="279990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4000"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de-DE" sz="2400" kern="1200" dirty="0" smtClean="0"/>
            <a:t>Durch Veränderung des Klimas werden Tier-</a:t>
          </a:r>
          <a:r>
            <a:rPr lang="de-DE" sz="2400" kern="1200" baseline="0" dirty="0" smtClean="0"/>
            <a:t> und Pflanzenarten gefährdet, die auf einander angewiesen sind. </a:t>
          </a:r>
          <a:endParaRPr lang="de-DE" sz="2400" kern="1200" dirty="0" smtClean="0"/>
        </a:p>
        <a:p>
          <a:pPr marL="228600" lvl="1" indent="-228600" algn="l" defTabSz="1066800">
            <a:lnSpc>
              <a:spcPct val="90000"/>
            </a:lnSpc>
            <a:spcBef>
              <a:spcPct val="0"/>
            </a:spcBef>
            <a:spcAft>
              <a:spcPct val="15000"/>
            </a:spcAft>
            <a:buChar char="••"/>
          </a:pPr>
          <a:r>
            <a:rPr lang="de-DE" sz="2400" kern="1200" dirty="0" smtClean="0"/>
            <a:t>Zugvögel finden bei ihrer Rückkehr</a:t>
          </a:r>
          <a:r>
            <a:rPr lang="de-DE" sz="2400" kern="1200" baseline="0" dirty="0" smtClean="0"/>
            <a:t> erschwert Nahrung, da die Larven sich bereits weiterentwickelt haben</a:t>
          </a:r>
          <a:endParaRPr lang="de-DE" sz="2400" kern="1200" dirty="0" smtClean="0"/>
        </a:p>
        <a:p>
          <a:pPr marL="228600" lvl="1" indent="-228600" algn="l" defTabSz="1066800">
            <a:lnSpc>
              <a:spcPct val="90000"/>
            </a:lnSpc>
            <a:spcBef>
              <a:spcPct val="0"/>
            </a:spcBef>
            <a:spcAft>
              <a:spcPct val="15000"/>
            </a:spcAft>
            <a:buChar char="••"/>
          </a:pPr>
          <a:r>
            <a:rPr lang="de-DE" sz="2400" kern="1200" dirty="0" smtClean="0"/>
            <a:t>Raupen vieler Schmetterlingsarten sind auf spezielle Blätter angewiesen, die durch die Veränderung der Verbreitungsgebiete nur noch limitiert vorhanden sind</a:t>
          </a:r>
        </a:p>
      </dsp:txBody>
      <dsp:txXfrm>
        <a:off x="4237" y="656130"/>
        <a:ext cx="8669245" cy="279990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1775-DCC5-484A-832B-3A28405C0520}">
      <dsp:nvSpPr>
        <dsp:cNvPr id="0" name=""/>
        <dsp:cNvSpPr/>
      </dsp:nvSpPr>
      <dsp:spPr>
        <a:xfrm>
          <a:off x="0" y="-119622"/>
          <a:ext cx="8669245" cy="8718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de-DE" sz="3600" kern="1200" dirty="0" smtClean="0"/>
            <a:t>Wetterbedingungen</a:t>
          </a:r>
        </a:p>
      </dsp:txBody>
      <dsp:txXfrm>
        <a:off x="0" y="-119622"/>
        <a:ext cx="8669245" cy="871800"/>
      </dsp:txXfrm>
    </dsp:sp>
    <dsp:sp modelId="{7DB60188-23BA-FD4F-94EC-937389981BD4}">
      <dsp:nvSpPr>
        <dsp:cNvPr id="0" name=""/>
        <dsp:cNvSpPr/>
      </dsp:nvSpPr>
      <dsp:spPr>
        <a:xfrm>
          <a:off x="4237" y="752012"/>
          <a:ext cx="8669245" cy="318419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4000" tIns="128016" rIns="170688" bIns="192024" numCol="1" spcCol="1270" anchor="t" anchorCtr="0">
          <a:noAutofit/>
        </a:bodyPr>
        <a:lstStyle/>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de-DE" sz="2400" b="0" kern="1200" dirty="0" smtClean="0">
              <a:solidFill>
                <a:schemeClr val="tx1"/>
              </a:solidFill>
              <a:effectLst/>
              <a:latin typeface="+mn-lt"/>
              <a:ea typeface="+mn-ea"/>
              <a:cs typeface="+mn-cs"/>
            </a:rPr>
            <a:t>Für den Verkehr spielen</a:t>
          </a:r>
          <a:r>
            <a:rPr lang="de-DE" sz="2400" b="0" kern="1200" baseline="0" dirty="0" smtClean="0">
              <a:solidFill>
                <a:schemeClr val="tx1"/>
              </a:solidFill>
              <a:effectLst/>
              <a:latin typeface="+mn-lt"/>
              <a:ea typeface="+mn-ea"/>
              <a:cs typeface="+mn-cs"/>
            </a:rPr>
            <a:t> die Wetterbedingungen eine wichtige Rolle</a:t>
          </a:r>
          <a:endParaRPr lang="de-DE" sz="2400" b="0" kern="1200" dirty="0" smtClean="0">
            <a:solidFill>
              <a:schemeClr val="tx1"/>
            </a:solidFill>
            <a:effectLst/>
            <a:latin typeface="+mn-lt"/>
            <a:ea typeface="+mn-ea"/>
            <a:cs typeface="+mn-cs"/>
          </a:endParaRPr>
        </a:p>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de-DE" sz="2400" b="0" kern="1200" dirty="0" smtClean="0">
              <a:solidFill>
                <a:schemeClr val="tx1"/>
              </a:solidFill>
              <a:effectLst/>
              <a:latin typeface="+mn-lt"/>
              <a:ea typeface="+mn-ea"/>
              <a:cs typeface="+mn-cs"/>
            </a:rPr>
            <a:t>Einschränkungen der </a:t>
          </a:r>
          <a:r>
            <a:rPr lang="de-DE" sz="2400" b="0" kern="1200" baseline="0" dirty="0" smtClean="0">
              <a:solidFill>
                <a:schemeClr val="tx1"/>
              </a:solidFill>
              <a:effectLst/>
              <a:latin typeface="+mn-lt"/>
              <a:ea typeface="+mn-ea"/>
              <a:cs typeface="+mn-cs"/>
            </a:rPr>
            <a:t>Verkehrsinfrastruktur durch</a:t>
          </a:r>
          <a:r>
            <a:rPr lang="de-DE" sz="2400" b="0" kern="1200" dirty="0" smtClean="0">
              <a:solidFill>
                <a:schemeClr val="tx1"/>
              </a:solidFill>
              <a:effectLst/>
              <a:latin typeface="+mn-lt"/>
              <a:ea typeface="+mn-ea"/>
              <a:cs typeface="+mn-cs"/>
            </a:rPr>
            <a:t> Niederschläge und höheren Temperaturen</a:t>
          </a:r>
        </a:p>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de-DE" sz="2400" b="0" kern="1200" dirty="0" smtClean="0">
              <a:solidFill>
                <a:schemeClr val="tx1"/>
              </a:solidFill>
              <a:effectLst/>
              <a:latin typeface="+mn-lt"/>
              <a:ea typeface="+mn-ea"/>
              <a:cs typeface="+mn-cs"/>
            </a:rPr>
            <a:t>Durch eine Erhöhung der extremen Wetterereignisse kommt es in der Zukunft zu weiteren Verkehrsunfällen</a:t>
          </a:r>
        </a:p>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de-DE" sz="2400" b="0" kern="1200" dirty="0" smtClean="0">
              <a:solidFill>
                <a:schemeClr val="tx1"/>
              </a:solidFill>
              <a:effectLst/>
              <a:latin typeface="+mn-lt"/>
              <a:ea typeface="+mn-ea"/>
              <a:cs typeface="+mn-cs"/>
            </a:rPr>
            <a:t>Die</a:t>
          </a:r>
          <a:r>
            <a:rPr lang="de-DE" sz="2400" b="0" kern="1200" baseline="0" dirty="0" smtClean="0">
              <a:solidFill>
                <a:schemeClr val="tx1"/>
              </a:solidFill>
              <a:effectLst/>
              <a:latin typeface="+mn-lt"/>
              <a:ea typeface="+mn-ea"/>
              <a:cs typeface="+mn-cs"/>
            </a:rPr>
            <a:t> Veränderung des Meeresspiegels verursacht bei der Schifffahrt Probleme</a:t>
          </a:r>
          <a:r>
            <a:rPr lang="de-DE" sz="2400" b="0" kern="1200" dirty="0" smtClean="0">
              <a:solidFill>
                <a:schemeClr val="tx1"/>
              </a:solidFill>
              <a:effectLst/>
              <a:latin typeface="+mn-lt"/>
              <a:ea typeface="+mn-ea"/>
              <a:cs typeface="+mn-cs"/>
            </a:rPr>
            <a:t> </a:t>
          </a:r>
        </a:p>
      </dsp:txBody>
      <dsp:txXfrm>
        <a:off x="4237" y="752012"/>
        <a:ext cx="8669245" cy="3184199"/>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1775-DCC5-484A-832B-3A28405C0520}">
      <dsp:nvSpPr>
        <dsp:cNvPr id="0" name=""/>
        <dsp:cNvSpPr/>
      </dsp:nvSpPr>
      <dsp:spPr>
        <a:xfrm>
          <a:off x="0" y="0"/>
          <a:ext cx="8677720" cy="12672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de-DE" sz="3600" kern="1200" baseline="0" dirty="0" smtClean="0"/>
            <a:t>Verkehr (Beispiel)</a:t>
          </a:r>
          <a:endParaRPr lang="de-DE" sz="3600" kern="1200" dirty="0"/>
        </a:p>
      </dsp:txBody>
      <dsp:txXfrm>
        <a:off x="0" y="0"/>
        <a:ext cx="8677720" cy="1267200"/>
      </dsp:txXfrm>
    </dsp:sp>
    <dsp:sp modelId="{7DB60188-23BA-FD4F-94EC-937389981BD4}">
      <dsp:nvSpPr>
        <dsp:cNvPr id="0" name=""/>
        <dsp:cNvSpPr/>
      </dsp:nvSpPr>
      <dsp:spPr>
        <a:xfrm>
          <a:off x="0" y="1292158"/>
          <a:ext cx="8677720" cy="193248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4000"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de-DE" sz="2400" b="0" kern="1200" dirty="0" smtClean="0">
              <a:solidFill>
                <a:schemeClr val="tx1"/>
              </a:solidFill>
              <a:effectLst/>
              <a:latin typeface="+mn-lt"/>
              <a:ea typeface="+mn-ea"/>
              <a:cs typeface="+mn-cs"/>
            </a:rPr>
            <a:t>Durch längerfristige erhöhte Temperaturen kommt es zur Blasenbildung im Asphalt</a:t>
          </a:r>
        </a:p>
        <a:p>
          <a:pPr marL="228600" lvl="1" indent="-228600" algn="l" defTabSz="1066800">
            <a:lnSpc>
              <a:spcPct val="90000"/>
            </a:lnSpc>
            <a:spcBef>
              <a:spcPct val="0"/>
            </a:spcBef>
            <a:spcAft>
              <a:spcPct val="15000"/>
            </a:spcAft>
            <a:buChar char="••"/>
          </a:pPr>
          <a:r>
            <a:rPr lang="de-DE" sz="2400" b="0" kern="1200" dirty="0" smtClean="0">
              <a:solidFill>
                <a:schemeClr val="tx1"/>
              </a:solidFill>
              <a:effectLst/>
              <a:latin typeface="+mn-lt"/>
              <a:ea typeface="+mn-ea"/>
              <a:cs typeface="+mn-cs"/>
            </a:rPr>
            <a:t>Einschränkung der Infrastruktur </a:t>
          </a:r>
        </a:p>
        <a:p>
          <a:pPr marL="228600" lvl="1" indent="-228600" algn="l" defTabSz="1066800">
            <a:lnSpc>
              <a:spcPct val="90000"/>
            </a:lnSpc>
            <a:spcBef>
              <a:spcPct val="0"/>
            </a:spcBef>
            <a:spcAft>
              <a:spcPct val="15000"/>
            </a:spcAft>
            <a:buChar char="••"/>
          </a:pPr>
          <a:r>
            <a:rPr lang="de-DE" sz="2400" b="0" kern="1200" dirty="0" smtClean="0">
              <a:solidFill>
                <a:schemeClr val="tx1"/>
              </a:solidFill>
              <a:effectLst/>
              <a:latin typeface="+mn-lt"/>
              <a:ea typeface="+mn-ea"/>
              <a:cs typeface="+mn-cs"/>
            </a:rPr>
            <a:t>Verkehrsunfälle und potentielle Verletzte sind die Folgen</a:t>
          </a:r>
        </a:p>
      </dsp:txBody>
      <dsp:txXfrm>
        <a:off x="0" y="1292158"/>
        <a:ext cx="8677720" cy="193248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9A71D-3C76-BF46-A59E-223E386623B6}">
      <dsp:nvSpPr>
        <dsp:cNvPr id="0" name=""/>
        <dsp:cNvSpPr/>
      </dsp:nvSpPr>
      <dsp:spPr>
        <a:xfrm>
          <a:off x="3307597" y="1823684"/>
          <a:ext cx="2483768" cy="160331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de-DE" sz="3200" kern="1200" dirty="0" smtClean="0"/>
            <a:t>Wetter-bedingungen</a:t>
          </a:r>
        </a:p>
      </dsp:txBody>
      <dsp:txXfrm>
        <a:off x="3385864" y="1901951"/>
        <a:ext cx="2327234" cy="1446776"/>
      </dsp:txXfrm>
    </dsp:sp>
    <dsp:sp modelId="{68EA65DC-D015-9E4D-B30D-CADB668A58A8}">
      <dsp:nvSpPr>
        <dsp:cNvPr id="0" name=""/>
        <dsp:cNvSpPr/>
      </dsp:nvSpPr>
      <dsp:spPr>
        <a:xfrm rot="16137414">
          <a:off x="4376268" y="1667929"/>
          <a:ext cx="311562" cy="0"/>
        </a:xfrm>
        <a:custGeom>
          <a:avLst/>
          <a:gdLst/>
          <a:ahLst/>
          <a:cxnLst/>
          <a:rect l="0" t="0" r="0" b="0"/>
          <a:pathLst>
            <a:path>
              <a:moveTo>
                <a:pt x="0" y="0"/>
              </a:moveTo>
              <a:lnTo>
                <a:pt x="311562"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4A32E3FE-C174-8742-8FE8-4AFEEB9EAFF6}">
      <dsp:nvSpPr>
        <dsp:cNvPr id="0" name=""/>
        <dsp:cNvSpPr/>
      </dsp:nvSpPr>
      <dsp:spPr>
        <a:xfrm>
          <a:off x="3487111" y="437955"/>
          <a:ext cx="2064646" cy="107421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Tourismus ist unmittelbar abhängig </a:t>
          </a:r>
        </a:p>
      </dsp:txBody>
      <dsp:txXfrm>
        <a:off x="3539550" y="490394"/>
        <a:ext cx="1959768" cy="969339"/>
      </dsp:txXfrm>
    </dsp:sp>
    <dsp:sp modelId="{779C6E2F-B536-194D-AF68-4B739E560B27}">
      <dsp:nvSpPr>
        <dsp:cNvPr id="0" name=""/>
        <dsp:cNvSpPr/>
      </dsp:nvSpPr>
      <dsp:spPr>
        <a:xfrm>
          <a:off x="5791366" y="2625340"/>
          <a:ext cx="720078" cy="0"/>
        </a:xfrm>
        <a:custGeom>
          <a:avLst/>
          <a:gdLst/>
          <a:ahLst/>
          <a:cxnLst/>
          <a:rect l="0" t="0" r="0" b="0"/>
          <a:pathLst>
            <a:path>
              <a:moveTo>
                <a:pt x="0" y="0"/>
              </a:moveTo>
              <a:lnTo>
                <a:pt x="720078"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A34FB240-1234-144E-895F-893E6846120B}">
      <dsp:nvSpPr>
        <dsp:cNvPr id="0" name=""/>
        <dsp:cNvSpPr/>
      </dsp:nvSpPr>
      <dsp:spPr>
        <a:xfrm>
          <a:off x="6511444" y="2088231"/>
          <a:ext cx="2143806" cy="107421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Sommertourismus profitiert von der längeren Saison</a:t>
          </a:r>
        </a:p>
      </dsp:txBody>
      <dsp:txXfrm>
        <a:off x="6563883" y="2140670"/>
        <a:ext cx="2038928" cy="969339"/>
      </dsp:txXfrm>
    </dsp:sp>
    <dsp:sp modelId="{CF3DA929-FC4E-FB4D-B1D7-3D2C90A4B0FB}">
      <dsp:nvSpPr>
        <dsp:cNvPr id="0" name=""/>
        <dsp:cNvSpPr/>
      </dsp:nvSpPr>
      <dsp:spPr>
        <a:xfrm rot="5327289">
          <a:off x="4446304" y="3549698"/>
          <a:ext cx="245462" cy="0"/>
        </a:xfrm>
        <a:custGeom>
          <a:avLst/>
          <a:gdLst/>
          <a:ahLst/>
          <a:cxnLst/>
          <a:rect l="0" t="0" r="0" b="0"/>
          <a:pathLst>
            <a:path>
              <a:moveTo>
                <a:pt x="0" y="0"/>
              </a:moveTo>
              <a:lnTo>
                <a:pt x="245462"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97E0F741-1A10-6440-8274-CF278471566D}">
      <dsp:nvSpPr>
        <dsp:cNvPr id="0" name=""/>
        <dsp:cNvSpPr/>
      </dsp:nvSpPr>
      <dsp:spPr>
        <a:xfrm>
          <a:off x="3500847" y="3672402"/>
          <a:ext cx="2168255" cy="126159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Starkregen und Sturmfluten beeinträchtigen den Tourismus </a:t>
          </a:r>
        </a:p>
      </dsp:txBody>
      <dsp:txXfrm>
        <a:off x="3562433" y="3733988"/>
        <a:ext cx="2045083" cy="1138421"/>
      </dsp:txXfrm>
    </dsp:sp>
    <dsp:sp modelId="{461B133B-5C31-EE44-99C4-C478E977D68A}">
      <dsp:nvSpPr>
        <dsp:cNvPr id="0" name=""/>
        <dsp:cNvSpPr/>
      </dsp:nvSpPr>
      <dsp:spPr>
        <a:xfrm rot="10782288">
          <a:off x="2736397" y="2633210"/>
          <a:ext cx="571204" cy="0"/>
        </a:xfrm>
        <a:custGeom>
          <a:avLst/>
          <a:gdLst/>
          <a:ahLst/>
          <a:cxnLst/>
          <a:rect l="0" t="0" r="0" b="0"/>
          <a:pathLst>
            <a:path>
              <a:moveTo>
                <a:pt x="0" y="0"/>
              </a:moveTo>
              <a:lnTo>
                <a:pt x="571204"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645736C7-0F4E-3B45-81A5-38C941AE7AAC}">
      <dsp:nvSpPr>
        <dsp:cNvPr id="0" name=""/>
        <dsp:cNvSpPr/>
      </dsp:nvSpPr>
      <dsp:spPr>
        <a:xfrm>
          <a:off x="241078" y="2016226"/>
          <a:ext cx="2495322" cy="124976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Wintertourismus leidet stark an dem Temperaturanstieg</a:t>
          </a:r>
        </a:p>
      </dsp:txBody>
      <dsp:txXfrm>
        <a:off x="302087" y="2077235"/>
        <a:ext cx="2373304" cy="1127748"/>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1775-DCC5-484A-832B-3A28405C0520}">
      <dsp:nvSpPr>
        <dsp:cNvPr id="0" name=""/>
        <dsp:cNvSpPr/>
      </dsp:nvSpPr>
      <dsp:spPr>
        <a:xfrm>
          <a:off x="0" y="0"/>
          <a:ext cx="8677720" cy="10944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de-DE" sz="3600" kern="1200" dirty="0" smtClean="0"/>
            <a:t>Tourismus (Beispiel)</a:t>
          </a:r>
          <a:endParaRPr lang="de-DE" sz="3600" kern="1200" dirty="0"/>
        </a:p>
      </dsp:txBody>
      <dsp:txXfrm>
        <a:off x="0" y="0"/>
        <a:ext cx="8677720" cy="1094400"/>
      </dsp:txXfrm>
    </dsp:sp>
    <dsp:sp modelId="{7DB60188-23BA-FD4F-94EC-937389981BD4}">
      <dsp:nvSpPr>
        <dsp:cNvPr id="0" name=""/>
        <dsp:cNvSpPr/>
      </dsp:nvSpPr>
      <dsp:spPr>
        <a:xfrm>
          <a:off x="0" y="1102005"/>
          <a:ext cx="8677720" cy="213835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4000"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de-DE" sz="2400" kern="1200" dirty="0" smtClean="0"/>
            <a:t>Durch den Anstieg der Meere werden zahlreiche Küsten erodiert geschehen</a:t>
          </a:r>
        </a:p>
        <a:p>
          <a:pPr marL="228600" lvl="1" indent="-228600" algn="l" defTabSz="1066800">
            <a:lnSpc>
              <a:spcPct val="90000"/>
            </a:lnSpc>
            <a:spcBef>
              <a:spcPct val="0"/>
            </a:spcBef>
            <a:spcAft>
              <a:spcPct val="15000"/>
            </a:spcAft>
            <a:buChar char="••"/>
          </a:pPr>
          <a:r>
            <a:rPr lang="de-DE" sz="2400" kern="1200" dirty="0" smtClean="0"/>
            <a:t>Bei einem Anstieg von etwa 50 cm geht man davon aus, dass Kreta etwa die Hälfte der Strände verliert</a:t>
          </a:r>
        </a:p>
        <a:p>
          <a:pPr marL="228600" lvl="1" indent="-228600" algn="l" defTabSz="1066800">
            <a:lnSpc>
              <a:spcPct val="90000"/>
            </a:lnSpc>
            <a:spcBef>
              <a:spcPct val="0"/>
            </a:spcBef>
            <a:spcAft>
              <a:spcPct val="15000"/>
            </a:spcAft>
            <a:buChar char="••"/>
          </a:pPr>
          <a:r>
            <a:rPr lang="de-DE" sz="2400" kern="1200" dirty="0" smtClean="0"/>
            <a:t>Somit ersteht eine Einschränkung des Tourismus</a:t>
          </a:r>
        </a:p>
      </dsp:txBody>
      <dsp:txXfrm>
        <a:off x="0" y="1102005"/>
        <a:ext cx="8677720" cy="2138354"/>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1775-DCC5-484A-832B-3A28405C0520}">
      <dsp:nvSpPr>
        <dsp:cNvPr id="0" name=""/>
        <dsp:cNvSpPr/>
      </dsp:nvSpPr>
      <dsp:spPr>
        <a:xfrm>
          <a:off x="0" y="19178"/>
          <a:ext cx="8677720" cy="13824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de-DE" sz="3600" kern="1200" dirty="0" smtClean="0"/>
            <a:t>Bauwesen</a:t>
          </a:r>
        </a:p>
      </dsp:txBody>
      <dsp:txXfrm>
        <a:off x="0" y="19178"/>
        <a:ext cx="8677720" cy="1382400"/>
      </dsp:txXfrm>
    </dsp:sp>
    <dsp:sp modelId="{7DB60188-23BA-FD4F-94EC-937389981BD4}">
      <dsp:nvSpPr>
        <dsp:cNvPr id="0" name=""/>
        <dsp:cNvSpPr/>
      </dsp:nvSpPr>
      <dsp:spPr>
        <a:xfrm>
          <a:off x="0" y="1401316"/>
          <a:ext cx="8677720" cy="210816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4000" tIns="128016" rIns="170688" bIns="192024" numCol="1" spcCol="1270" anchor="t" anchorCtr="0">
          <a:noAutofit/>
        </a:bodyPr>
        <a:lstStyle/>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de-DE" sz="2400" b="0" kern="1200" dirty="0" smtClean="0">
              <a:solidFill>
                <a:schemeClr val="tx1"/>
              </a:solidFill>
              <a:effectLst/>
              <a:latin typeface="+mn-lt"/>
              <a:ea typeface="+mn-ea"/>
              <a:cs typeface="+mn-cs"/>
            </a:rPr>
            <a:t>Durch die Extremereignisse</a:t>
          </a:r>
          <a:r>
            <a:rPr lang="de-DE" sz="2400" b="0" kern="1200" baseline="0" dirty="0" smtClean="0">
              <a:solidFill>
                <a:schemeClr val="tx1"/>
              </a:solidFill>
              <a:effectLst/>
              <a:latin typeface="+mn-lt"/>
              <a:ea typeface="+mn-ea"/>
              <a:cs typeface="+mn-cs"/>
            </a:rPr>
            <a:t> steigen die Herausforderungen an das Bauwesen</a:t>
          </a:r>
          <a:endParaRPr lang="de-DE" sz="2400" b="0" kern="1200" dirty="0" smtClean="0">
            <a:solidFill>
              <a:schemeClr val="tx1"/>
            </a:solidFill>
            <a:effectLst/>
            <a:latin typeface="+mn-lt"/>
            <a:ea typeface="+mn-ea"/>
            <a:cs typeface="+mn-cs"/>
          </a:endParaRPr>
        </a:p>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de-DE" sz="2400" b="0" kern="1200" dirty="0" smtClean="0">
              <a:solidFill>
                <a:schemeClr val="tx1"/>
              </a:solidFill>
              <a:effectLst/>
              <a:latin typeface="+mn-lt"/>
              <a:ea typeface="+mn-ea"/>
              <a:cs typeface="+mn-cs"/>
            </a:rPr>
            <a:t>Mehr Standards und Normen müssen eingehalten werden</a:t>
          </a:r>
        </a:p>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de-DE" sz="2400" b="0" kern="1200" dirty="0" smtClean="0">
              <a:solidFill>
                <a:schemeClr val="tx1"/>
              </a:solidFill>
              <a:effectLst/>
              <a:latin typeface="+mn-lt"/>
              <a:ea typeface="+mn-ea"/>
              <a:cs typeface="+mn-cs"/>
            </a:rPr>
            <a:t>Veränderte Auflagen von</a:t>
          </a:r>
          <a:r>
            <a:rPr lang="de-DE" sz="2400" b="0" kern="1200" baseline="0" dirty="0" smtClean="0">
              <a:solidFill>
                <a:schemeClr val="tx1"/>
              </a:solidFill>
              <a:effectLst/>
              <a:latin typeface="+mn-lt"/>
              <a:ea typeface="+mn-ea"/>
              <a:cs typeface="+mn-cs"/>
            </a:rPr>
            <a:t> ländliche und städtische Regionen für den Sektor Bauwesen, durch erhöhte Temperaturen</a:t>
          </a:r>
          <a:endParaRPr lang="de-DE" sz="2400" b="0" kern="1200" dirty="0" smtClean="0">
            <a:solidFill>
              <a:schemeClr val="tx1"/>
            </a:solidFill>
            <a:effectLst/>
            <a:latin typeface="+mn-lt"/>
            <a:ea typeface="+mn-ea"/>
            <a:cs typeface="+mn-cs"/>
          </a:endParaRPr>
        </a:p>
      </dsp:txBody>
      <dsp:txXfrm>
        <a:off x="0" y="1401316"/>
        <a:ext cx="8677720" cy="210816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1775-DCC5-484A-832B-3A28405C0520}">
      <dsp:nvSpPr>
        <dsp:cNvPr id="0" name=""/>
        <dsp:cNvSpPr/>
      </dsp:nvSpPr>
      <dsp:spPr>
        <a:xfrm>
          <a:off x="0" y="0"/>
          <a:ext cx="8677720" cy="10944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de-DE" sz="3600" kern="1200" baseline="0" dirty="0" smtClean="0"/>
            <a:t>Bauwesen (Beispiel)</a:t>
          </a:r>
          <a:endParaRPr lang="de-DE" sz="3600" kern="1200" dirty="0"/>
        </a:p>
      </dsp:txBody>
      <dsp:txXfrm>
        <a:off x="0" y="0"/>
        <a:ext cx="8677720" cy="1094400"/>
      </dsp:txXfrm>
    </dsp:sp>
    <dsp:sp modelId="{7DB60188-23BA-FD4F-94EC-937389981BD4}">
      <dsp:nvSpPr>
        <dsp:cNvPr id="0" name=""/>
        <dsp:cNvSpPr/>
      </dsp:nvSpPr>
      <dsp:spPr>
        <a:xfrm>
          <a:off x="0" y="1102005"/>
          <a:ext cx="8677720" cy="213835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4000"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de-DE" sz="2400" b="0" kern="1200" dirty="0" smtClean="0">
              <a:solidFill>
                <a:schemeClr val="tx1"/>
              </a:solidFill>
              <a:effectLst/>
              <a:latin typeface="+mn-lt"/>
              <a:ea typeface="+mn-ea"/>
              <a:cs typeface="+mn-cs"/>
            </a:rPr>
            <a:t>Durch veränderte Niederschläge kommt es zu Schwankungen des Grundwasserspiegels</a:t>
          </a:r>
        </a:p>
        <a:p>
          <a:pPr marL="228600" lvl="1" indent="-228600" algn="l" defTabSz="1066800">
            <a:lnSpc>
              <a:spcPct val="90000"/>
            </a:lnSpc>
            <a:spcBef>
              <a:spcPct val="0"/>
            </a:spcBef>
            <a:spcAft>
              <a:spcPct val="15000"/>
            </a:spcAft>
            <a:buChar char="••"/>
          </a:pPr>
          <a:r>
            <a:rPr lang="de-DE" sz="2400" b="0" kern="1200" dirty="0" smtClean="0">
              <a:solidFill>
                <a:schemeClr val="tx1"/>
              </a:solidFill>
              <a:effectLst/>
              <a:latin typeface="+mn-lt"/>
              <a:ea typeface="+mn-ea"/>
              <a:cs typeface="+mn-cs"/>
            </a:rPr>
            <a:t>Diese können Hebungs- oder Senkungsbewegungen verursachen</a:t>
          </a:r>
        </a:p>
        <a:p>
          <a:pPr marL="228600" lvl="1" indent="-228600" algn="l" defTabSz="1066800">
            <a:lnSpc>
              <a:spcPct val="90000"/>
            </a:lnSpc>
            <a:spcBef>
              <a:spcPct val="0"/>
            </a:spcBef>
            <a:spcAft>
              <a:spcPct val="15000"/>
            </a:spcAft>
            <a:buChar char="••"/>
          </a:pPr>
          <a:r>
            <a:rPr lang="de-DE" sz="2400" b="0" kern="1200" dirty="0" smtClean="0">
              <a:solidFill>
                <a:schemeClr val="tx1"/>
              </a:solidFill>
              <a:effectLst/>
              <a:latin typeface="+mn-lt"/>
              <a:ea typeface="+mn-ea"/>
              <a:cs typeface="+mn-cs"/>
            </a:rPr>
            <a:t>Setzungsrisse können entstehen</a:t>
          </a:r>
        </a:p>
      </dsp:txBody>
      <dsp:txXfrm>
        <a:off x="0" y="1102005"/>
        <a:ext cx="8677720" cy="21383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9A71D-3C76-BF46-A59E-223E386623B6}">
      <dsp:nvSpPr>
        <dsp:cNvPr id="0" name=""/>
        <dsp:cNvSpPr/>
      </dsp:nvSpPr>
      <dsp:spPr>
        <a:xfrm>
          <a:off x="3354483" y="2084832"/>
          <a:ext cx="2061488" cy="160331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de-DE" sz="3200" kern="1200" dirty="0" smtClean="0"/>
            <a:t>Extreme Wetter-ereignisse</a:t>
          </a:r>
          <a:endParaRPr lang="de-DE" sz="3200" kern="1200" dirty="0"/>
        </a:p>
      </dsp:txBody>
      <dsp:txXfrm>
        <a:off x="3432750" y="2163099"/>
        <a:ext cx="1904954" cy="1446776"/>
      </dsp:txXfrm>
    </dsp:sp>
    <dsp:sp modelId="{68EA65DC-D015-9E4D-B30D-CADB668A58A8}">
      <dsp:nvSpPr>
        <dsp:cNvPr id="0" name=""/>
        <dsp:cNvSpPr/>
      </dsp:nvSpPr>
      <dsp:spPr>
        <a:xfrm rot="16200000">
          <a:off x="4167672" y="1867277"/>
          <a:ext cx="435109" cy="0"/>
        </a:xfrm>
        <a:custGeom>
          <a:avLst/>
          <a:gdLst/>
          <a:ahLst/>
          <a:cxnLst/>
          <a:rect l="0" t="0" r="0" b="0"/>
          <a:pathLst>
            <a:path>
              <a:moveTo>
                <a:pt x="0" y="0"/>
              </a:moveTo>
              <a:lnTo>
                <a:pt x="435109"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4A32E3FE-C174-8742-8FE8-4AFEEB9EAFF6}">
      <dsp:nvSpPr>
        <dsp:cNvPr id="0" name=""/>
        <dsp:cNvSpPr/>
      </dsp:nvSpPr>
      <dsp:spPr>
        <a:xfrm>
          <a:off x="3352904" y="575504"/>
          <a:ext cx="2064646" cy="107421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Zunahme von Trockenperioden</a:t>
          </a:r>
        </a:p>
      </dsp:txBody>
      <dsp:txXfrm>
        <a:off x="3405343" y="627943"/>
        <a:ext cx="1959768" cy="969339"/>
      </dsp:txXfrm>
    </dsp:sp>
    <dsp:sp modelId="{779C6E2F-B536-194D-AF68-4B739E560B27}">
      <dsp:nvSpPr>
        <dsp:cNvPr id="0" name=""/>
        <dsp:cNvSpPr/>
      </dsp:nvSpPr>
      <dsp:spPr>
        <a:xfrm rot="21287174">
          <a:off x="5413661" y="2741702"/>
          <a:ext cx="1116527" cy="0"/>
        </a:xfrm>
        <a:custGeom>
          <a:avLst/>
          <a:gdLst/>
          <a:ahLst/>
          <a:cxnLst/>
          <a:rect l="0" t="0" r="0" b="0"/>
          <a:pathLst>
            <a:path>
              <a:moveTo>
                <a:pt x="0" y="0"/>
              </a:moveTo>
              <a:lnTo>
                <a:pt x="1116527"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A34FB240-1234-144E-895F-893E6846120B}">
      <dsp:nvSpPr>
        <dsp:cNvPr id="0" name=""/>
        <dsp:cNvSpPr/>
      </dsp:nvSpPr>
      <dsp:spPr>
        <a:xfrm>
          <a:off x="6527879" y="2056052"/>
          <a:ext cx="2143806" cy="107421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Anstieg der Stark-niederschläge</a:t>
          </a:r>
        </a:p>
      </dsp:txBody>
      <dsp:txXfrm>
        <a:off x="6580318" y="2108491"/>
        <a:ext cx="2038928" cy="969339"/>
      </dsp:txXfrm>
    </dsp:sp>
    <dsp:sp modelId="{CF3DA929-FC4E-FB4D-B1D7-3D2C90A4B0FB}">
      <dsp:nvSpPr>
        <dsp:cNvPr id="0" name=""/>
        <dsp:cNvSpPr/>
      </dsp:nvSpPr>
      <dsp:spPr>
        <a:xfrm rot="2039818">
          <a:off x="5332747" y="3853894"/>
          <a:ext cx="973768" cy="0"/>
        </a:xfrm>
        <a:custGeom>
          <a:avLst/>
          <a:gdLst/>
          <a:ahLst/>
          <a:cxnLst/>
          <a:rect l="0" t="0" r="0" b="0"/>
          <a:pathLst>
            <a:path>
              <a:moveTo>
                <a:pt x="0" y="0"/>
              </a:moveTo>
              <a:lnTo>
                <a:pt x="973768"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97E0F741-1A10-6440-8274-CF278471566D}">
      <dsp:nvSpPr>
        <dsp:cNvPr id="0" name=""/>
        <dsp:cNvSpPr/>
      </dsp:nvSpPr>
      <dsp:spPr>
        <a:xfrm>
          <a:off x="5935551" y="4126135"/>
          <a:ext cx="2168255" cy="107421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Erhöhte Anzahl von Gewittern</a:t>
          </a:r>
        </a:p>
      </dsp:txBody>
      <dsp:txXfrm>
        <a:off x="5987990" y="4178574"/>
        <a:ext cx="2063377" cy="969339"/>
      </dsp:txXfrm>
    </dsp:sp>
    <dsp:sp modelId="{B7E3013A-AFC0-3B46-8046-D63A89CB54D9}">
      <dsp:nvSpPr>
        <dsp:cNvPr id="0" name=""/>
        <dsp:cNvSpPr/>
      </dsp:nvSpPr>
      <dsp:spPr>
        <a:xfrm rot="8742514">
          <a:off x="2494140" y="3854815"/>
          <a:ext cx="942231" cy="0"/>
        </a:xfrm>
        <a:custGeom>
          <a:avLst/>
          <a:gdLst/>
          <a:ahLst/>
          <a:cxnLst/>
          <a:rect l="0" t="0" r="0" b="0"/>
          <a:pathLst>
            <a:path>
              <a:moveTo>
                <a:pt x="0" y="0"/>
              </a:moveTo>
              <a:lnTo>
                <a:pt x="942231"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A8CD41B1-943A-9F49-AF7A-13A9D5C1DA04}">
      <dsp:nvSpPr>
        <dsp:cNvPr id="0" name=""/>
        <dsp:cNvSpPr/>
      </dsp:nvSpPr>
      <dsp:spPr>
        <a:xfrm>
          <a:off x="684074" y="4120243"/>
          <a:ext cx="2208656" cy="107421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Gefahr von Bodenerosionen</a:t>
          </a:r>
        </a:p>
      </dsp:txBody>
      <dsp:txXfrm>
        <a:off x="736513" y="4172682"/>
        <a:ext cx="2103778" cy="969339"/>
      </dsp:txXfrm>
    </dsp:sp>
    <dsp:sp modelId="{461B133B-5C31-EE44-99C4-C478E977D68A}">
      <dsp:nvSpPr>
        <dsp:cNvPr id="0" name=""/>
        <dsp:cNvSpPr/>
      </dsp:nvSpPr>
      <dsp:spPr>
        <a:xfrm rot="11061896">
          <a:off x="2339870" y="2769144"/>
          <a:ext cx="1016086" cy="0"/>
        </a:xfrm>
        <a:custGeom>
          <a:avLst/>
          <a:gdLst/>
          <a:ahLst/>
          <a:cxnLst/>
          <a:rect l="0" t="0" r="0" b="0"/>
          <a:pathLst>
            <a:path>
              <a:moveTo>
                <a:pt x="0" y="0"/>
              </a:moveTo>
              <a:lnTo>
                <a:pt x="1016086"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645736C7-0F4E-3B45-81A5-38C941AE7AAC}">
      <dsp:nvSpPr>
        <dsp:cNvPr id="0" name=""/>
        <dsp:cNvSpPr/>
      </dsp:nvSpPr>
      <dsp:spPr>
        <a:xfrm>
          <a:off x="0" y="2104011"/>
          <a:ext cx="2341343" cy="107421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Schäden an der landwirtschaftlichen Infrastruktur</a:t>
          </a:r>
        </a:p>
      </dsp:txBody>
      <dsp:txXfrm>
        <a:off x="52439" y="2156450"/>
        <a:ext cx="2236465" cy="969339"/>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1775-DCC5-484A-832B-3A28405C0520}">
      <dsp:nvSpPr>
        <dsp:cNvPr id="0" name=""/>
        <dsp:cNvSpPr/>
      </dsp:nvSpPr>
      <dsp:spPr>
        <a:xfrm>
          <a:off x="0" y="213850"/>
          <a:ext cx="8677720" cy="101314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84048" tIns="219456" rIns="384048" bIns="219456" numCol="1" spcCol="1270" anchor="ctr" anchorCtr="0">
          <a:noAutofit/>
        </a:bodyPr>
        <a:lstStyle/>
        <a:p>
          <a:pPr lvl="0" algn="ctr" defTabSz="2400300">
            <a:lnSpc>
              <a:spcPct val="90000"/>
            </a:lnSpc>
            <a:spcBef>
              <a:spcPct val="0"/>
            </a:spcBef>
            <a:spcAft>
              <a:spcPct val="35000"/>
            </a:spcAft>
          </a:pPr>
          <a:r>
            <a:rPr lang="de-DE" sz="5400" kern="1200" dirty="0" smtClean="0"/>
            <a:t>Fazit</a:t>
          </a:r>
          <a:endParaRPr lang="de-DE" sz="5400" kern="1200" dirty="0"/>
        </a:p>
      </dsp:txBody>
      <dsp:txXfrm>
        <a:off x="0" y="213850"/>
        <a:ext cx="8677720" cy="1013140"/>
      </dsp:txXfrm>
    </dsp:sp>
    <dsp:sp modelId="{7DB60188-23BA-FD4F-94EC-937389981BD4}">
      <dsp:nvSpPr>
        <dsp:cNvPr id="0" name=""/>
        <dsp:cNvSpPr/>
      </dsp:nvSpPr>
      <dsp:spPr>
        <a:xfrm>
          <a:off x="0" y="1253583"/>
          <a:ext cx="8677720" cy="410377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4000"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de-DE" sz="2800" b="1" kern="1200" dirty="0" smtClean="0"/>
            <a:t>Auswirkungen</a:t>
          </a:r>
          <a:r>
            <a:rPr lang="de-DE" sz="2800" b="1" kern="1200" baseline="0" dirty="0" smtClean="0"/>
            <a:t> des Klimawandels auf die unterschiedlichen Sektoren sind beachtlich</a:t>
          </a:r>
          <a:endParaRPr lang="de-DE" sz="2800" b="1" kern="1200" dirty="0"/>
        </a:p>
        <a:p>
          <a:pPr marL="285750" lvl="1" indent="-285750" algn="l" defTabSz="1244600">
            <a:lnSpc>
              <a:spcPct val="90000"/>
            </a:lnSpc>
            <a:spcBef>
              <a:spcPct val="0"/>
            </a:spcBef>
            <a:spcAft>
              <a:spcPct val="15000"/>
            </a:spcAft>
            <a:buChar char="••"/>
          </a:pPr>
          <a:r>
            <a:rPr lang="de-DE" sz="2800" b="1" kern="1200" dirty="0" smtClean="0"/>
            <a:t>Besonders stark betroffen ist die Landwirtschaft, das Ökosystem und der Tourismus</a:t>
          </a:r>
          <a:endParaRPr lang="de-DE" sz="2800" b="1" kern="1200" dirty="0"/>
        </a:p>
        <a:p>
          <a:pPr marL="285750" lvl="1" indent="-285750" algn="l" defTabSz="1244600">
            <a:lnSpc>
              <a:spcPct val="90000"/>
            </a:lnSpc>
            <a:spcBef>
              <a:spcPct val="0"/>
            </a:spcBef>
            <a:spcAft>
              <a:spcPct val="15000"/>
            </a:spcAft>
            <a:buChar char="••"/>
          </a:pPr>
          <a:r>
            <a:rPr lang="de-DE" sz="2800" b="1" kern="1200" dirty="0" smtClean="0"/>
            <a:t>Der</a:t>
          </a:r>
          <a:r>
            <a:rPr lang="de-DE" sz="2800" b="1" kern="1200" baseline="0" dirty="0" smtClean="0"/>
            <a:t> Klimawandel kann auch positive Folgen mit sich bringen, jedoch überwiegen die negativen</a:t>
          </a:r>
          <a:endParaRPr lang="de-DE" sz="2800" b="1" kern="1200" dirty="0"/>
        </a:p>
        <a:p>
          <a:pPr marL="285750" lvl="1" indent="-285750" algn="l" defTabSz="1244600">
            <a:lnSpc>
              <a:spcPct val="90000"/>
            </a:lnSpc>
            <a:spcBef>
              <a:spcPct val="0"/>
            </a:spcBef>
            <a:spcAft>
              <a:spcPct val="15000"/>
            </a:spcAft>
            <a:buChar char="••"/>
          </a:pPr>
          <a:r>
            <a:rPr lang="de-DE" sz="2800" b="1" kern="1200" dirty="0" smtClean="0"/>
            <a:t>Nicht zu unterschätzen sind die möglichen Folgen, die für</a:t>
          </a:r>
          <a:r>
            <a:rPr lang="de-DE" sz="2800" b="1" kern="1200" baseline="0" dirty="0" smtClean="0"/>
            <a:t> den Sektor der Energiewirtschaft auftreten können</a:t>
          </a:r>
          <a:endParaRPr lang="de-DE" sz="2800" b="1" kern="1200" dirty="0"/>
        </a:p>
      </dsp:txBody>
      <dsp:txXfrm>
        <a:off x="0" y="1253583"/>
        <a:ext cx="8677720" cy="41037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1775-DCC5-484A-832B-3A28405C0520}">
      <dsp:nvSpPr>
        <dsp:cNvPr id="0" name=""/>
        <dsp:cNvSpPr/>
      </dsp:nvSpPr>
      <dsp:spPr>
        <a:xfrm>
          <a:off x="0" y="-151719"/>
          <a:ext cx="8669245" cy="8718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de-DE" sz="3600" kern="1200" dirty="0" smtClean="0"/>
            <a:t>CO2-Düngung</a:t>
          </a:r>
        </a:p>
      </dsp:txBody>
      <dsp:txXfrm>
        <a:off x="0" y="-151719"/>
        <a:ext cx="8669245" cy="871800"/>
      </dsp:txXfrm>
    </dsp:sp>
    <dsp:sp modelId="{7DB60188-23BA-FD4F-94EC-937389981BD4}">
      <dsp:nvSpPr>
        <dsp:cNvPr id="0" name=""/>
        <dsp:cNvSpPr/>
      </dsp:nvSpPr>
      <dsp:spPr>
        <a:xfrm>
          <a:off x="4237" y="680004"/>
          <a:ext cx="8669245" cy="318419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4000" tIns="128016" rIns="170688" bIns="192024" numCol="1" spcCol="1270" anchor="t" anchorCtr="0">
          <a:noAutofit/>
        </a:bodyPr>
        <a:lstStyle/>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de-DE" sz="2400" b="0" kern="1200" dirty="0" smtClean="0">
              <a:solidFill>
                <a:schemeClr val="tx1"/>
              </a:solidFill>
              <a:effectLst/>
              <a:latin typeface="+mn-lt"/>
              <a:ea typeface="+mn-ea"/>
              <a:cs typeface="+mn-cs"/>
            </a:rPr>
            <a:t>Kohlendioxidkonzentrationsänderungen</a:t>
          </a:r>
          <a:r>
            <a:rPr lang="de-DE" sz="2400" b="0" kern="1200" baseline="0" dirty="0" smtClean="0">
              <a:solidFill>
                <a:schemeClr val="tx1"/>
              </a:solidFill>
              <a:effectLst/>
              <a:latin typeface="+mn-lt"/>
              <a:ea typeface="+mn-ea"/>
              <a:cs typeface="+mn-cs"/>
            </a:rPr>
            <a:t> in der Luft haben Auswirkungen auf die Wachstumsphasen von Nutzpflanzen</a:t>
          </a:r>
          <a:endParaRPr lang="de-DE" sz="2400" b="0" kern="1200" dirty="0" smtClean="0">
            <a:solidFill>
              <a:schemeClr val="tx1"/>
            </a:solidFill>
            <a:effectLst/>
            <a:latin typeface="+mn-lt"/>
            <a:ea typeface="+mn-ea"/>
            <a:cs typeface="+mn-cs"/>
          </a:endParaRPr>
        </a:p>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de-DE" sz="2400" b="0" kern="1200" dirty="0" smtClean="0">
              <a:solidFill>
                <a:schemeClr val="tx1"/>
              </a:solidFill>
              <a:effectLst/>
              <a:latin typeface="+mn-lt"/>
              <a:ea typeface="+mn-ea"/>
              <a:cs typeface="+mn-cs"/>
            </a:rPr>
            <a:t>Je nach Pflanzenart wirkt eine</a:t>
          </a:r>
          <a:r>
            <a:rPr lang="de-DE" sz="2400" b="0" kern="1200" baseline="0" dirty="0" smtClean="0">
              <a:solidFill>
                <a:schemeClr val="tx1"/>
              </a:solidFill>
              <a:effectLst/>
              <a:latin typeface="+mn-lt"/>
              <a:ea typeface="+mn-ea"/>
              <a:cs typeface="+mn-cs"/>
            </a:rPr>
            <a:t> höhere Konzentration wachstumsfördernd</a:t>
          </a:r>
          <a:endParaRPr lang="de-DE" sz="2400" b="0" kern="1200" dirty="0" smtClean="0">
            <a:solidFill>
              <a:schemeClr val="tx1"/>
            </a:solidFill>
            <a:effectLst/>
            <a:latin typeface="+mn-lt"/>
            <a:ea typeface="+mn-ea"/>
            <a:cs typeface="+mn-cs"/>
          </a:endParaRPr>
        </a:p>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de-DE" sz="2400" b="0" kern="1200" dirty="0" smtClean="0">
              <a:solidFill>
                <a:schemeClr val="tx1"/>
              </a:solidFill>
              <a:effectLst/>
              <a:latin typeface="+mn-lt"/>
              <a:ea typeface="+mn-ea"/>
              <a:cs typeface="+mn-cs"/>
            </a:rPr>
            <a:t>Höhere CO</a:t>
          </a:r>
          <a:r>
            <a:rPr lang="de-DE" sz="2400" b="0" kern="1200" baseline="-25000" dirty="0" smtClean="0">
              <a:solidFill>
                <a:schemeClr val="tx1"/>
              </a:solidFill>
              <a:effectLst/>
              <a:latin typeface="+mn-lt"/>
              <a:ea typeface="+mn-ea"/>
              <a:cs typeface="+mn-cs"/>
            </a:rPr>
            <a:t>2</a:t>
          </a:r>
          <a:r>
            <a:rPr lang="de-DE" sz="2400" b="0" kern="1200" dirty="0" smtClean="0">
              <a:solidFill>
                <a:schemeClr val="tx1"/>
              </a:solidFill>
              <a:effectLst/>
              <a:latin typeface="+mn-lt"/>
              <a:ea typeface="+mn-ea"/>
              <a:cs typeface="+mn-cs"/>
            </a:rPr>
            <a:t>-Konzentrationen</a:t>
          </a:r>
          <a:r>
            <a:rPr lang="de-DE" sz="2400" b="0" kern="1200" baseline="0" dirty="0" smtClean="0">
              <a:solidFill>
                <a:schemeClr val="tx1"/>
              </a:solidFill>
              <a:effectLst/>
              <a:latin typeface="+mn-lt"/>
              <a:ea typeface="+mn-ea"/>
              <a:cs typeface="+mn-cs"/>
            </a:rPr>
            <a:t> steigern die Effizienz bei der Wassernutzung</a:t>
          </a:r>
          <a:endParaRPr lang="de-DE" sz="2400" b="0" kern="1200" dirty="0" smtClean="0">
            <a:solidFill>
              <a:schemeClr val="tx1"/>
            </a:solidFill>
            <a:effectLst/>
            <a:latin typeface="+mn-lt"/>
            <a:ea typeface="+mn-ea"/>
            <a:cs typeface="+mn-cs"/>
          </a:endParaRPr>
        </a:p>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de-DE" sz="2400" b="0" kern="1200" baseline="0" dirty="0" smtClean="0">
              <a:solidFill>
                <a:schemeClr val="tx1"/>
              </a:solidFill>
              <a:effectLst/>
              <a:latin typeface="+mn-lt"/>
              <a:ea typeface="+mn-ea"/>
              <a:cs typeface="+mn-cs"/>
            </a:rPr>
            <a:t>Trotz den positiven Auswirkungen einer CO</a:t>
          </a:r>
          <a:r>
            <a:rPr lang="de-DE" sz="2400" b="0" kern="1200" baseline="-25000" dirty="0" smtClean="0">
              <a:solidFill>
                <a:schemeClr val="tx1"/>
              </a:solidFill>
              <a:effectLst/>
              <a:latin typeface="+mn-lt"/>
              <a:ea typeface="+mn-ea"/>
              <a:cs typeface="+mn-cs"/>
            </a:rPr>
            <a:t>2</a:t>
          </a:r>
          <a:r>
            <a:rPr lang="de-DE" sz="2400" b="0" kern="1200" baseline="0" dirty="0" smtClean="0">
              <a:solidFill>
                <a:schemeClr val="tx1"/>
              </a:solidFill>
              <a:effectLst/>
              <a:latin typeface="+mn-lt"/>
              <a:ea typeface="+mn-ea"/>
              <a:cs typeface="+mn-cs"/>
            </a:rPr>
            <a:t>-Erhöhung sind die negativen Folgen für die Landwirtschaft enorm</a:t>
          </a:r>
          <a:endParaRPr lang="de-DE" sz="2400" b="0" kern="1200" dirty="0" smtClean="0">
            <a:solidFill>
              <a:schemeClr val="tx1"/>
            </a:solidFill>
            <a:effectLst/>
            <a:latin typeface="+mn-lt"/>
            <a:ea typeface="+mn-ea"/>
            <a:cs typeface="+mn-cs"/>
          </a:endParaRPr>
        </a:p>
      </dsp:txBody>
      <dsp:txXfrm>
        <a:off x="4237" y="680004"/>
        <a:ext cx="8669245" cy="31841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1775-DCC5-484A-832B-3A28405C0520}">
      <dsp:nvSpPr>
        <dsp:cNvPr id="0" name=""/>
        <dsp:cNvSpPr/>
      </dsp:nvSpPr>
      <dsp:spPr>
        <a:xfrm>
          <a:off x="0" y="-50970"/>
          <a:ext cx="8669245" cy="8718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de-DE" sz="3600" kern="1200" baseline="0" dirty="0" smtClean="0"/>
            <a:t>Landwirtschaft (Beispiel)</a:t>
          </a:r>
          <a:endParaRPr lang="de-DE" sz="3600" kern="1200" dirty="0"/>
        </a:p>
      </dsp:txBody>
      <dsp:txXfrm>
        <a:off x="0" y="-50970"/>
        <a:ext cx="8669245" cy="871800"/>
      </dsp:txXfrm>
    </dsp:sp>
    <dsp:sp modelId="{7DB60188-23BA-FD4F-94EC-937389981BD4}">
      <dsp:nvSpPr>
        <dsp:cNvPr id="0" name=""/>
        <dsp:cNvSpPr/>
      </dsp:nvSpPr>
      <dsp:spPr>
        <a:xfrm>
          <a:off x="4237" y="820830"/>
          <a:ext cx="8669245" cy="247049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4000"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de-DE" sz="2400" b="0" kern="1200" dirty="0" smtClean="0">
              <a:solidFill>
                <a:schemeClr val="tx1"/>
              </a:solidFill>
              <a:effectLst/>
              <a:latin typeface="+mn-lt"/>
              <a:ea typeface="+mn-ea"/>
              <a:cs typeface="+mn-cs"/>
            </a:rPr>
            <a:t>Durch</a:t>
          </a:r>
          <a:r>
            <a:rPr lang="de-DE" sz="2400" b="0" kern="1200" baseline="0" dirty="0" smtClean="0">
              <a:solidFill>
                <a:schemeClr val="tx1"/>
              </a:solidFill>
              <a:effectLst/>
              <a:latin typeface="+mn-lt"/>
              <a:ea typeface="+mn-ea"/>
              <a:cs typeface="+mn-cs"/>
            </a:rPr>
            <a:t> den Anstieg der Temperaturen kommt es in der Landwirtschaft zu Verschiebungen der Anbaugebiete</a:t>
          </a:r>
          <a:endParaRPr lang="de-DE" sz="2400" b="0" kern="1200" dirty="0" smtClean="0">
            <a:solidFill>
              <a:schemeClr val="tx1"/>
            </a:solidFill>
            <a:effectLst/>
            <a:latin typeface="+mn-lt"/>
            <a:ea typeface="+mn-ea"/>
            <a:cs typeface="+mn-cs"/>
          </a:endParaRPr>
        </a:p>
        <a:p>
          <a:pPr marL="228600" lvl="1" indent="-228600" algn="l" defTabSz="1066800">
            <a:lnSpc>
              <a:spcPct val="90000"/>
            </a:lnSpc>
            <a:spcBef>
              <a:spcPct val="0"/>
            </a:spcBef>
            <a:spcAft>
              <a:spcPct val="15000"/>
            </a:spcAft>
            <a:buChar char="••"/>
          </a:pPr>
          <a:r>
            <a:rPr lang="de-DE" sz="2400" b="0" kern="1200" dirty="0" smtClean="0">
              <a:solidFill>
                <a:schemeClr val="tx1"/>
              </a:solidFill>
              <a:effectLst/>
              <a:latin typeface="+mn-lt"/>
              <a:ea typeface="+mn-ea"/>
              <a:cs typeface="+mn-cs"/>
            </a:rPr>
            <a:t>Seit den 1990er </a:t>
          </a:r>
          <a:r>
            <a:rPr lang="de-DE" sz="2400" b="0" kern="1200" baseline="0" dirty="0" smtClean="0">
              <a:solidFill>
                <a:schemeClr val="tx1"/>
              </a:solidFill>
              <a:effectLst/>
              <a:latin typeface="+mn-lt"/>
              <a:ea typeface="+mn-ea"/>
              <a:cs typeface="+mn-cs"/>
            </a:rPr>
            <a:t>Jahren pflanzen Winzer in Südnorwegen Wein an</a:t>
          </a:r>
          <a:endParaRPr lang="de-DE" sz="2400" b="0" kern="1200" dirty="0" smtClean="0">
            <a:solidFill>
              <a:schemeClr val="tx1"/>
            </a:solidFill>
            <a:effectLst/>
            <a:latin typeface="+mn-lt"/>
            <a:ea typeface="+mn-ea"/>
            <a:cs typeface="+mn-cs"/>
          </a:endParaRPr>
        </a:p>
        <a:p>
          <a:pPr marL="228600" lvl="1" indent="-228600" algn="l" defTabSz="1066800">
            <a:lnSpc>
              <a:spcPct val="90000"/>
            </a:lnSpc>
            <a:spcBef>
              <a:spcPct val="0"/>
            </a:spcBef>
            <a:spcAft>
              <a:spcPct val="15000"/>
            </a:spcAft>
            <a:buChar char="••"/>
          </a:pPr>
          <a:r>
            <a:rPr lang="de-DE" sz="2400" b="0" kern="1200" dirty="0" smtClean="0">
              <a:solidFill>
                <a:schemeClr val="tx1"/>
              </a:solidFill>
              <a:effectLst/>
              <a:latin typeface="+mn-lt"/>
              <a:ea typeface="+mn-ea"/>
              <a:cs typeface="+mn-cs"/>
            </a:rPr>
            <a:t>Im</a:t>
          </a:r>
          <a:r>
            <a:rPr lang="de-DE" sz="2400" b="0" kern="1200" baseline="0" dirty="0" smtClean="0">
              <a:solidFill>
                <a:schemeClr val="tx1"/>
              </a:solidFill>
              <a:effectLst/>
              <a:latin typeface="+mn-lt"/>
              <a:ea typeface="+mn-ea"/>
              <a:cs typeface="+mn-cs"/>
            </a:rPr>
            <a:t> Sommer werden dort Temperaturen zwischen 20 und 30 Grad erreicht</a:t>
          </a:r>
          <a:endParaRPr lang="de-DE" sz="2400" b="0" kern="1200" dirty="0" smtClean="0">
            <a:solidFill>
              <a:schemeClr val="tx1"/>
            </a:solidFill>
            <a:effectLst/>
            <a:latin typeface="+mn-lt"/>
            <a:ea typeface="+mn-ea"/>
            <a:cs typeface="+mn-cs"/>
          </a:endParaRPr>
        </a:p>
      </dsp:txBody>
      <dsp:txXfrm>
        <a:off x="4237" y="820830"/>
        <a:ext cx="8669245" cy="24704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9A71D-3C76-BF46-A59E-223E386623B6}">
      <dsp:nvSpPr>
        <dsp:cNvPr id="0" name=""/>
        <dsp:cNvSpPr/>
      </dsp:nvSpPr>
      <dsp:spPr>
        <a:xfrm>
          <a:off x="3518737" y="2037988"/>
          <a:ext cx="2061488" cy="160331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de-DE" sz="3200" kern="1200" dirty="0" smtClean="0"/>
            <a:t>Tempe-</a:t>
          </a:r>
          <a:r>
            <a:rPr lang="de-DE" sz="3200" kern="1200" dirty="0" err="1" smtClean="0"/>
            <a:t>ratur</a:t>
          </a:r>
          <a:endParaRPr lang="de-DE" sz="3200" kern="1200" dirty="0"/>
        </a:p>
      </dsp:txBody>
      <dsp:txXfrm>
        <a:off x="3597004" y="2116255"/>
        <a:ext cx="1904954" cy="1446776"/>
      </dsp:txXfrm>
    </dsp:sp>
    <dsp:sp modelId="{68EA65DC-D015-9E4D-B30D-CADB668A58A8}">
      <dsp:nvSpPr>
        <dsp:cNvPr id="0" name=""/>
        <dsp:cNvSpPr/>
      </dsp:nvSpPr>
      <dsp:spPr>
        <a:xfrm rot="16200000">
          <a:off x="4331927" y="1820433"/>
          <a:ext cx="435109" cy="0"/>
        </a:xfrm>
        <a:custGeom>
          <a:avLst/>
          <a:gdLst/>
          <a:ahLst/>
          <a:cxnLst/>
          <a:rect l="0" t="0" r="0" b="0"/>
          <a:pathLst>
            <a:path>
              <a:moveTo>
                <a:pt x="0" y="0"/>
              </a:moveTo>
              <a:lnTo>
                <a:pt x="435109"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4A32E3FE-C174-8742-8FE8-4AFEEB9EAFF6}">
      <dsp:nvSpPr>
        <dsp:cNvPr id="0" name=""/>
        <dsp:cNvSpPr/>
      </dsp:nvSpPr>
      <dsp:spPr>
        <a:xfrm>
          <a:off x="3517158" y="528660"/>
          <a:ext cx="2064646" cy="107421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Hitzewellen beeinträchtigen die Produktivität </a:t>
          </a:r>
        </a:p>
      </dsp:txBody>
      <dsp:txXfrm>
        <a:off x="3569597" y="581099"/>
        <a:ext cx="1959768" cy="969339"/>
      </dsp:txXfrm>
    </dsp:sp>
    <dsp:sp modelId="{779C6E2F-B536-194D-AF68-4B739E560B27}">
      <dsp:nvSpPr>
        <dsp:cNvPr id="0" name=""/>
        <dsp:cNvSpPr/>
      </dsp:nvSpPr>
      <dsp:spPr>
        <a:xfrm rot="21295398">
          <a:off x="5577864" y="2694808"/>
          <a:ext cx="1203896" cy="0"/>
        </a:xfrm>
        <a:custGeom>
          <a:avLst/>
          <a:gdLst/>
          <a:ahLst/>
          <a:cxnLst/>
          <a:rect l="0" t="0" r="0" b="0"/>
          <a:pathLst>
            <a:path>
              <a:moveTo>
                <a:pt x="0" y="0"/>
              </a:moveTo>
              <a:lnTo>
                <a:pt x="1203896"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A34FB240-1234-144E-895F-893E6846120B}">
      <dsp:nvSpPr>
        <dsp:cNvPr id="0" name=""/>
        <dsp:cNvSpPr/>
      </dsp:nvSpPr>
      <dsp:spPr>
        <a:xfrm>
          <a:off x="6779399" y="2009208"/>
          <a:ext cx="2143806" cy="107421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 Beeinflusst das</a:t>
          </a:r>
          <a:r>
            <a:rPr lang="de-DE" sz="2000" kern="1200" baseline="0" dirty="0" smtClean="0"/>
            <a:t> </a:t>
          </a:r>
          <a:r>
            <a:rPr lang="de-DE" sz="2000" kern="1200" dirty="0" smtClean="0"/>
            <a:t>menschliche Kreislaufsystem </a:t>
          </a:r>
        </a:p>
      </dsp:txBody>
      <dsp:txXfrm>
        <a:off x="6831838" y="2061647"/>
        <a:ext cx="2038928" cy="969339"/>
      </dsp:txXfrm>
    </dsp:sp>
    <dsp:sp modelId="{CF3DA929-FC4E-FB4D-B1D7-3D2C90A4B0FB}">
      <dsp:nvSpPr>
        <dsp:cNvPr id="0" name=""/>
        <dsp:cNvSpPr/>
      </dsp:nvSpPr>
      <dsp:spPr>
        <a:xfrm rot="2039818">
          <a:off x="5511322" y="3760206"/>
          <a:ext cx="806214" cy="0"/>
        </a:xfrm>
        <a:custGeom>
          <a:avLst/>
          <a:gdLst/>
          <a:ahLst/>
          <a:cxnLst/>
          <a:rect l="0" t="0" r="0" b="0"/>
          <a:pathLst>
            <a:path>
              <a:moveTo>
                <a:pt x="0" y="0"/>
              </a:moveTo>
              <a:lnTo>
                <a:pt x="806214"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97E0F741-1A10-6440-8274-CF278471566D}">
      <dsp:nvSpPr>
        <dsp:cNvPr id="0" name=""/>
        <dsp:cNvSpPr/>
      </dsp:nvSpPr>
      <dsp:spPr>
        <a:xfrm>
          <a:off x="6099806" y="3985603"/>
          <a:ext cx="2168255" cy="126159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Industrie in Großstätten besonders betroffen </a:t>
          </a:r>
        </a:p>
      </dsp:txBody>
      <dsp:txXfrm>
        <a:off x="6161392" y="4047189"/>
        <a:ext cx="2045083" cy="1138421"/>
      </dsp:txXfrm>
    </dsp:sp>
    <dsp:sp modelId="{B7E3013A-AFC0-3B46-8046-D63A89CB54D9}">
      <dsp:nvSpPr>
        <dsp:cNvPr id="0" name=""/>
        <dsp:cNvSpPr/>
      </dsp:nvSpPr>
      <dsp:spPr>
        <a:xfrm rot="8742514">
          <a:off x="2658394" y="3807971"/>
          <a:ext cx="942231" cy="0"/>
        </a:xfrm>
        <a:custGeom>
          <a:avLst/>
          <a:gdLst/>
          <a:ahLst/>
          <a:cxnLst/>
          <a:rect l="0" t="0" r="0" b="0"/>
          <a:pathLst>
            <a:path>
              <a:moveTo>
                <a:pt x="0" y="0"/>
              </a:moveTo>
              <a:lnTo>
                <a:pt x="942231"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A8CD41B1-943A-9F49-AF7A-13A9D5C1DA04}">
      <dsp:nvSpPr>
        <dsp:cNvPr id="0" name=""/>
        <dsp:cNvSpPr/>
      </dsp:nvSpPr>
      <dsp:spPr>
        <a:xfrm>
          <a:off x="848329" y="4073399"/>
          <a:ext cx="2208656" cy="107421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Anstieg der Energiekosten</a:t>
          </a:r>
        </a:p>
      </dsp:txBody>
      <dsp:txXfrm>
        <a:off x="900768" y="4125838"/>
        <a:ext cx="2103778" cy="969339"/>
      </dsp:txXfrm>
    </dsp:sp>
    <dsp:sp modelId="{461B133B-5C31-EE44-99C4-C478E977D68A}">
      <dsp:nvSpPr>
        <dsp:cNvPr id="0" name=""/>
        <dsp:cNvSpPr/>
      </dsp:nvSpPr>
      <dsp:spPr>
        <a:xfrm rot="11071361">
          <a:off x="2693737" y="2725533"/>
          <a:ext cx="826286" cy="0"/>
        </a:xfrm>
        <a:custGeom>
          <a:avLst/>
          <a:gdLst/>
          <a:ahLst/>
          <a:cxnLst/>
          <a:rect l="0" t="0" r="0" b="0"/>
          <a:pathLst>
            <a:path>
              <a:moveTo>
                <a:pt x="0" y="0"/>
              </a:moveTo>
              <a:lnTo>
                <a:pt x="826286"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645736C7-0F4E-3B45-81A5-38C941AE7AAC}">
      <dsp:nvSpPr>
        <dsp:cNvPr id="0" name=""/>
        <dsp:cNvSpPr/>
      </dsp:nvSpPr>
      <dsp:spPr>
        <a:xfrm>
          <a:off x="199701" y="1969382"/>
          <a:ext cx="2495322" cy="124976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Schwierigkeiten bei der Lagerung von temperatursensiblen Produkten </a:t>
          </a:r>
        </a:p>
      </dsp:txBody>
      <dsp:txXfrm>
        <a:off x="260710" y="2030391"/>
        <a:ext cx="2373304" cy="11277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9A71D-3C76-BF46-A59E-223E386623B6}">
      <dsp:nvSpPr>
        <dsp:cNvPr id="0" name=""/>
        <dsp:cNvSpPr/>
      </dsp:nvSpPr>
      <dsp:spPr>
        <a:xfrm>
          <a:off x="3518737" y="1823684"/>
          <a:ext cx="2061488" cy="160331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de-DE" sz="3200" kern="1200" dirty="0" smtClean="0"/>
            <a:t>Wasser-verfügbar-</a:t>
          </a:r>
          <a:r>
            <a:rPr lang="de-DE" sz="3200" kern="1200" dirty="0" err="1" smtClean="0"/>
            <a:t>keit</a:t>
          </a:r>
          <a:endParaRPr lang="de-DE" sz="3200" kern="1200" dirty="0"/>
        </a:p>
      </dsp:txBody>
      <dsp:txXfrm>
        <a:off x="3597004" y="1901951"/>
        <a:ext cx="1904954" cy="1446776"/>
      </dsp:txXfrm>
    </dsp:sp>
    <dsp:sp modelId="{68EA65DC-D015-9E4D-B30D-CADB668A58A8}">
      <dsp:nvSpPr>
        <dsp:cNvPr id="0" name=""/>
        <dsp:cNvSpPr/>
      </dsp:nvSpPr>
      <dsp:spPr>
        <a:xfrm rot="16140870">
          <a:off x="4328288" y="1619818"/>
          <a:ext cx="407793" cy="0"/>
        </a:xfrm>
        <a:custGeom>
          <a:avLst/>
          <a:gdLst/>
          <a:ahLst/>
          <a:cxnLst/>
          <a:rect l="0" t="0" r="0" b="0"/>
          <a:pathLst>
            <a:path>
              <a:moveTo>
                <a:pt x="0" y="0"/>
              </a:moveTo>
              <a:lnTo>
                <a:pt x="407793"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4A32E3FE-C174-8742-8FE8-4AFEEB9EAFF6}">
      <dsp:nvSpPr>
        <dsp:cNvPr id="0" name=""/>
        <dsp:cNvSpPr/>
      </dsp:nvSpPr>
      <dsp:spPr>
        <a:xfrm>
          <a:off x="3487115" y="341733"/>
          <a:ext cx="2064646" cy="107421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Erhöhtes Hochwasser- und Erdrutschrisiko</a:t>
          </a:r>
        </a:p>
      </dsp:txBody>
      <dsp:txXfrm>
        <a:off x="3539554" y="394172"/>
        <a:ext cx="1959768" cy="969339"/>
      </dsp:txXfrm>
    </dsp:sp>
    <dsp:sp modelId="{779C6E2F-B536-194D-AF68-4B739E560B27}">
      <dsp:nvSpPr>
        <dsp:cNvPr id="0" name=""/>
        <dsp:cNvSpPr/>
      </dsp:nvSpPr>
      <dsp:spPr>
        <a:xfrm>
          <a:off x="5580226" y="2625340"/>
          <a:ext cx="931218" cy="0"/>
        </a:xfrm>
        <a:custGeom>
          <a:avLst/>
          <a:gdLst/>
          <a:ahLst/>
          <a:cxnLst/>
          <a:rect l="0" t="0" r="0" b="0"/>
          <a:pathLst>
            <a:path>
              <a:moveTo>
                <a:pt x="0" y="0"/>
              </a:moveTo>
              <a:lnTo>
                <a:pt x="931218"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A34FB240-1234-144E-895F-893E6846120B}">
      <dsp:nvSpPr>
        <dsp:cNvPr id="0" name=""/>
        <dsp:cNvSpPr/>
      </dsp:nvSpPr>
      <dsp:spPr>
        <a:xfrm>
          <a:off x="6511444" y="2088231"/>
          <a:ext cx="2143806" cy="107421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Limitation des Kühlwassers</a:t>
          </a:r>
        </a:p>
      </dsp:txBody>
      <dsp:txXfrm>
        <a:off x="6563883" y="2140670"/>
        <a:ext cx="2038928" cy="969339"/>
      </dsp:txXfrm>
    </dsp:sp>
    <dsp:sp modelId="{CF3DA929-FC4E-FB4D-B1D7-3D2C90A4B0FB}">
      <dsp:nvSpPr>
        <dsp:cNvPr id="0" name=""/>
        <dsp:cNvSpPr/>
      </dsp:nvSpPr>
      <dsp:spPr>
        <a:xfrm rot="5337927">
          <a:off x="4302009" y="3693716"/>
          <a:ext cx="533530" cy="0"/>
        </a:xfrm>
        <a:custGeom>
          <a:avLst/>
          <a:gdLst/>
          <a:ahLst/>
          <a:cxnLst/>
          <a:rect l="0" t="0" r="0" b="0"/>
          <a:pathLst>
            <a:path>
              <a:moveTo>
                <a:pt x="0" y="0"/>
              </a:moveTo>
              <a:lnTo>
                <a:pt x="533530"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97E0F741-1A10-6440-8274-CF278471566D}">
      <dsp:nvSpPr>
        <dsp:cNvPr id="0" name=""/>
        <dsp:cNvSpPr/>
      </dsp:nvSpPr>
      <dsp:spPr>
        <a:xfrm>
          <a:off x="3500855" y="3960438"/>
          <a:ext cx="2168255" cy="126159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Lieferengpässen bei Gütern</a:t>
          </a:r>
        </a:p>
      </dsp:txBody>
      <dsp:txXfrm>
        <a:off x="3562441" y="4022024"/>
        <a:ext cx="2045083" cy="1138421"/>
      </dsp:txXfrm>
    </dsp:sp>
    <dsp:sp modelId="{461B133B-5C31-EE44-99C4-C478E977D68A}">
      <dsp:nvSpPr>
        <dsp:cNvPr id="0" name=""/>
        <dsp:cNvSpPr/>
      </dsp:nvSpPr>
      <dsp:spPr>
        <a:xfrm rot="10782288">
          <a:off x="2736395" y="2632666"/>
          <a:ext cx="782347" cy="0"/>
        </a:xfrm>
        <a:custGeom>
          <a:avLst/>
          <a:gdLst/>
          <a:ahLst/>
          <a:cxnLst/>
          <a:rect l="0" t="0" r="0" b="0"/>
          <a:pathLst>
            <a:path>
              <a:moveTo>
                <a:pt x="0" y="0"/>
              </a:moveTo>
              <a:lnTo>
                <a:pt x="782347" y="0"/>
              </a:lnTo>
            </a:path>
          </a:pathLst>
        </a:custGeom>
        <a:noFill/>
        <a:ln w="635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645736C7-0F4E-3B45-81A5-38C941AE7AAC}">
      <dsp:nvSpPr>
        <dsp:cNvPr id="0" name=""/>
        <dsp:cNvSpPr/>
      </dsp:nvSpPr>
      <dsp:spPr>
        <a:xfrm>
          <a:off x="241078" y="2016226"/>
          <a:ext cx="2495322" cy="124976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de-DE" sz="2000" kern="1200" dirty="0" smtClean="0"/>
            <a:t>Wasseraufbereitung durch Unternehmen notwendig</a:t>
          </a:r>
        </a:p>
      </dsp:txBody>
      <dsp:txXfrm>
        <a:off x="302087" y="2077235"/>
        <a:ext cx="2373304" cy="11277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31775-DCC5-484A-832B-3A28405C0520}">
      <dsp:nvSpPr>
        <dsp:cNvPr id="0" name=""/>
        <dsp:cNvSpPr/>
      </dsp:nvSpPr>
      <dsp:spPr>
        <a:xfrm>
          <a:off x="0" y="-158816"/>
          <a:ext cx="8669245" cy="8718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de-DE" sz="3600" kern="1200" dirty="0" smtClean="0"/>
            <a:t>Extremwetterereignisse</a:t>
          </a:r>
        </a:p>
      </dsp:txBody>
      <dsp:txXfrm>
        <a:off x="0" y="-158816"/>
        <a:ext cx="8669245" cy="871800"/>
      </dsp:txXfrm>
    </dsp:sp>
    <dsp:sp modelId="{7DB60188-23BA-FD4F-94EC-937389981BD4}">
      <dsp:nvSpPr>
        <dsp:cNvPr id="0" name=""/>
        <dsp:cNvSpPr/>
      </dsp:nvSpPr>
      <dsp:spPr>
        <a:xfrm>
          <a:off x="4237" y="712818"/>
          <a:ext cx="8669245" cy="247049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4000" tIns="128016" rIns="170688" bIns="192024" numCol="1" spcCol="1270" anchor="t" anchorCtr="0">
          <a:noAutofit/>
        </a:bodyPr>
        <a:lstStyle/>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de-DE" sz="2400" b="0" kern="1200" dirty="0" smtClean="0">
              <a:solidFill>
                <a:schemeClr val="tx1"/>
              </a:solidFill>
              <a:effectLst/>
              <a:latin typeface="+mn-lt"/>
              <a:ea typeface="+mn-ea"/>
              <a:cs typeface="+mn-cs"/>
            </a:rPr>
            <a:t>Selbst einmalige Wetterereignisse können große betriebliche Schäden verursachen</a:t>
          </a:r>
        </a:p>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de-DE" sz="2400" b="0" kern="1200" dirty="0" smtClean="0">
              <a:solidFill>
                <a:schemeClr val="tx1"/>
              </a:solidFill>
              <a:effectLst/>
              <a:latin typeface="+mn-lt"/>
              <a:ea typeface="+mn-ea"/>
              <a:cs typeface="+mn-cs"/>
            </a:rPr>
            <a:t>Schadstoffe können freigesetzt werden und Gesundheit und Natur gefährden</a:t>
          </a:r>
        </a:p>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de-DE" sz="2400" b="0" kern="1200" dirty="0" smtClean="0">
              <a:solidFill>
                <a:schemeClr val="tx1"/>
              </a:solidFill>
              <a:effectLst/>
              <a:latin typeface="+mn-lt"/>
              <a:ea typeface="+mn-ea"/>
              <a:cs typeface="+mn-cs"/>
            </a:rPr>
            <a:t>Erhöhtes Risiko für Vorfälle durch den verstärkten</a:t>
          </a:r>
          <a:r>
            <a:rPr lang="de-DE" sz="2400" b="0" kern="1200" baseline="0" dirty="0" smtClean="0">
              <a:solidFill>
                <a:schemeClr val="tx1"/>
              </a:solidFill>
              <a:effectLst/>
              <a:latin typeface="+mn-lt"/>
              <a:ea typeface="+mn-ea"/>
              <a:cs typeface="+mn-cs"/>
            </a:rPr>
            <a:t> Treibhauseffekt</a:t>
          </a:r>
          <a:endParaRPr lang="de-DE" sz="2400" b="0" kern="1200" dirty="0" smtClean="0">
            <a:solidFill>
              <a:schemeClr val="tx1"/>
            </a:solidFill>
            <a:effectLst/>
            <a:latin typeface="+mn-lt"/>
            <a:ea typeface="+mn-ea"/>
            <a:cs typeface="+mn-cs"/>
          </a:endParaRPr>
        </a:p>
      </dsp:txBody>
      <dsp:txXfrm>
        <a:off x="4237" y="712818"/>
        <a:ext cx="8669245" cy="24704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A7DC5E-140F-454B-B866-E9DED54F5A93}" type="datetimeFigureOut">
              <a:rPr lang="de-DE" smtClean="0"/>
              <a:t>04.04.2018</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015D28-BE0B-423F-B10B-207F250FC48E}" type="slidenum">
              <a:rPr lang="de-DE" smtClean="0"/>
              <a:t>‹Nr.›</a:t>
            </a:fld>
            <a:endParaRPr lang="de-DE"/>
          </a:p>
        </p:txBody>
      </p:sp>
    </p:spTree>
    <p:extLst>
      <p:ext uri="{BB962C8B-B14F-4D97-AF65-F5344CB8AC3E}">
        <p14:creationId xmlns:p14="http://schemas.microsoft.com/office/powerpoint/2010/main" val="4137349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1</a:t>
            </a:fld>
            <a:endParaRPr lang="de-DE"/>
          </a:p>
        </p:txBody>
      </p:sp>
    </p:spTree>
    <p:extLst>
      <p:ext uri="{BB962C8B-B14F-4D97-AF65-F5344CB8AC3E}">
        <p14:creationId xmlns:p14="http://schemas.microsoft.com/office/powerpoint/2010/main" val="1466158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Die Wasserverfügbarkeit spielt bei der Industrie und dem Gewerbe genauso eine große Rolle</a:t>
            </a:r>
            <a:r>
              <a:rPr lang="de-DE" sz="1200" kern="1200" baseline="0" dirty="0" smtClean="0">
                <a:solidFill>
                  <a:schemeClr val="tx1"/>
                </a:solidFill>
                <a:latin typeface="+mn-lt"/>
                <a:ea typeface="+mn-ea"/>
                <a:cs typeface="+mn-cs"/>
              </a:rPr>
              <a:t> wie der Temperaturanstieg. Durch Überschwemmungen oder Niederschläge erhöht sich das </a:t>
            </a:r>
            <a:r>
              <a:rPr lang="de-DE" sz="1200" dirty="0" smtClean="0"/>
              <a:t>Hochwasser- und Erdrutschrisiko.</a:t>
            </a:r>
            <a:r>
              <a:rPr lang="de-DE" sz="1200" baseline="0" dirty="0" smtClean="0"/>
              <a:t> Besonders Unternehmen in Gewässernähe sind davon betroffen. Dies kann zu Einschränkungen oder Produktionsstopp führen. Unternehmen in der Nähe von Gewässern nutzen das Wasser als Kühlmöglichkeit. Da aber aufgrund des Klimawandels die Wasserverfügbarkeit in Flüssen/Seen und im Grundwasserspiegel geringer ist, gibt es eine Einschränkung des Kühlwassers und der Kühlmöglichkeit. Für Unternehmen die auf dem Schiffweg viel transportieren, kann es zu </a:t>
            </a:r>
            <a:r>
              <a:rPr lang="de-DE" sz="1200" dirty="0" smtClean="0"/>
              <a:t>Lieferengpässen von Gütern kommen. Je</a:t>
            </a:r>
            <a:r>
              <a:rPr lang="de-DE" sz="1200" baseline="0" dirty="0" smtClean="0"/>
              <a:t> nach Branche ist die Wasserverfügbarkeit wichtig oder weniger wichtig. Bei Branchen, die eine hohe Wasserqualität erwarten, kann es aufgrund der Verringerung zu </a:t>
            </a:r>
            <a:r>
              <a:rPr lang="de-DE" sz="1200" dirty="0" smtClean="0"/>
              <a:t>Wasseraufbereitungsmaßnahmen kommen. Diese</a:t>
            </a:r>
            <a:r>
              <a:rPr lang="de-DE" sz="1200" baseline="0" dirty="0" smtClean="0"/>
              <a:t> zusätzlichen Maßnahmen verursachen</a:t>
            </a:r>
            <a:r>
              <a:rPr lang="de-DE" sz="1200" dirty="0" smtClean="0"/>
              <a:t> wiederum Kosten. </a:t>
            </a:r>
          </a:p>
          <a:p>
            <a:endParaRPr lang="de-DE"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Quelle: </a:t>
            </a:r>
          </a:p>
          <a:p>
            <a:r>
              <a:rPr lang="de-DE" sz="1200" kern="1200" dirty="0" smtClean="0">
                <a:solidFill>
                  <a:schemeClr val="tx1"/>
                </a:solidFill>
                <a:latin typeface="+mn-lt"/>
                <a:ea typeface="+mn-ea"/>
                <a:cs typeface="+mn-cs"/>
              </a:rPr>
              <a:t>- https://</a:t>
            </a:r>
            <a:r>
              <a:rPr lang="de-DE" sz="1200" kern="1200" dirty="0" err="1" smtClean="0">
                <a:solidFill>
                  <a:schemeClr val="tx1"/>
                </a:solidFill>
                <a:latin typeface="+mn-lt"/>
                <a:ea typeface="+mn-ea"/>
                <a:cs typeface="+mn-cs"/>
              </a:rPr>
              <a:t>www.umweltbundesamt.de</a:t>
            </a:r>
            <a:r>
              <a:rPr lang="de-DE" sz="1200" kern="1200" dirty="0" smtClean="0">
                <a:solidFill>
                  <a:schemeClr val="tx1"/>
                </a:solidFill>
                <a:latin typeface="+mn-lt"/>
                <a:ea typeface="+mn-ea"/>
                <a:cs typeface="+mn-cs"/>
              </a:rPr>
              <a:t>/</a:t>
            </a:r>
            <a:r>
              <a:rPr lang="de-DE" sz="1200" kern="1200" dirty="0" err="1" smtClean="0">
                <a:solidFill>
                  <a:schemeClr val="tx1"/>
                </a:solidFill>
                <a:latin typeface="+mn-lt"/>
                <a:ea typeface="+mn-ea"/>
                <a:cs typeface="+mn-cs"/>
              </a:rPr>
              <a:t>themen</a:t>
            </a:r>
            <a:r>
              <a:rPr lang="de-DE" sz="1200" kern="1200" dirty="0" smtClean="0">
                <a:solidFill>
                  <a:schemeClr val="tx1"/>
                </a:solidFill>
                <a:latin typeface="+mn-lt"/>
                <a:ea typeface="+mn-ea"/>
                <a:cs typeface="+mn-cs"/>
              </a:rPr>
              <a:t>/klima-energie/klimafolgen-anpassung/folgen-des-</a:t>
            </a:r>
            <a:r>
              <a:rPr lang="de-DE" sz="1200" kern="1200" dirty="0" err="1" smtClean="0">
                <a:solidFill>
                  <a:schemeClr val="tx1"/>
                </a:solidFill>
                <a:latin typeface="+mn-lt"/>
                <a:ea typeface="+mn-ea"/>
                <a:cs typeface="+mn-cs"/>
              </a:rPr>
              <a:t>klimawandels</a:t>
            </a:r>
            <a:r>
              <a:rPr lang="de-DE" sz="1200" kern="1200" dirty="0" smtClean="0">
                <a:solidFill>
                  <a:schemeClr val="tx1"/>
                </a:solidFill>
                <a:latin typeface="+mn-lt"/>
                <a:ea typeface="+mn-ea"/>
                <a:cs typeface="+mn-cs"/>
              </a:rPr>
              <a:t>/klimafolgen-deutschland/klimafolgen-handlungsfeld-industrie-gewerbe</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 </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10</a:t>
            </a:fld>
            <a:endParaRPr lang="de-DE"/>
          </a:p>
        </p:txBody>
      </p:sp>
    </p:spTree>
    <p:extLst>
      <p:ext uri="{BB962C8B-B14F-4D97-AF65-F5344CB8AC3E}">
        <p14:creationId xmlns:p14="http://schemas.microsoft.com/office/powerpoint/2010/main" val="932199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smtClean="0">
                <a:solidFill>
                  <a:schemeClr val="tx1"/>
                </a:solidFill>
                <a:effectLst/>
                <a:latin typeface="+mn-lt"/>
                <a:ea typeface="+mn-ea"/>
                <a:cs typeface="+mn-cs"/>
              </a:rPr>
              <a:t>Selbst einmalige Wetterereignisse können große betriebliche Schäden verursachen. Die Schadstoffe können freigesetzt werden und die Gesundheit und die Natur können dadurch gefährdet</a:t>
            </a:r>
            <a:r>
              <a:rPr lang="de-DE" sz="1200" b="0" baseline="0" dirty="0" smtClean="0">
                <a:solidFill>
                  <a:schemeClr val="tx1"/>
                </a:solidFill>
                <a:effectLst/>
                <a:latin typeface="+mn-lt"/>
                <a:ea typeface="+mn-ea"/>
                <a:cs typeface="+mn-cs"/>
              </a:rPr>
              <a:t> werden. Durch den vom Menschen verursachten und den natürlichen Treibhauseffekt erhöht sich das Risiko. Die Industrie und das Gewerbe werden in Zukunft mit vielen Wetterereignissen rechnen müssen. </a:t>
            </a:r>
            <a:endParaRPr lang="de-DE" sz="1200" b="0" dirty="0" smtClean="0">
              <a:solidFill>
                <a:schemeClr val="tx1"/>
              </a:solidFill>
              <a:effectLst/>
              <a:latin typeface="+mn-lt"/>
              <a:ea typeface="+mn-ea"/>
              <a:cs typeface="+mn-cs"/>
            </a:endParaRPr>
          </a:p>
          <a:p>
            <a:endParaRPr lang="de-DE"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Quelle: </a:t>
            </a:r>
          </a:p>
          <a:p>
            <a:r>
              <a:rPr lang="de-DE" sz="1200" kern="1200" dirty="0" smtClean="0">
                <a:solidFill>
                  <a:schemeClr val="tx1"/>
                </a:solidFill>
                <a:latin typeface="+mn-lt"/>
                <a:ea typeface="+mn-ea"/>
                <a:cs typeface="+mn-cs"/>
              </a:rPr>
              <a:t>- https://</a:t>
            </a:r>
            <a:r>
              <a:rPr lang="de-DE" sz="1200" kern="1200" dirty="0" err="1" smtClean="0">
                <a:solidFill>
                  <a:schemeClr val="tx1"/>
                </a:solidFill>
                <a:latin typeface="+mn-lt"/>
                <a:ea typeface="+mn-ea"/>
                <a:cs typeface="+mn-cs"/>
              </a:rPr>
              <a:t>www.umweltbundesamt.de</a:t>
            </a:r>
            <a:r>
              <a:rPr lang="de-DE" sz="1200" kern="1200" dirty="0" smtClean="0">
                <a:solidFill>
                  <a:schemeClr val="tx1"/>
                </a:solidFill>
                <a:latin typeface="+mn-lt"/>
                <a:ea typeface="+mn-ea"/>
                <a:cs typeface="+mn-cs"/>
              </a:rPr>
              <a:t>/</a:t>
            </a:r>
            <a:r>
              <a:rPr lang="de-DE" sz="1200" kern="1200" dirty="0" err="1" smtClean="0">
                <a:solidFill>
                  <a:schemeClr val="tx1"/>
                </a:solidFill>
                <a:latin typeface="+mn-lt"/>
                <a:ea typeface="+mn-ea"/>
                <a:cs typeface="+mn-cs"/>
              </a:rPr>
              <a:t>themen</a:t>
            </a:r>
            <a:r>
              <a:rPr lang="de-DE" sz="1200" kern="1200" dirty="0" smtClean="0">
                <a:solidFill>
                  <a:schemeClr val="tx1"/>
                </a:solidFill>
                <a:latin typeface="+mn-lt"/>
                <a:ea typeface="+mn-ea"/>
                <a:cs typeface="+mn-cs"/>
              </a:rPr>
              <a:t>/klima-energie/klimafolgen-anpassung/folgen-des-</a:t>
            </a:r>
            <a:r>
              <a:rPr lang="de-DE" sz="1200" kern="1200" dirty="0" err="1" smtClean="0">
                <a:solidFill>
                  <a:schemeClr val="tx1"/>
                </a:solidFill>
                <a:latin typeface="+mn-lt"/>
                <a:ea typeface="+mn-ea"/>
                <a:cs typeface="+mn-cs"/>
              </a:rPr>
              <a:t>klimawandels</a:t>
            </a:r>
            <a:r>
              <a:rPr lang="de-DE" sz="1200" kern="1200" dirty="0" smtClean="0">
                <a:solidFill>
                  <a:schemeClr val="tx1"/>
                </a:solidFill>
                <a:latin typeface="+mn-lt"/>
                <a:ea typeface="+mn-ea"/>
                <a:cs typeface="+mn-cs"/>
              </a:rPr>
              <a:t>/klimafolgen-deutschland/klimafolgen-handlungsfeld-industrie-gewerbe</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 </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11</a:t>
            </a:fld>
            <a:endParaRPr lang="de-DE"/>
          </a:p>
        </p:txBody>
      </p:sp>
    </p:spTree>
    <p:extLst>
      <p:ext uri="{BB962C8B-B14F-4D97-AF65-F5344CB8AC3E}">
        <p14:creationId xmlns:p14="http://schemas.microsoft.com/office/powerpoint/2010/main" val="107261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Die Industrie und das Gewerbe werden </a:t>
            </a:r>
            <a:r>
              <a:rPr lang="de-DE" sz="1200" kern="1200" baseline="0" dirty="0" smtClean="0">
                <a:solidFill>
                  <a:schemeClr val="tx1"/>
                </a:solidFill>
                <a:latin typeface="+mn-lt"/>
                <a:ea typeface="+mn-ea"/>
                <a:cs typeface="+mn-cs"/>
              </a:rPr>
              <a:t>vor allem durch die Temperaturerhöhung, der Verringerung der Wasserverfügbarkeit und der extremen Wetterescheinungen Schäden verzeichnen. </a:t>
            </a:r>
            <a:r>
              <a:rPr lang="de-DE" sz="1200" dirty="0" smtClean="0"/>
              <a:t>Durch starke Wetterextreme kann es zu großen Infrastrukturschäden kommen. Angestellte können durch Überflutungen nicht an ihren</a:t>
            </a:r>
            <a:r>
              <a:rPr lang="de-DE" sz="1200" baseline="0" dirty="0" smtClean="0"/>
              <a:t> Arbeitsplatz gelangen oder </a:t>
            </a:r>
            <a:r>
              <a:rPr lang="de-DE" sz="1200" dirty="0" smtClean="0"/>
              <a:t>Zufahrtswege für die Materialanlieferung können blockiert werden. Dies führt zu Verzögerungen</a:t>
            </a:r>
            <a:r>
              <a:rPr lang="de-DE" sz="1200" baseline="0" dirty="0" smtClean="0"/>
              <a:t> und hat finanzielle Auswirkungen für das Unternehmen. </a:t>
            </a:r>
            <a:endParaRPr lang="de-DE"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smtClean="0"/>
          </a:p>
          <a:p>
            <a:r>
              <a:rPr lang="de-DE" sz="1200" kern="1200" dirty="0" smtClean="0">
                <a:solidFill>
                  <a:schemeClr val="tx1"/>
                </a:solidFill>
                <a:latin typeface="+mn-lt"/>
                <a:ea typeface="+mn-ea"/>
                <a:cs typeface="+mn-cs"/>
              </a:rPr>
              <a:t>Quelle: </a:t>
            </a:r>
          </a:p>
          <a:p>
            <a:r>
              <a:rPr lang="de-DE" sz="1200" kern="1200" dirty="0" smtClean="0">
                <a:solidFill>
                  <a:schemeClr val="tx1"/>
                </a:solidFill>
                <a:latin typeface="+mn-lt"/>
                <a:ea typeface="+mn-ea"/>
                <a:cs typeface="+mn-cs"/>
              </a:rPr>
              <a:t>- https://</a:t>
            </a:r>
            <a:r>
              <a:rPr lang="de-DE" sz="1200" kern="1200" dirty="0" err="1" smtClean="0">
                <a:solidFill>
                  <a:schemeClr val="tx1"/>
                </a:solidFill>
                <a:latin typeface="+mn-lt"/>
                <a:ea typeface="+mn-ea"/>
                <a:cs typeface="+mn-cs"/>
              </a:rPr>
              <a:t>www.umweltbundesamt.de</a:t>
            </a:r>
            <a:r>
              <a:rPr lang="de-DE" sz="1200" kern="1200" dirty="0" smtClean="0">
                <a:solidFill>
                  <a:schemeClr val="tx1"/>
                </a:solidFill>
                <a:latin typeface="+mn-lt"/>
                <a:ea typeface="+mn-ea"/>
                <a:cs typeface="+mn-cs"/>
              </a:rPr>
              <a:t>/</a:t>
            </a:r>
            <a:r>
              <a:rPr lang="de-DE" sz="1200" kern="1200" dirty="0" err="1" smtClean="0">
                <a:solidFill>
                  <a:schemeClr val="tx1"/>
                </a:solidFill>
                <a:latin typeface="+mn-lt"/>
                <a:ea typeface="+mn-ea"/>
                <a:cs typeface="+mn-cs"/>
              </a:rPr>
              <a:t>themen</a:t>
            </a:r>
            <a:r>
              <a:rPr lang="de-DE" sz="1200" kern="1200" dirty="0" smtClean="0">
                <a:solidFill>
                  <a:schemeClr val="tx1"/>
                </a:solidFill>
                <a:latin typeface="+mn-lt"/>
                <a:ea typeface="+mn-ea"/>
                <a:cs typeface="+mn-cs"/>
              </a:rPr>
              <a:t>/klima-energie/klimafolgen-anpassung/folgen-des-</a:t>
            </a:r>
            <a:r>
              <a:rPr lang="de-DE" sz="1200" kern="1200" dirty="0" err="1" smtClean="0">
                <a:solidFill>
                  <a:schemeClr val="tx1"/>
                </a:solidFill>
                <a:latin typeface="+mn-lt"/>
                <a:ea typeface="+mn-ea"/>
                <a:cs typeface="+mn-cs"/>
              </a:rPr>
              <a:t>klimawandels</a:t>
            </a:r>
            <a:r>
              <a:rPr lang="de-DE" sz="1200" kern="1200" dirty="0" smtClean="0">
                <a:solidFill>
                  <a:schemeClr val="tx1"/>
                </a:solidFill>
                <a:latin typeface="+mn-lt"/>
                <a:ea typeface="+mn-ea"/>
                <a:cs typeface="+mn-cs"/>
              </a:rPr>
              <a:t>/klimafolgen-deutschland/klimafolgen-handlungsfeld-industrie-gewerbe</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 </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12</a:t>
            </a:fld>
            <a:endParaRPr lang="de-DE"/>
          </a:p>
        </p:txBody>
      </p:sp>
    </p:spTree>
    <p:extLst>
      <p:ext uri="{BB962C8B-B14F-4D97-AF65-F5344CB8AC3E}">
        <p14:creationId xmlns:p14="http://schemas.microsoft.com/office/powerpoint/2010/main" val="1131250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Wie bei den anderen Sektoren ist auch die Wald- und Forstwirtschaft von Temperaturveränderungen betroffen. Durch die höheren Niederschläge im Winter und den verringerten Niederschlägen</a:t>
            </a:r>
            <a:r>
              <a:rPr lang="de-DE" baseline="0" dirty="0" smtClean="0"/>
              <a:t> im Sommer kommt es zu einer Veränderung der Niederschlagsverteilung und der Niederschlagsmenge. Bis 2050 wird sich die Niederschlagmenge sowohl im Winter als auch im Sommer um etwa 25 % verändern. Durch die Veränderungen entsteht ein Risiko für das Ökosystem des Waldes. Einschränkungen der Bodenfunktionen und die wirtschaftliche Nutzbarkeit können darunter leiden. In den Wintermonaten werden die Nässephasen verlängert und der Boden wird durchweicht. Durch den Feuchtigkeitsanstieg steigt gleichzeitig der Schädlingsbefall. Einer der bekanntesten Pilze ist der „Falsches Weißes </a:t>
            </a:r>
            <a:r>
              <a:rPr lang="de-DE" baseline="0" dirty="0" err="1" smtClean="0"/>
              <a:t>Stengelbecherchen</a:t>
            </a:r>
            <a:r>
              <a:rPr lang="de-DE" baseline="0" dirty="0" smtClean="0"/>
              <a:t>“. Dieser führt zu dem Sterben von Eschentrieben in feuchten Regionen. </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Quellen:</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https://</a:t>
            </a:r>
            <a:r>
              <a:rPr lang="de-DE" baseline="0" dirty="0" err="1" smtClean="0"/>
              <a:t>www.umweltbundesamt.de</a:t>
            </a:r>
            <a:r>
              <a:rPr lang="de-DE" baseline="0" dirty="0" smtClean="0"/>
              <a:t>/das-handlungsfeld-wald-forstwirtschaft</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https://</a:t>
            </a:r>
            <a:r>
              <a:rPr lang="de-DE" baseline="0" dirty="0" err="1" smtClean="0"/>
              <a:t>www.umweltbundesamt.de</a:t>
            </a:r>
            <a:r>
              <a:rPr lang="de-DE" baseline="0" dirty="0" smtClean="0"/>
              <a:t>/</a:t>
            </a:r>
            <a:r>
              <a:rPr lang="de-DE" baseline="0" dirty="0" err="1" smtClean="0"/>
              <a:t>themen</a:t>
            </a:r>
            <a:r>
              <a:rPr lang="de-DE" baseline="0" dirty="0" smtClean="0"/>
              <a:t>/klima-energie/klimafolgen-anpassung/handlungsfeld-landwirtschaft</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13</a:t>
            </a:fld>
            <a:endParaRPr lang="de-DE"/>
          </a:p>
        </p:txBody>
      </p:sp>
    </p:spTree>
    <p:extLst>
      <p:ext uri="{BB962C8B-B14F-4D97-AF65-F5344CB8AC3E}">
        <p14:creationId xmlns:p14="http://schemas.microsoft.com/office/powerpoint/2010/main" val="1929987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dirty="0" smtClean="0"/>
              <a:t>Neben den Veränderungen</a:t>
            </a:r>
            <a:r>
              <a:rPr lang="de-DE" b="0" baseline="0" dirty="0" smtClean="0"/>
              <a:t> der Niederschläge hat auch die steigende globale Temperaturerhöhung großen Einfluss auf die Wald- und Forstwirtschaft. Die Folgen des Klimawandels können für die </a:t>
            </a:r>
            <a:r>
              <a:rPr lang="de-DE" sz="1200" b="0" dirty="0" smtClean="0"/>
              <a:t>Wald- und Forstwirtschaft gravierend sein, da Bäume langlebig und ortsfest sind. Die Anpassungsfähigkeit</a:t>
            </a:r>
            <a:r>
              <a:rPr lang="de-DE" sz="1200" b="0" baseline="0" dirty="0" smtClean="0"/>
              <a:t> von Bäumen sind daher sehr gering. Gerade durch den Temperaturanstieg werden Schädlinge (Borkenkäfer, Maikäfer) im Waldökosystem weiter verbreitet, wodurch viele Lebewesen gefährdet werden. Außerdem steigt das Risiko für Waldbrände durch anhaltende Dürreperioden. Dabei reicht schon ein kleiner Funke aus, um große Waldgebiete in Brand zu stecken. In Australien oder in den USA kommt das bereits öfters vor. Auch in </a:t>
            </a:r>
            <a:r>
              <a:rPr lang="de-DE" b="0" dirty="0" smtClean="0"/>
              <a:t>Ost- und Südwestdeutschlands </a:t>
            </a:r>
            <a:r>
              <a:rPr lang="de-DE" sz="1200" b="0" baseline="0" dirty="0" smtClean="0"/>
              <a:t>besteht die Gefahr in Kiefernwälder. Bäume und Sträucher können jedoch nicht nur durch äußere Einwirkungen sterben. Auch der globale Temperaturanstieg erschwert die Wachstumsbedingungen. Pflanzen benötigen Wasser für ihre Wachstumsphase und durch erhöhte Temperaturen und anhaltende Trockenperioden wird das Wachstum eingeschränkt. Daraus können große wirtschaftliche Folgen eintreten, je nachdem wie drastisch der Klimawandel voranschreitet.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t>Quellen:</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https://</a:t>
            </a:r>
            <a:r>
              <a:rPr lang="de-DE" baseline="0" dirty="0" err="1" smtClean="0"/>
              <a:t>www.umweltbundesamt.de</a:t>
            </a:r>
            <a:r>
              <a:rPr lang="de-DE" baseline="0" dirty="0" smtClean="0"/>
              <a:t>/das-handlungsfeld-wald-forstwirtschaft</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https://</a:t>
            </a:r>
            <a:r>
              <a:rPr lang="de-DE" baseline="0" dirty="0" err="1" smtClean="0"/>
              <a:t>www.umweltbundesamt.de</a:t>
            </a:r>
            <a:r>
              <a:rPr lang="de-DE" baseline="0" dirty="0" smtClean="0"/>
              <a:t>/</a:t>
            </a:r>
            <a:r>
              <a:rPr lang="de-DE" baseline="0" dirty="0" err="1" smtClean="0"/>
              <a:t>themen</a:t>
            </a:r>
            <a:r>
              <a:rPr lang="de-DE" baseline="0" dirty="0" smtClean="0"/>
              <a:t>/klima-energie/klimafolgen-anpassung/handlungsfeld-landwirtschaft</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14</a:t>
            </a:fld>
            <a:endParaRPr lang="de-DE"/>
          </a:p>
        </p:txBody>
      </p:sp>
    </p:spTree>
    <p:extLst>
      <p:ext uri="{BB962C8B-B14F-4D97-AF65-F5344CB8AC3E}">
        <p14:creationId xmlns:p14="http://schemas.microsoft.com/office/powerpoint/2010/main" val="1276081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Der Klimawandel intensiviert die extremen Wetterereignisse und steigert ihre Häufigkeit. </a:t>
            </a:r>
            <a:r>
              <a:rPr lang="de-DE" sz="1200" b="0" dirty="0" smtClean="0">
                <a:solidFill>
                  <a:schemeClr val="tx1"/>
                </a:solidFill>
                <a:effectLst/>
                <a:latin typeface="+mn-lt"/>
                <a:ea typeface="+mn-ea"/>
                <a:cs typeface="+mn-cs"/>
              </a:rPr>
              <a:t>Seit den 1990er Jahren</a:t>
            </a:r>
            <a:r>
              <a:rPr lang="de-DE" sz="1200" b="0" baseline="0" dirty="0" smtClean="0">
                <a:solidFill>
                  <a:schemeClr val="tx1"/>
                </a:solidFill>
                <a:effectLst/>
                <a:latin typeface="+mn-lt"/>
                <a:ea typeface="+mn-ea"/>
                <a:cs typeface="+mn-cs"/>
              </a:rPr>
              <a:t> verzeichnet die Forstwirtschaft stetig größere wirtschaftliche Schäden, aufgrund von häufiger eintretenden und stärkeren Stürmen. In Zukunft werden die Vorfälle weiter steigen. Im Gegensatz zu der Temperaturerhöhung, die eher schleichend voranschreitet, verursachen Wetterereignisse </a:t>
            </a:r>
            <a:r>
              <a:rPr lang="de-DE" sz="1200" b="0" dirty="0" smtClean="0">
                <a:solidFill>
                  <a:schemeClr val="tx1"/>
                </a:solidFill>
                <a:effectLst/>
                <a:latin typeface="+mn-lt"/>
                <a:ea typeface="+mn-ea"/>
                <a:cs typeface="+mn-cs"/>
              </a:rPr>
              <a:t>innerhalb kurzer Zeit großen Schaden. In den Alpen besteht bereits erhöhte Gefahr.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Quellen:</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https://</a:t>
            </a:r>
            <a:r>
              <a:rPr lang="de-DE" baseline="0" dirty="0" err="1" smtClean="0"/>
              <a:t>www.umweltbundesamt.de</a:t>
            </a:r>
            <a:r>
              <a:rPr lang="de-DE" baseline="0" dirty="0" smtClean="0"/>
              <a:t>/das-handlungsfeld-wald-forstwirtschaft</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https://</a:t>
            </a:r>
            <a:r>
              <a:rPr lang="de-DE" baseline="0" dirty="0" err="1" smtClean="0"/>
              <a:t>www.umweltbundesamt.de</a:t>
            </a:r>
            <a:r>
              <a:rPr lang="de-DE" baseline="0" dirty="0" smtClean="0"/>
              <a:t>/</a:t>
            </a:r>
            <a:r>
              <a:rPr lang="de-DE" baseline="0" dirty="0" err="1" smtClean="0"/>
              <a:t>themen</a:t>
            </a:r>
            <a:r>
              <a:rPr lang="de-DE" baseline="0" dirty="0" smtClean="0"/>
              <a:t>/klima-energie/klimafolgen-anpassung/handlungsfeld-landwirtschaft</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15</a:t>
            </a:fld>
            <a:endParaRPr lang="de-DE"/>
          </a:p>
        </p:txBody>
      </p:sp>
    </p:spTree>
    <p:extLst>
      <p:ext uri="{BB962C8B-B14F-4D97-AF65-F5344CB8AC3E}">
        <p14:creationId xmlns:p14="http://schemas.microsoft.com/office/powerpoint/2010/main" val="1314381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Wie auch in der Landwirtschaft werden</a:t>
            </a:r>
            <a:r>
              <a:rPr lang="de-DE" sz="1200" kern="1200" baseline="0" dirty="0" smtClean="0">
                <a:solidFill>
                  <a:schemeClr val="tx1"/>
                </a:solidFill>
                <a:latin typeface="+mn-lt"/>
                <a:ea typeface="+mn-ea"/>
                <a:cs typeface="+mn-cs"/>
              </a:rPr>
              <a:t> die Wachstumsphasen der Bäume durch eine erhöhte </a:t>
            </a:r>
            <a:r>
              <a:rPr lang="de-DE" sz="1200" b="0" dirty="0" smtClean="0">
                <a:solidFill>
                  <a:schemeClr val="tx1"/>
                </a:solidFill>
                <a:effectLst/>
                <a:latin typeface="+mn-lt"/>
                <a:ea typeface="+mn-ea"/>
                <a:cs typeface="+mn-cs"/>
              </a:rPr>
              <a:t>CO</a:t>
            </a:r>
            <a:r>
              <a:rPr lang="de-DE" sz="1200" b="0" baseline="-25000" dirty="0" smtClean="0">
                <a:solidFill>
                  <a:schemeClr val="tx1"/>
                </a:solidFill>
                <a:effectLst/>
                <a:latin typeface="+mn-lt"/>
                <a:ea typeface="+mn-ea"/>
                <a:cs typeface="+mn-cs"/>
              </a:rPr>
              <a:t>2</a:t>
            </a:r>
            <a:r>
              <a:rPr lang="de-DE" sz="1200" b="0" baseline="0" dirty="0" smtClean="0">
                <a:solidFill>
                  <a:schemeClr val="tx1"/>
                </a:solidFill>
                <a:effectLst/>
                <a:latin typeface="+mn-lt"/>
                <a:ea typeface="+mn-ea"/>
                <a:cs typeface="+mn-cs"/>
              </a:rPr>
              <a:t>-Konzentration gefördert, da eine Steigerung der Photosynthese stattfindet. Man spricht dabei von dem CO</a:t>
            </a:r>
            <a:r>
              <a:rPr lang="de-DE" sz="1200" b="0" baseline="-25000" dirty="0" smtClean="0">
                <a:solidFill>
                  <a:schemeClr val="tx1"/>
                </a:solidFill>
                <a:effectLst/>
                <a:latin typeface="+mn-lt"/>
                <a:ea typeface="+mn-ea"/>
                <a:cs typeface="+mn-cs"/>
              </a:rPr>
              <a:t>2</a:t>
            </a:r>
            <a:r>
              <a:rPr lang="de-DE" sz="1200" b="0" baseline="0" dirty="0" smtClean="0">
                <a:solidFill>
                  <a:schemeClr val="tx1"/>
                </a:solidFill>
                <a:effectLst/>
                <a:latin typeface="+mn-lt"/>
                <a:ea typeface="+mn-ea"/>
                <a:cs typeface="+mn-cs"/>
              </a:rPr>
              <a:t>-Düngeeffekt. Häufig wird der Wachstumsschub jedoch durch bestimmte Faktoren, wie die Wasserknappheit begrenzt.</a:t>
            </a:r>
            <a:endParaRPr lang="de-DE" sz="1200" b="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Quellen:</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https://</a:t>
            </a:r>
            <a:r>
              <a:rPr lang="de-DE" baseline="0" dirty="0" err="1" smtClean="0"/>
              <a:t>www.umweltbundesamt.de</a:t>
            </a:r>
            <a:r>
              <a:rPr lang="de-DE" baseline="0" dirty="0" smtClean="0"/>
              <a:t>/das-handlungsfeld-wald-forstwirtschaft</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https://</a:t>
            </a:r>
            <a:r>
              <a:rPr lang="de-DE" baseline="0" dirty="0" err="1" smtClean="0"/>
              <a:t>www.umweltbundesamt.de</a:t>
            </a:r>
            <a:r>
              <a:rPr lang="de-DE" baseline="0" dirty="0" smtClean="0"/>
              <a:t>/</a:t>
            </a:r>
            <a:r>
              <a:rPr lang="de-DE" baseline="0" dirty="0" err="1" smtClean="0"/>
              <a:t>themen</a:t>
            </a:r>
            <a:r>
              <a:rPr lang="de-DE" baseline="0" dirty="0" smtClean="0"/>
              <a:t>/klima-energie/klimafolgen-anpassung/handlungsfeld-landwirtschaft</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16</a:t>
            </a:fld>
            <a:endParaRPr lang="de-DE"/>
          </a:p>
        </p:txBody>
      </p:sp>
    </p:spTree>
    <p:extLst>
      <p:ext uri="{BB962C8B-B14F-4D97-AF65-F5344CB8AC3E}">
        <p14:creationId xmlns:p14="http://schemas.microsoft.com/office/powerpoint/2010/main" val="492423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smtClean="0">
                <a:solidFill>
                  <a:schemeClr val="tx1"/>
                </a:solidFill>
                <a:effectLst/>
                <a:latin typeface="+mn-lt"/>
                <a:ea typeface="+mn-ea"/>
                <a:cs typeface="+mn-cs"/>
              </a:rPr>
              <a:t>Durch erhöhte Temperaturen und längeren</a:t>
            </a:r>
            <a:r>
              <a:rPr lang="de-DE" sz="1200" b="0" baseline="0" dirty="0" smtClean="0">
                <a:solidFill>
                  <a:schemeClr val="tx1"/>
                </a:solidFill>
                <a:effectLst/>
                <a:latin typeface="+mn-lt"/>
                <a:ea typeface="+mn-ea"/>
                <a:cs typeface="+mn-cs"/>
              </a:rPr>
              <a:t> Sommerperioden steigt der Bestand an Borkenkäfern, da die benötigte Entwicklungsdauer der Tiere verkürzt wird. Deswegen können sich mehr Generationen von Borkenkäfern während der verlängerten Sommerperiode entwickeln. Dadurch kommt es zu enormen Schäden in der Forstwirtschaft. In Zukunft können diese noch höher ausfallen.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Quellen:</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https://</a:t>
            </a:r>
            <a:r>
              <a:rPr lang="de-DE" baseline="0" dirty="0" err="1" smtClean="0"/>
              <a:t>www.umweltbundesamt.de</a:t>
            </a:r>
            <a:r>
              <a:rPr lang="de-DE" baseline="0" dirty="0" smtClean="0"/>
              <a:t>/das-handlungsfeld-wald-forstwirtschaft</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https://</a:t>
            </a:r>
            <a:r>
              <a:rPr lang="de-DE" baseline="0" dirty="0" err="1" smtClean="0"/>
              <a:t>www.umweltbundesamt.de</a:t>
            </a:r>
            <a:r>
              <a:rPr lang="de-DE" baseline="0" dirty="0" smtClean="0"/>
              <a:t>/</a:t>
            </a:r>
            <a:r>
              <a:rPr lang="de-DE" baseline="0" dirty="0" err="1" smtClean="0"/>
              <a:t>themen</a:t>
            </a:r>
            <a:r>
              <a:rPr lang="de-DE" baseline="0" dirty="0" smtClean="0"/>
              <a:t>/klima-energie/klimafolgen-anpassung/handlungsfeld-landwirtschaft</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17</a:t>
            </a:fld>
            <a:endParaRPr lang="de-DE"/>
          </a:p>
        </p:txBody>
      </p:sp>
    </p:spTree>
    <p:extLst>
      <p:ext uri="{BB962C8B-B14F-4D97-AF65-F5344CB8AC3E}">
        <p14:creationId xmlns:p14="http://schemas.microsoft.com/office/powerpoint/2010/main" val="217789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smtClean="0"/>
              <a:t>Sowohl die </a:t>
            </a:r>
            <a:r>
              <a:rPr lang="de-DE" sz="1200" b="0" dirty="0" smtClean="0"/>
              <a:t>Finanz- als auch die</a:t>
            </a:r>
            <a:r>
              <a:rPr lang="de-DE" sz="1200" b="0" baseline="0" dirty="0" smtClean="0"/>
              <a:t> </a:t>
            </a:r>
            <a:r>
              <a:rPr lang="de-DE" sz="1200" b="0" dirty="0" smtClean="0"/>
              <a:t>Versicherungswirtschaft</a:t>
            </a:r>
            <a:r>
              <a:rPr lang="de-DE" sz="1200" b="0" baseline="0" dirty="0" smtClean="0"/>
              <a:t> müssen mit den Herausforderungen des Klimawandels umgehen. Da der Klimawandel ein globales Problem ist und viele Unternehmen in der </a:t>
            </a:r>
            <a:r>
              <a:rPr lang="de-DE" sz="1200" b="0" dirty="0" smtClean="0"/>
              <a:t>Finanz- und Versicherungswirtschaft</a:t>
            </a:r>
            <a:r>
              <a:rPr lang="de-DE" sz="1200" b="0" baseline="0" dirty="0" smtClean="0"/>
              <a:t> international agieren, sind sie nicht nur von </a:t>
            </a:r>
            <a:r>
              <a:rPr lang="de-DE" sz="1200" dirty="0" smtClean="0"/>
              <a:t>regionalen</a:t>
            </a:r>
            <a:r>
              <a:rPr lang="de-DE" sz="1200" baseline="0" dirty="0" smtClean="0"/>
              <a:t> sondern auch von</a:t>
            </a:r>
            <a:r>
              <a:rPr lang="de-DE" sz="1200" dirty="0" smtClean="0"/>
              <a:t> globalen Folgen betroffen. Deswegen steigt das Risikopotential durch den Klimawandel an. Umweltkatastrophen, der Meeresspiegelanstieg oder andere</a:t>
            </a:r>
            <a:r>
              <a:rPr lang="de-DE" sz="1200" baseline="0" dirty="0" smtClean="0"/>
              <a:t> Ereignisse können Einfluss auf die </a:t>
            </a:r>
            <a:r>
              <a:rPr lang="de-DE" dirty="0" smtClean="0"/>
              <a:t>Geschäftsrisiken haben. </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Quelle: </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 https://</a:t>
            </a:r>
            <a:r>
              <a:rPr lang="de-DE" dirty="0" err="1" smtClean="0"/>
              <a:t>www.umweltbundesamt.de</a:t>
            </a:r>
            <a:r>
              <a:rPr lang="de-DE" dirty="0" smtClean="0"/>
              <a:t>/</a:t>
            </a:r>
            <a:r>
              <a:rPr lang="de-DE" dirty="0" err="1" smtClean="0"/>
              <a:t>themen</a:t>
            </a:r>
            <a:r>
              <a:rPr lang="de-DE" dirty="0" smtClean="0"/>
              <a:t>/klima-energie/klimafolgen-anpassung/folgen-des-</a:t>
            </a:r>
            <a:r>
              <a:rPr lang="de-DE" dirty="0" err="1" smtClean="0"/>
              <a:t>klimawandels</a:t>
            </a:r>
            <a:r>
              <a:rPr lang="de-DE" dirty="0" smtClean="0"/>
              <a:t>/klimafolgen-deutschland/klimafolgen-handlungsfeld-finanz</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18</a:t>
            </a:fld>
            <a:endParaRPr lang="de-DE"/>
          </a:p>
        </p:txBody>
      </p:sp>
    </p:spTree>
    <p:extLst>
      <p:ext uri="{BB962C8B-B14F-4D97-AF65-F5344CB8AC3E}">
        <p14:creationId xmlns:p14="http://schemas.microsoft.com/office/powerpoint/2010/main" val="1801576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Der Sektor wird maßgeblich durch Wettervorfälle</a:t>
            </a:r>
            <a:r>
              <a:rPr lang="de-DE" baseline="0" dirty="0" smtClean="0"/>
              <a:t> </a:t>
            </a:r>
            <a:r>
              <a:rPr lang="de-DE" dirty="0" smtClean="0"/>
              <a:t>beeinflusst.</a:t>
            </a:r>
            <a:r>
              <a:rPr lang="de-DE" baseline="0" dirty="0" smtClean="0"/>
              <a:t> </a:t>
            </a:r>
            <a:r>
              <a:rPr lang="de-DE" sz="1200" b="0" dirty="0" smtClean="0">
                <a:solidFill>
                  <a:schemeClr val="tx1"/>
                </a:solidFill>
                <a:effectLst/>
                <a:latin typeface="+mn-lt"/>
                <a:ea typeface="+mn-ea"/>
                <a:cs typeface="+mn-cs"/>
              </a:rPr>
              <a:t>2005 verursachte</a:t>
            </a:r>
            <a:r>
              <a:rPr lang="de-DE" sz="1200" b="0" baseline="0" dirty="0" smtClean="0">
                <a:solidFill>
                  <a:schemeClr val="tx1"/>
                </a:solidFill>
                <a:effectLst/>
                <a:latin typeface="+mn-lt"/>
                <a:ea typeface="+mn-ea"/>
                <a:cs typeface="+mn-cs"/>
              </a:rPr>
              <a:t> alleine das Wetter einen weltweiten Schaden von 96 Milliarden Euro. Doch nicht nur der Klimawandel trägt zu den erhöhten finanziellen Belastungen bei. Andere Faktoren, wie die Zunahme der Bevölkerung, sind auch entscheidend. </a:t>
            </a:r>
            <a:r>
              <a:rPr lang="de-DE" sz="1200" b="0" dirty="0" smtClean="0">
                <a:solidFill>
                  <a:schemeClr val="tx1"/>
                </a:solidFill>
                <a:effectLst/>
                <a:latin typeface="+mn-lt"/>
                <a:ea typeface="+mn-ea"/>
                <a:cs typeface="+mn-cs"/>
              </a:rPr>
              <a:t>Die Inanspruchnahme von Versicherungen werden in Zukunft weiter </a:t>
            </a:r>
            <a:r>
              <a:rPr lang="de-DE" sz="1200" b="0" baseline="0" dirty="0" smtClean="0">
                <a:solidFill>
                  <a:schemeClr val="tx1"/>
                </a:solidFill>
                <a:effectLst/>
                <a:latin typeface="+mn-lt"/>
                <a:ea typeface="+mn-ea"/>
                <a:cs typeface="+mn-cs"/>
              </a:rPr>
              <a:t>steigen. Gerade die Kosten durch Naturgefahren stellen eine große Herausforderung dar. Zusätzlich entsteht ein hoher </a:t>
            </a:r>
            <a:r>
              <a:rPr lang="de-DE" sz="1200" b="0" dirty="0" smtClean="0">
                <a:solidFill>
                  <a:schemeClr val="tx1"/>
                </a:solidFill>
                <a:effectLst/>
                <a:latin typeface="+mn-lt"/>
                <a:ea typeface="+mn-ea"/>
                <a:cs typeface="+mn-cs"/>
              </a:rPr>
              <a:t>Risikofaktor</a:t>
            </a:r>
            <a:r>
              <a:rPr lang="de-DE" sz="1200" b="0" baseline="0" dirty="0" smtClean="0">
                <a:solidFill>
                  <a:schemeClr val="tx1"/>
                </a:solidFill>
                <a:effectLst/>
                <a:latin typeface="+mn-lt"/>
                <a:ea typeface="+mn-ea"/>
                <a:cs typeface="+mn-cs"/>
              </a:rPr>
              <a:t> für die</a:t>
            </a:r>
            <a:r>
              <a:rPr lang="de-DE" sz="1200" b="0" dirty="0" smtClean="0">
                <a:solidFill>
                  <a:schemeClr val="tx1"/>
                </a:solidFill>
                <a:effectLst/>
                <a:latin typeface="+mn-lt"/>
                <a:ea typeface="+mn-ea"/>
                <a:cs typeface="+mn-cs"/>
              </a:rPr>
              <a:t> Versicherungsprämie, da diese anhand der Historie nur sehr schlecht bestimmen ist. I</a:t>
            </a:r>
            <a:r>
              <a:rPr lang="de-DE" sz="1200" b="0" baseline="0" dirty="0" smtClean="0">
                <a:solidFill>
                  <a:schemeClr val="tx1"/>
                </a:solidFill>
                <a:effectLst/>
                <a:latin typeface="+mn-lt"/>
                <a:ea typeface="+mn-ea"/>
                <a:cs typeface="+mn-cs"/>
              </a:rPr>
              <a:t>nnovativen Risikobewertungen müssen entwickelt bzw. weiterentwickelt werden. </a:t>
            </a:r>
            <a:endParaRPr lang="de-DE" sz="1200" b="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Quelle: </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 https://</a:t>
            </a:r>
            <a:r>
              <a:rPr lang="de-DE" dirty="0" err="1" smtClean="0"/>
              <a:t>www.umweltbundesamt.de</a:t>
            </a:r>
            <a:r>
              <a:rPr lang="de-DE" dirty="0" smtClean="0"/>
              <a:t>/</a:t>
            </a:r>
            <a:r>
              <a:rPr lang="de-DE" dirty="0" err="1" smtClean="0"/>
              <a:t>themen</a:t>
            </a:r>
            <a:r>
              <a:rPr lang="de-DE" dirty="0" smtClean="0"/>
              <a:t>/klima-energie/klimafolgen-anpassung/folgen-des-</a:t>
            </a:r>
            <a:r>
              <a:rPr lang="de-DE" dirty="0" err="1" smtClean="0"/>
              <a:t>klimawandels</a:t>
            </a:r>
            <a:r>
              <a:rPr lang="de-DE" dirty="0" smtClean="0"/>
              <a:t>/klimafolgen-deutschland/klimafolgen-handlungsfeld-finanz</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19</a:t>
            </a:fld>
            <a:endParaRPr lang="de-DE"/>
          </a:p>
        </p:txBody>
      </p:sp>
    </p:spTree>
    <p:extLst>
      <p:ext uri="{BB962C8B-B14F-4D97-AF65-F5344CB8AC3E}">
        <p14:creationId xmlns:p14="http://schemas.microsoft.com/office/powerpoint/2010/main" val="485133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2</a:t>
            </a:fld>
            <a:endParaRPr lang="de-DE"/>
          </a:p>
        </p:txBody>
      </p:sp>
    </p:spTree>
    <p:extLst>
      <p:ext uri="{BB962C8B-B14F-4D97-AF65-F5344CB8AC3E}">
        <p14:creationId xmlns:p14="http://schemas.microsoft.com/office/powerpoint/2010/main" val="2130257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Sowohl Banken als auch Investoren müssen zukünftig bei Investitionen die </a:t>
            </a:r>
            <a:r>
              <a:rPr lang="de-DE" sz="1200" b="0" baseline="0" dirty="0" smtClean="0">
                <a:solidFill>
                  <a:schemeClr val="tx1"/>
                </a:solidFill>
                <a:effectLst/>
                <a:latin typeface="+mn-lt"/>
                <a:ea typeface="+mn-ea"/>
                <a:cs typeface="+mn-cs"/>
              </a:rPr>
              <a:t>Wetterrisiken berücksichtigen. Vor allem dann, wenn sie global agieren wollen. Durch die internationale Vernetzung besteht ein höheres Risiko. Außerdem kann der Kapitalmarkt anfällig sein, da Naturereignisse Kursverluste erzeugen können und somit der Ertrag der Investitionen reduziert werden kann. </a:t>
            </a:r>
            <a:endParaRPr lang="de-DE" sz="1200" b="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Quelle: </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 https://</a:t>
            </a:r>
            <a:r>
              <a:rPr lang="de-DE" dirty="0" err="1" smtClean="0"/>
              <a:t>www.umweltbundesamt.de</a:t>
            </a:r>
            <a:r>
              <a:rPr lang="de-DE" dirty="0" smtClean="0"/>
              <a:t>/</a:t>
            </a:r>
            <a:r>
              <a:rPr lang="de-DE" dirty="0" err="1" smtClean="0"/>
              <a:t>themen</a:t>
            </a:r>
            <a:r>
              <a:rPr lang="de-DE" dirty="0" smtClean="0"/>
              <a:t>/klima-energie/klimafolgen-anpassung/folgen-des-</a:t>
            </a:r>
            <a:r>
              <a:rPr lang="de-DE" dirty="0" err="1" smtClean="0"/>
              <a:t>klimawandels</a:t>
            </a:r>
            <a:r>
              <a:rPr lang="de-DE" dirty="0" smtClean="0"/>
              <a:t>/klimafolgen-deutschland/klimafolgen-handlungsfeld-finanz</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20</a:t>
            </a:fld>
            <a:endParaRPr lang="de-DE"/>
          </a:p>
        </p:txBody>
      </p:sp>
    </p:spTree>
    <p:extLst>
      <p:ext uri="{BB962C8B-B14F-4D97-AF65-F5344CB8AC3E}">
        <p14:creationId xmlns:p14="http://schemas.microsoft.com/office/powerpoint/2010/main" val="1804392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Doch der Klimawandel birgt nicht nur Gefahren in sich, sondern er bietet auch Chancen. Die Versicherungswirtschaft kann davon profitieren,</a:t>
            </a:r>
            <a:r>
              <a:rPr lang="de-DE" baseline="0" dirty="0" smtClean="0"/>
              <a:t> da eine Zunahme der Versicherungen stattfindet. Die Nachfrage nach Versicherungen die Naturschäden abdecken, steigt. In Deutschland sind etwa 75 % bis 80 % gegen Sturm- und Hagelschäden versichert. Gegen Überschwemmungen oder starken Niederschlägen sind dagegen nur wenige versichert. Dadurch können Versicherungsgesellschaften neue Marktpotentiale erschließen. Auch in der Finanzwirtschaft können Chancen erkannt werden, da auch hier die Nachfrage nach </a:t>
            </a:r>
            <a:r>
              <a:rPr lang="de-DE" sz="1200" dirty="0" smtClean="0"/>
              <a:t>nachhaltigen Finanzanlagen zunimmt.</a:t>
            </a:r>
            <a:r>
              <a:rPr lang="de-DE" sz="1200" baseline="0" dirty="0" smtClean="0"/>
              <a:t> Die globale Vernetzung von Unternehmen kann zugleich eine Herausforderung und Chance sein, da Unternehmen Kooperationen eingehen können und dadurch Vorteile erschließen können.</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Quelle: </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 https://</a:t>
            </a:r>
            <a:r>
              <a:rPr lang="de-DE" dirty="0" err="1" smtClean="0"/>
              <a:t>www.umweltbundesamt.de</a:t>
            </a:r>
            <a:r>
              <a:rPr lang="de-DE" dirty="0" smtClean="0"/>
              <a:t>/</a:t>
            </a:r>
            <a:r>
              <a:rPr lang="de-DE" dirty="0" err="1" smtClean="0"/>
              <a:t>themen</a:t>
            </a:r>
            <a:r>
              <a:rPr lang="de-DE" dirty="0" smtClean="0"/>
              <a:t>/klima-energie/klimafolgen-anpassung/folgen-des-</a:t>
            </a:r>
            <a:r>
              <a:rPr lang="de-DE" dirty="0" err="1" smtClean="0"/>
              <a:t>klimawandels</a:t>
            </a:r>
            <a:r>
              <a:rPr lang="de-DE" dirty="0" smtClean="0"/>
              <a:t>/klimafolgen-deutschland/klimafolgen-handlungsfeld-finanz</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21</a:t>
            </a:fld>
            <a:endParaRPr lang="de-DE"/>
          </a:p>
        </p:txBody>
      </p:sp>
    </p:spTree>
    <p:extLst>
      <p:ext uri="{BB962C8B-B14F-4D97-AF65-F5344CB8AC3E}">
        <p14:creationId xmlns:p14="http://schemas.microsoft.com/office/powerpoint/2010/main" val="1201817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t>Durch starke Wetterextreme kann es zu Schäden kommen, die die Finanz-</a:t>
            </a:r>
            <a:r>
              <a:rPr lang="de-DE" sz="1200" baseline="0" dirty="0" smtClean="0"/>
              <a:t> und Versicherungswirtschaft tragen muss. </a:t>
            </a:r>
            <a:r>
              <a:rPr lang="de-DE" sz="1200" dirty="0" smtClean="0"/>
              <a:t>Im Jahr 2011 wütete ein schwerer Hagelsturm über Deutschland</a:t>
            </a:r>
            <a:r>
              <a:rPr lang="de-DE" sz="1200" baseline="0" dirty="0" smtClean="0"/>
              <a:t> und verursachte über 280 Millionen Euro Schaden in nur kürzester Zeit. </a:t>
            </a:r>
            <a:r>
              <a:rPr lang="de-DE" sz="1200" dirty="0" smtClean="0"/>
              <a:t>Auch die Häufigkeit der Unwetter nehmen zu, denn im gleichen Jahr gab es einen vergleichbaren</a:t>
            </a:r>
            <a:r>
              <a:rPr lang="de-DE" sz="1200" baseline="0" dirty="0" smtClean="0"/>
              <a:t> zweiten Sturm. </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Quelle: </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 https://</a:t>
            </a:r>
            <a:r>
              <a:rPr lang="de-DE" dirty="0" err="1" smtClean="0"/>
              <a:t>www.umweltbundesamt.de</a:t>
            </a:r>
            <a:r>
              <a:rPr lang="de-DE" dirty="0" smtClean="0"/>
              <a:t>/</a:t>
            </a:r>
            <a:r>
              <a:rPr lang="de-DE" dirty="0" err="1" smtClean="0"/>
              <a:t>themen</a:t>
            </a:r>
            <a:r>
              <a:rPr lang="de-DE" dirty="0" smtClean="0"/>
              <a:t>/klima-energie/klimafolgen-anpassung/folgen-des-</a:t>
            </a:r>
            <a:r>
              <a:rPr lang="de-DE" dirty="0" err="1" smtClean="0"/>
              <a:t>klimawandels</a:t>
            </a:r>
            <a:r>
              <a:rPr lang="de-DE" dirty="0" smtClean="0"/>
              <a:t>/klimafolgen-deutschland/klimafolgen-handlungsfeld-finanz</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22</a:t>
            </a:fld>
            <a:endParaRPr lang="de-DE"/>
          </a:p>
        </p:txBody>
      </p:sp>
    </p:spTree>
    <p:extLst>
      <p:ext uri="{BB962C8B-B14F-4D97-AF65-F5344CB8AC3E}">
        <p14:creationId xmlns:p14="http://schemas.microsoft.com/office/powerpoint/2010/main" val="173468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Durch den Klimawandel</a:t>
            </a:r>
            <a:r>
              <a:rPr lang="de-DE" baseline="0" dirty="0" smtClean="0"/>
              <a:t> und seinen Veränderungen </a:t>
            </a:r>
            <a:r>
              <a:rPr lang="de-DE" sz="1200" b="0" dirty="0" smtClean="0">
                <a:solidFill>
                  <a:schemeClr val="tx1"/>
                </a:solidFill>
                <a:effectLst/>
                <a:latin typeface="+mn-lt"/>
                <a:ea typeface="+mn-ea"/>
                <a:cs typeface="+mn-cs"/>
              </a:rPr>
              <a:t>beeinflusst er die Lebensbedingungen vieler</a:t>
            </a:r>
            <a:r>
              <a:rPr lang="de-DE" sz="1200" b="0" baseline="0" dirty="0" smtClean="0">
                <a:solidFill>
                  <a:schemeClr val="tx1"/>
                </a:solidFill>
                <a:effectLst/>
                <a:latin typeface="+mn-lt"/>
                <a:ea typeface="+mn-ea"/>
                <a:cs typeface="+mn-cs"/>
              </a:rPr>
              <a:t> Fischarten. </a:t>
            </a:r>
            <a:r>
              <a:rPr lang="de-DE" sz="1200" b="0" dirty="0" smtClean="0">
                <a:solidFill>
                  <a:schemeClr val="tx1"/>
                </a:solidFill>
                <a:effectLst/>
                <a:latin typeface="+mn-lt"/>
                <a:ea typeface="+mn-ea"/>
                <a:cs typeface="+mn-cs"/>
              </a:rPr>
              <a:t>Dies</a:t>
            </a:r>
            <a:r>
              <a:rPr lang="de-DE" sz="1200" b="0" baseline="0" dirty="0" smtClean="0">
                <a:solidFill>
                  <a:schemeClr val="tx1"/>
                </a:solidFill>
                <a:effectLst/>
                <a:latin typeface="+mn-lt"/>
                <a:ea typeface="+mn-ea"/>
                <a:cs typeface="+mn-cs"/>
              </a:rPr>
              <a:t> führt zu neuen Herausforderungen in strukturschwächeren Küstenregionen. Man geht davon aus, dass sich die </a:t>
            </a:r>
            <a:r>
              <a:rPr lang="de-DE" sz="1200" b="0" dirty="0" smtClean="0">
                <a:solidFill>
                  <a:schemeClr val="tx1"/>
                </a:solidFill>
                <a:effectLst/>
                <a:latin typeface="+mn-lt"/>
                <a:ea typeface="+mn-ea"/>
                <a:cs typeface="+mn-cs"/>
              </a:rPr>
              <a:t>Schwankungen der Fischbestände weiter erhöhen werden. </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 https://</a:t>
            </a:r>
            <a:r>
              <a:rPr lang="de-DE" dirty="0" err="1" smtClean="0"/>
              <a:t>www.umweltbundesamt.de</a:t>
            </a:r>
            <a:r>
              <a:rPr lang="de-DE" dirty="0" smtClean="0"/>
              <a:t>/</a:t>
            </a:r>
            <a:r>
              <a:rPr lang="de-DE" dirty="0" err="1" smtClean="0"/>
              <a:t>themen</a:t>
            </a:r>
            <a:r>
              <a:rPr lang="de-DE" dirty="0" smtClean="0"/>
              <a:t>/klima-energie/klimafolgen-anpassung/folgen-des-</a:t>
            </a:r>
            <a:r>
              <a:rPr lang="de-DE" dirty="0" err="1" smtClean="0"/>
              <a:t>klimawandels</a:t>
            </a:r>
            <a:r>
              <a:rPr lang="de-DE" dirty="0" smtClean="0"/>
              <a:t>/klimafolgen-deutschland/klimafolgen-handlungsfeld-fischerei</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r>
              <a:rPr lang="de-DE" baseline="0" dirty="0" smtClean="0"/>
              <a:t> </a:t>
            </a:r>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23</a:t>
            </a:fld>
            <a:endParaRPr lang="de-DE"/>
          </a:p>
        </p:txBody>
      </p:sp>
    </p:spTree>
    <p:extLst>
      <p:ext uri="{BB962C8B-B14F-4D97-AF65-F5344CB8AC3E}">
        <p14:creationId xmlns:p14="http://schemas.microsoft.com/office/powerpoint/2010/main" val="167350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baseline="0" dirty="0" smtClean="0">
                <a:solidFill>
                  <a:schemeClr val="tx1"/>
                </a:solidFill>
                <a:effectLst/>
                <a:latin typeface="+mn-lt"/>
                <a:ea typeface="+mn-ea"/>
                <a:cs typeface="+mn-cs"/>
              </a:rPr>
              <a:t>Wegen dem Anstieg der Meerestemperatur vermuten </a:t>
            </a:r>
            <a:r>
              <a:rPr lang="de-DE" sz="1200" b="0" dirty="0" smtClean="0">
                <a:solidFill>
                  <a:schemeClr val="tx1"/>
                </a:solidFill>
                <a:effectLst/>
                <a:latin typeface="+mn-lt"/>
                <a:ea typeface="+mn-ea"/>
                <a:cs typeface="+mn-cs"/>
              </a:rPr>
              <a:t>Experten </a:t>
            </a:r>
            <a:r>
              <a:rPr lang="de-DE" sz="1200" b="0" baseline="0" dirty="0" smtClean="0">
                <a:solidFill>
                  <a:schemeClr val="tx1"/>
                </a:solidFill>
                <a:effectLst/>
                <a:latin typeface="+mn-lt"/>
                <a:ea typeface="+mn-ea"/>
                <a:cs typeface="+mn-cs"/>
              </a:rPr>
              <a:t>ein Wandern in nördlichere Regionen. Dies führt zu großen Einbußen der lokalen Fischer. Außerdem besteht eine h</a:t>
            </a:r>
            <a:r>
              <a:rPr lang="de-DE" sz="1200" b="0" dirty="0" smtClean="0">
                <a:solidFill>
                  <a:schemeClr val="tx1"/>
                </a:solidFill>
                <a:effectLst/>
                <a:latin typeface="+mn-lt"/>
                <a:ea typeface="+mn-ea"/>
                <a:cs typeface="+mn-cs"/>
              </a:rPr>
              <a:t>öhere Gefahr durch Sturmfluten und anderen Wetterextremen. Diese Umstände erschweren den</a:t>
            </a:r>
            <a:r>
              <a:rPr lang="de-DE" sz="1200" b="0" baseline="0" dirty="0" smtClean="0">
                <a:solidFill>
                  <a:schemeClr val="tx1"/>
                </a:solidFill>
                <a:effectLst/>
                <a:latin typeface="+mn-lt"/>
                <a:ea typeface="+mn-ea"/>
                <a:cs typeface="+mn-cs"/>
              </a:rPr>
              <a:t> Fischfang auf hoher See. Zudem können meeresnahe Produktionen durch den erhöhten Meeresspiegelanstieg gefährdet werden. </a:t>
            </a:r>
            <a:endParaRPr lang="de-DE" sz="1200" b="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baseline="0" dirty="0" smtClean="0">
                <a:solidFill>
                  <a:schemeClr val="tx1"/>
                </a:solidFill>
                <a:effectLst/>
                <a:latin typeface="+mn-lt"/>
                <a:ea typeface="+mn-ea"/>
                <a:cs typeface="+mn-cs"/>
              </a:rPr>
              <a:t> </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 https://</a:t>
            </a:r>
            <a:r>
              <a:rPr lang="de-DE" dirty="0" err="1" smtClean="0"/>
              <a:t>www.umweltbundesamt.de</a:t>
            </a:r>
            <a:r>
              <a:rPr lang="de-DE" dirty="0" smtClean="0"/>
              <a:t>/</a:t>
            </a:r>
            <a:r>
              <a:rPr lang="de-DE" dirty="0" err="1" smtClean="0"/>
              <a:t>themen</a:t>
            </a:r>
            <a:r>
              <a:rPr lang="de-DE" dirty="0" smtClean="0"/>
              <a:t>/klima-energie/klimafolgen-anpassung/folgen-des-</a:t>
            </a:r>
            <a:r>
              <a:rPr lang="de-DE" dirty="0" err="1" smtClean="0"/>
              <a:t>klimawandels</a:t>
            </a:r>
            <a:r>
              <a:rPr lang="de-DE" dirty="0" smtClean="0"/>
              <a:t>/klimafolgen-deutschland/klimafolgen-handlungsfeld-fischerei</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24</a:t>
            </a:fld>
            <a:endParaRPr lang="de-DE"/>
          </a:p>
        </p:txBody>
      </p:sp>
    </p:spTree>
    <p:extLst>
      <p:ext uri="{BB962C8B-B14F-4D97-AF65-F5344CB8AC3E}">
        <p14:creationId xmlns:p14="http://schemas.microsoft.com/office/powerpoint/2010/main" val="143482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smtClean="0">
                <a:solidFill>
                  <a:schemeClr val="tx1"/>
                </a:solidFill>
                <a:effectLst/>
                <a:latin typeface="+mn-lt"/>
                <a:ea typeface="+mn-ea"/>
                <a:cs typeface="+mn-cs"/>
              </a:rPr>
              <a:t>Viele Fischer beklagen sich, dass sich durch den</a:t>
            </a:r>
            <a:r>
              <a:rPr lang="de-DE" sz="1200" b="0" i="0" kern="1200" baseline="0" dirty="0" smtClean="0">
                <a:solidFill>
                  <a:schemeClr val="tx1"/>
                </a:solidFill>
                <a:effectLst/>
                <a:latin typeface="+mn-lt"/>
                <a:ea typeface="+mn-ea"/>
                <a:cs typeface="+mn-cs"/>
              </a:rPr>
              <a:t> Klimawandel die Fischbestände verändern oder zurückgehen. </a:t>
            </a:r>
            <a:r>
              <a:rPr lang="de-DE" sz="1200" dirty="0" smtClean="0"/>
              <a:t>Durch erhöhte Temperaturen der Ozeane kommt</a:t>
            </a:r>
            <a:r>
              <a:rPr lang="de-DE" sz="1200" baseline="0" dirty="0" smtClean="0"/>
              <a:t> es schon heute zu einer Verschiebung der Fischarten in nördlichere Gebiete. </a:t>
            </a:r>
            <a:r>
              <a:rPr lang="de-DE" sz="1200" dirty="0" smtClean="0"/>
              <a:t>In der Nordsee nimmt die Anzahl des</a:t>
            </a:r>
            <a:r>
              <a:rPr lang="de-DE" sz="1200" baseline="0" dirty="0" smtClean="0"/>
              <a:t> Kabeljaus und der Scholle zunehmend ab. </a:t>
            </a:r>
            <a:r>
              <a:rPr lang="de-DE" sz="1200" dirty="0" smtClean="0"/>
              <a:t>Gleichzeitig kommen Arten</a:t>
            </a:r>
            <a:r>
              <a:rPr lang="de-DE" sz="1200" baseline="0" dirty="0" smtClean="0"/>
              <a:t> wie die Rote Streifenbarbe, der Knurrhahn oder der Kaisergranat in die Nordsee und fühlen sich durch die veränderten Temperaturen heimisch. Solche Veränderungen </a:t>
            </a:r>
            <a:r>
              <a:rPr lang="de-DE" sz="1200" kern="1200" dirty="0" smtClean="0">
                <a:solidFill>
                  <a:schemeClr val="tx1"/>
                </a:solidFill>
                <a:effectLst/>
                <a:latin typeface="+mn-lt"/>
                <a:ea typeface="+mn-ea"/>
                <a:cs typeface="+mn-cs"/>
              </a:rPr>
              <a:t>gefährden das ökologische Gleichgewicht</a:t>
            </a:r>
            <a:r>
              <a:rPr lang="de-DE" sz="1200" baseline="0" dirty="0" smtClean="0"/>
              <a:t>, da diese Fische unter Umständen keine natürlichen Feinde haben. Dadurch ist es möglich, dass andere Arten ausgerottet werden.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 https://</a:t>
            </a:r>
            <a:r>
              <a:rPr lang="de-DE" dirty="0" err="1" smtClean="0"/>
              <a:t>www.umweltbundesamt.de</a:t>
            </a:r>
            <a:r>
              <a:rPr lang="de-DE" dirty="0" smtClean="0"/>
              <a:t>/</a:t>
            </a:r>
            <a:r>
              <a:rPr lang="de-DE" dirty="0" err="1" smtClean="0"/>
              <a:t>themen</a:t>
            </a:r>
            <a:r>
              <a:rPr lang="de-DE" dirty="0" smtClean="0"/>
              <a:t>/klima-energie/klimafolgen-anpassung/folgen-des-</a:t>
            </a:r>
            <a:r>
              <a:rPr lang="de-DE" dirty="0" err="1" smtClean="0"/>
              <a:t>klimawandels</a:t>
            </a:r>
            <a:r>
              <a:rPr lang="de-DE" dirty="0" smtClean="0"/>
              <a:t>/klimafolgen-deutschland/klimafolgen-handlungsfeld-fischerei</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endParaRPr lang="de-DE" b="0" dirty="0" smtClean="0"/>
          </a:p>
        </p:txBody>
      </p:sp>
      <p:sp>
        <p:nvSpPr>
          <p:cNvPr id="4" name="Foliennummernplatzhalter 3"/>
          <p:cNvSpPr>
            <a:spLocks noGrp="1"/>
          </p:cNvSpPr>
          <p:nvPr>
            <p:ph type="sldNum" sz="quarter" idx="10"/>
          </p:nvPr>
        </p:nvSpPr>
        <p:spPr/>
        <p:txBody>
          <a:bodyPr/>
          <a:lstStyle/>
          <a:p>
            <a:fld id="{04015D28-BE0B-423F-B10B-207F250FC48E}" type="slidenum">
              <a:rPr lang="de-DE" smtClean="0"/>
              <a:t>25</a:t>
            </a:fld>
            <a:endParaRPr lang="de-DE"/>
          </a:p>
        </p:txBody>
      </p:sp>
    </p:spTree>
    <p:extLst>
      <p:ext uri="{BB962C8B-B14F-4D97-AF65-F5344CB8AC3E}">
        <p14:creationId xmlns:p14="http://schemas.microsoft.com/office/powerpoint/2010/main" val="1669902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Der Klimawandel und seine Folgen werden den Sektor der Energiewirtschaft stark beeinflussen</a:t>
            </a:r>
            <a:r>
              <a:rPr lang="de-DE" baseline="0" dirty="0" smtClean="0"/>
              <a:t>. In Folge von höheren Temperaturen und geringeren Niederschlägen steigen die Dürreperioden an und die Wasserverfügbarkeit nimmt ab. Es kann zu Engpässen bei thermischen Kraftwerken kommen, da das Kühlwasser begrenzt wird. Andere Kühlmöglichkeiten, wie Luftkühlung, müssen eingesetzt werden. Neben den thermischen Kraftwerken wird der Wirkungsgrad der Wasserkraftwerke reduziert, da weniger Wasser vorhanden ist. Durch die Binnenschifffahrt werden teilweise Energieträger (Kohle) transportiert, die wegen der Wasserknappheit verspätet am Zielort ankommen können. All diese Probleme können sich im Sommer abspielen. In milden Wintern kann es dagegen zu einer </a:t>
            </a:r>
            <a:r>
              <a:rPr lang="de-DE" sz="1200" dirty="0" smtClean="0"/>
              <a:t>Zunahme der Wasserverfügbarkeit kommen</a:t>
            </a:r>
            <a:r>
              <a:rPr lang="de-DE" sz="1200" baseline="0" dirty="0" smtClean="0"/>
              <a:t> und somit zu einer Produktivitätssteigerung. </a:t>
            </a:r>
            <a:endParaRPr lang="de-DE"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 https://</a:t>
            </a:r>
            <a:r>
              <a:rPr lang="de-DE" dirty="0" err="1" smtClean="0"/>
              <a:t>www.umweltbundesamt.de</a:t>
            </a:r>
            <a:r>
              <a:rPr lang="de-DE" dirty="0" smtClean="0"/>
              <a:t>/</a:t>
            </a:r>
            <a:r>
              <a:rPr lang="de-DE" dirty="0" err="1" smtClean="0"/>
              <a:t>themen</a:t>
            </a:r>
            <a:r>
              <a:rPr lang="de-DE" dirty="0" smtClean="0"/>
              <a:t>/klima-energie/klimafolgen-anpassung/folgen-des-</a:t>
            </a:r>
            <a:r>
              <a:rPr lang="de-DE" dirty="0" err="1" smtClean="0"/>
              <a:t>klimawandels</a:t>
            </a:r>
            <a:r>
              <a:rPr lang="de-DE" dirty="0" smtClean="0"/>
              <a:t>/klimafolgen-deutschland/klimafolgen-handlungsfeld-energiewirtschaft</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26</a:t>
            </a:fld>
            <a:endParaRPr lang="de-DE"/>
          </a:p>
        </p:txBody>
      </p:sp>
    </p:spTree>
    <p:extLst>
      <p:ext uri="{BB962C8B-B14F-4D97-AF65-F5344CB8AC3E}">
        <p14:creationId xmlns:p14="http://schemas.microsoft.com/office/powerpoint/2010/main" val="938353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Die extremen Wetterereignisse werden in Folge des Klimawandels</a:t>
            </a:r>
            <a:r>
              <a:rPr lang="de-DE" baseline="0" dirty="0" smtClean="0"/>
              <a:t> weiter verstärkt und beeinflussen die Energiewirtschaft negativ. </a:t>
            </a:r>
            <a:r>
              <a:rPr lang="de-DE" dirty="0" smtClean="0"/>
              <a:t>Starkregen, Sturmböen, Hage</a:t>
            </a:r>
            <a:r>
              <a:rPr lang="de-DE" baseline="0" dirty="0" smtClean="0"/>
              <a:t>l und</a:t>
            </a:r>
            <a:r>
              <a:rPr lang="de-DE" dirty="0" smtClean="0"/>
              <a:t> Blitzschlag</a:t>
            </a:r>
            <a:r>
              <a:rPr lang="de-DE" baseline="0" dirty="0" smtClean="0"/>
              <a:t> sind keine Seltenheit im täglichen Leben. </a:t>
            </a:r>
            <a:r>
              <a:rPr lang="de-DE" sz="1200" b="0" dirty="0" smtClean="0">
                <a:solidFill>
                  <a:schemeClr val="tx1"/>
                </a:solidFill>
                <a:effectLst/>
                <a:latin typeface="+mn-lt"/>
                <a:ea typeface="+mn-ea"/>
                <a:cs typeface="+mn-cs"/>
              </a:rPr>
              <a:t>Mögliche Schäden</a:t>
            </a:r>
            <a:r>
              <a:rPr lang="de-DE" sz="1200" b="0" baseline="0" dirty="0" smtClean="0">
                <a:solidFill>
                  <a:schemeClr val="tx1"/>
                </a:solidFill>
                <a:effectLst/>
                <a:latin typeface="+mn-lt"/>
                <a:ea typeface="+mn-ea"/>
                <a:cs typeface="+mn-cs"/>
              </a:rPr>
              <a:t> an der Energieinfrastruktur sind verheerend, da Reparaturen meist aufwendig und kostenintensiv sind. </a:t>
            </a:r>
            <a:r>
              <a:rPr lang="de-DE" sz="1200" b="0" dirty="0" smtClean="0">
                <a:solidFill>
                  <a:schemeClr val="tx1"/>
                </a:solidFill>
                <a:effectLst/>
                <a:latin typeface="+mn-lt"/>
                <a:ea typeface="+mn-ea"/>
                <a:cs typeface="+mn-cs"/>
              </a:rPr>
              <a:t>Energieumwandlungsanlagen und Leitungsnetzte können leicht beschädigt werden und somit das Energienetz lahmlegen. Seit Ende des</a:t>
            </a:r>
            <a:r>
              <a:rPr lang="de-DE" sz="1200" b="0" baseline="0" dirty="0" smtClean="0">
                <a:solidFill>
                  <a:schemeClr val="tx1"/>
                </a:solidFill>
                <a:effectLst/>
                <a:latin typeface="+mn-lt"/>
                <a:ea typeface="+mn-ea"/>
                <a:cs typeface="+mn-cs"/>
              </a:rPr>
              <a:t> 20. Jahrhunderts nimmt die Häufigkeit an Zwischenfällen deutlich zu. Keine Energiequelle ist vor extremen Wetterereignissen geschützt. Die Anfälligkeit der Quellen sind jedoch unterschiedlich. Photovoltaikanlagen sind anfällig für Schnee, da sie dann sehr unproduktiv sind. Hingegen Windkraftanlagen Schnee oder Eis nichts ausmacht. Auf der anderen Seite sind Windenergieanlagen ohne Wind nicht zu gebrauchen.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Quellen:</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 http://</a:t>
            </a:r>
            <a:r>
              <a:rPr lang="de-DE" dirty="0" err="1" smtClean="0"/>
              <a:t>www.climate</a:t>
            </a:r>
            <a:r>
              <a:rPr lang="de-DE" dirty="0" smtClean="0"/>
              <a:t>-service-</a:t>
            </a:r>
            <a:r>
              <a:rPr lang="de-DE" dirty="0" err="1" smtClean="0"/>
              <a:t>center.de</a:t>
            </a:r>
            <a:r>
              <a:rPr lang="de-DE" dirty="0" smtClean="0"/>
              <a:t>/</a:t>
            </a:r>
            <a:r>
              <a:rPr lang="de-DE" dirty="0" err="1" smtClean="0"/>
              <a:t>imperia</a:t>
            </a:r>
            <a:r>
              <a:rPr lang="de-DE" dirty="0" smtClean="0"/>
              <a:t>/md/</a:t>
            </a:r>
            <a:r>
              <a:rPr lang="de-DE" dirty="0" err="1" smtClean="0"/>
              <a:t>content</a:t>
            </a:r>
            <a:r>
              <a:rPr lang="de-DE" dirty="0" smtClean="0"/>
              <a:t>/</a:t>
            </a:r>
            <a:r>
              <a:rPr lang="de-DE" dirty="0" err="1" smtClean="0"/>
              <a:t>csc</a:t>
            </a:r>
            <a:r>
              <a:rPr lang="de-DE" dirty="0" smtClean="0"/>
              <a:t>/csc-report14.pdf </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 https://</a:t>
            </a:r>
            <a:r>
              <a:rPr lang="de-DE" dirty="0" err="1" smtClean="0"/>
              <a:t>www.umweltbundesamt.de</a:t>
            </a:r>
            <a:r>
              <a:rPr lang="de-DE" dirty="0" smtClean="0"/>
              <a:t>/</a:t>
            </a:r>
            <a:r>
              <a:rPr lang="de-DE" dirty="0" err="1" smtClean="0"/>
              <a:t>themen</a:t>
            </a:r>
            <a:r>
              <a:rPr lang="de-DE" dirty="0" smtClean="0"/>
              <a:t>/klima-energie/klimafolgen-anpassung/folgen-des-</a:t>
            </a:r>
            <a:r>
              <a:rPr lang="de-DE" dirty="0" err="1" smtClean="0"/>
              <a:t>klimawandels</a:t>
            </a:r>
            <a:r>
              <a:rPr lang="de-DE" dirty="0" smtClean="0"/>
              <a:t>/klimafolgen-deutschland/klimafolgen-handlungsfeld-energiewirtschaft</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Bilderquellen:</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r>
              <a:rPr lang="de-DE" baseline="0" dirty="0" smtClean="0"/>
              <a:t> </a:t>
            </a:r>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27</a:t>
            </a:fld>
            <a:endParaRPr lang="de-DE"/>
          </a:p>
        </p:txBody>
      </p:sp>
    </p:spTree>
    <p:extLst>
      <p:ext uri="{BB962C8B-B14F-4D97-AF65-F5344CB8AC3E}">
        <p14:creationId xmlns:p14="http://schemas.microsoft.com/office/powerpoint/2010/main" val="1541608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smtClean="0">
                <a:solidFill>
                  <a:schemeClr val="tx1"/>
                </a:solidFill>
                <a:effectLst/>
                <a:latin typeface="+mn-lt"/>
                <a:ea typeface="+mn-ea"/>
                <a:cs typeface="+mn-cs"/>
              </a:rPr>
              <a:t>Aufgrund der erhöhten Temperatur steigt die Nachfrage nach Kühlungsalternativen. Dabei spielt es keine Rolle, ob die Nachfrage in Haushalten oder in Industrien</a:t>
            </a:r>
            <a:r>
              <a:rPr lang="de-DE" sz="1200" b="0" baseline="0" dirty="0" smtClean="0">
                <a:solidFill>
                  <a:schemeClr val="tx1"/>
                </a:solidFill>
                <a:effectLst/>
                <a:latin typeface="+mn-lt"/>
                <a:ea typeface="+mn-ea"/>
                <a:cs typeface="+mn-cs"/>
              </a:rPr>
              <a:t> gestiegen ist. Der </a:t>
            </a:r>
            <a:r>
              <a:rPr lang="de-DE" sz="1200" b="0" dirty="0" smtClean="0">
                <a:solidFill>
                  <a:schemeClr val="tx1"/>
                </a:solidFill>
                <a:effectLst/>
                <a:latin typeface="+mn-lt"/>
                <a:ea typeface="+mn-ea"/>
                <a:cs typeface="+mn-cs"/>
              </a:rPr>
              <a:t>Transport und die Lagerung von Gütern werden durch die Temperaturerhöhung deutlich erschwert. Der Anstieg der Elektrizitätsnachfrage führt besonders bei langen Hitzeperioden zu Problemen,</a:t>
            </a:r>
            <a:r>
              <a:rPr lang="de-DE" sz="1200" b="0" baseline="0" dirty="0" smtClean="0">
                <a:solidFill>
                  <a:schemeClr val="tx1"/>
                </a:solidFill>
                <a:effectLst/>
                <a:latin typeface="+mn-lt"/>
                <a:ea typeface="+mn-ea"/>
                <a:cs typeface="+mn-cs"/>
              </a:rPr>
              <a:t> da dort die Energieerzeugung erschwert wird. </a:t>
            </a:r>
            <a:r>
              <a:rPr lang="de-DE" sz="1200" b="0" dirty="0" smtClean="0">
                <a:solidFill>
                  <a:schemeClr val="tx1"/>
                </a:solidFill>
                <a:effectLst/>
                <a:latin typeface="+mn-lt"/>
                <a:ea typeface="+mn-ea"/>
                <a:cs typeface="+mn-cs"/>
              </a:rPr>
              <a:t>Warme</a:t>
            </a:r>
            <a:r>
              <a:rPr lang="de-DE" sz="1200" b="0" baseline="0" dirty="0" smtClean="0">
                <a:solidFill>
                  <a:schemeClr val="tx1"/>
                </a:solidFill>
                <a:effectLst/>
                <a:latin typeface="+mn-lt"/>
                <a:ea typeface="+mn-ea"/>
                <a:cs typeface="+mn-cs"/>
              </a:rPr>
              <a:t> Winter können jedoch den Bedarf an Elektrizität reduzieren, weil Heizungen weniger genutzt werden. </a:t>
            </a:r>
            <a:endParaRPr lang="de-DE" sz="1200" b="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 https://</a:t>
            </a:r>
            <a:r>
              <a:rPr lang="de-DE" dirty="0" err="1" smtClean="0"/>
              <a:t>www.umweltbundesamt.de</a:t>
            </a:r>
            <a:r>
              <a:rPr lang="de-DE" dirty="0" smtClean="0"/>
              <a:t>/</a:t>
            </a:r>
            <a:r>
              <a:rPr lang="de-DE" dirty="0" err="1" smtClean="0"/>
              <a:t>themen</a:t>
            </a:r>
            <a:r>
              <a:rPr lang="de-DE" dirty="0" smtClean="0"/>
              <a:t>/klima-energie/klimafolgen-anpassung/folgen-des-</a:t>
            </a:r>
            <a:r>
              <a:rPr lang="de-DE" dirty="0" err="1" smtClean="0"/>
              <a:t>klimawandels</a:t>
            </a:r>
            <a:r>
              <a:rPr lang="de-DE" dirty="0" smtClean="0"/>
              <a:t>/klimafolgen-deutschland/klimafolgen-handlungsfeld-energiewirtschaft</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28</a:t>
            </a:fld>
            <a:endParaRPr lang="de-DE"/>
          </a:p>
        </p:txBody>
      </p:sp>
    </p:spTree>
    <p:extLst>
      <p:ext uri="{BB962C8B-B14F-4D97-AF65-F5344CB8AC3E}">
        <p14:creationId xmlns:p14="http://schemas.microsoft.com/office/powerpoint/2010/main" val="1056140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Experten</a:t>
            </a:r>
            <a:r>
              <a:rPr lang="de-DE" sz="1200" kern="1200" baseline="0" dirty="0" smtClean="0">
                <a:solidFill>
                  <a:schemeClr val="tx1"/>
                </a:solidFill>
                <a:effectLst/>
                <a:latin typeface="+mn-lt"/>
                <a:ea typeface="+mn-ea"/>
                <a:cs typeface="+mn-cs"/>
              </a:rPr>
              <a:t> schätzen den Rückgang</a:t>
            </a:r>
            <a:r>
              <a:rPr lang="de-DE" sz="1200" kern="1200" dirty="0" smtClean="0">
                <a:solidFill>
                  <a:schemeClr val="tx1"/>
                </a:solidFill>
                <a:effectLst/>
                <a:latin typeface="+mn-lt"/>
                <a:ea typeface="+mn-ea"/>
                <a:cs typeface="+mn-cs"/>
              </a:rPr>
              <a:t> des Treibhausgasausstoßes in Deutschland (</a:t>
            </a:r>
            <a:r>
              <a:rPr lang="de-DE" sz="1200" kern="1200" dirty="0" err="1" smtClean="0">
                <a:solidFill>
                  <a:schemeClr val="tx1"/>
                </a:solidFill>
                <a:effectLst/>
                <a:latin typeface="+mn-lt"/>
                <a:ea typeface="+mn-ea"/>
                <a:cs typeface="+mn-cs"/>
              </a:rPr>
              <a:t>gegenüber</a:t>
            </a:r>
            <a:r>
              <a:rPr lang="de-DE" sz="1200" kern="1200" dirty="0" smtClean="0">
                <a:solidFill>
                  <a:schemeClr val="tx1"/>
                </a:solidFill>
                <a:effectLst/>
                <a:latin typeface="+mn-lt"/>
                <a:ea typeface="+mn-ea"/>
                <a:cs typeface="+mn-cs"/>
              </a:rPr>
              <a:t> 1990) bis 2020 auf 40 % ein.</a:t>
            </a:r>
            <a:r>
              <a:rPr lang="de-DE" sz="1200" kern="1200" baseline="0" dirty="0" smtClean="0">
                <a:solidFill>
                  <a:schemeClr val="tx1"/>
                </a:solidFill>
                <a:effectLst/>
                <a:latin typeface="+mn-lt"/>
                <a:ea typeface="+mn-ea"/>
                <a:cs typeface="+mn-cs"/>
              </a:rPr>
              <a:t> B</a:t>
            </a:r>
            <a:r>
              <a:rPr lang="de-DE" sz="1200" kern="1200" dirty="0" smtClean="0">
                <a:solidFill>
                  <a:schemeClr val="tx1"/>
                </a:solidFill>
                <a:effectLst/>
                <a:latin typeface="+mn-lt"/>
                <a:ea typeface="+mn-ea"/>
                <a:cs typeface="+mn-cs"/>
              </a:rPr>
              <a:t>is 2030 soll</a:t>
            </a:r>
            <a:r>
              <a:rPr lang="de-DE" sz="1200" kern="1200" baseline="0" dirty="0" smtClean="0">
                <a:solidFill>
                  <a:schemeClr val="tx1"/>
                </a:solidFill>
                <a:effectLst/>
                <a:latin typeface="+mn-lt"/>
                <a:ea typeface="+mn-ea"/>
                <a:cs typeface="+mn-cs"/>
              </a:rPr>
              <a:t> die Reduktion</a:t>
            </a:r>
            <a:r>
              <a:rPr lang="de-DE" sz="1200" kern="1200" dirty="0" smtClean="0">
                <a:solidFill>
                  <a:schemeClr val="tx1"/>
                </a:solidFill>
                <a:effectLst/>
                <a:latin typeface="+mn-lt"/>
                <a:ea typeface="+mn-ea"/>
                <a:cs typeface="+mn-cs"/>
              </a:rPr>
              <a:t> etwa 55 % betragen. 2040 soll es eine Abnahme um ca. 70 %</a:t>
            </a:r>
            <a:r>
              <a:rPr lang="de-DE" sz="1200" kern="1200" baseline="0" dirty="0" smtClean="0">
                <a:solidFill>
                  <a:schemeClr val="tx1"/>
                </a:solidFill>
                <a:effectLst/>
                <a:latin typeface="+mn-lt"/>
                <a:ea typeface="+mn-ea"/>
                <a:cs typeface="+mn-cs"/>
              </a:rPr>
              <a:t> und </a:t>
            </a:r>
            <a:r>
              <a:rPr lang="de-DE" sz="1200" kern="1200" dirty="0" smtClean="0">
                <a:solidFill>
                  <a:schemeClr val="tx1"/>
                </a:solidFill>
                <a:effectLst/>
                <a:latin typeface="+mn-lt"/>
                <a:ea typeface="+mn-ea"/>
                <a:cs typeface="+mn-cs"/>
              </a:rPr>
              <a:t>bis 2050 um ca. 80 bis 95 % geben. Vor</a:t>
            </a:r>
            <a:r>
              <a:rPr lang="de-DE" sz="1200" kern="1200" baseline="0" dirty="0" smtClean="0">
                <a:solidFill>
                  <a:schemeClr val="tx1"/>
                </a:solidFill>
                <a:effectLst/>
                <a:latin typeface="+mn-lt"/>
                <a:ea typeface="+mn-ea"/>
                <a:cs typeface="+mn-cs"/>
              </a:rPr>
              <a:t> allem wird dies durch die Politik vorangetrieben, da die Auflagen für die Energiewirtschaft strikt sind. </a:t>
            </a:r>
            <a:r>
              <a:rPr lang="de-DE" sz="1200" kern="1200" dirty="0" smtClean="0">
                <a:solidFill>
                  <a:schemeClr val="tx1"/>
                </a:solidFill>
                <a:effectLst/>
                <a:latin typeface="+mn-lt"/>
                <a:ea typeface="+mn-ea"/>
                <a:cs typeface="+mn-cs"/>
              </a:rPr>
              <a:t> </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Quelle:</a:t>
            </a:r>
          </a:p>
          <a:p>
            <a:r>
              <a:rPr lang="de-DE" sz="1200" kern="1200" dirty="0" smtClean="0">
                <a:solidFill>
                  <a:schemeClr val="tx1"/>
                </a:solidFill>
                <a:effectLst/>
                <a:latin typeface="+mn-lt"/>
                <a:ea typeface="+mn-ea"/>
                <a:cs typeface="+mn-cs"/>
              </a:rPr>
              <a:t>- http://</a:t>
            </a:r>
            <a:r>
              <a:rPr lang="de-DE" sz="1200" kern="1200" dirty="0" err="1" smtClean="0">
                <a:solidFill>
                  <a:schemeClr val="tx1"/>
                </a:solidFill>
                <a:effectLst/>
                <a:latin typeface="+mn-lt"/>
                <a:ea typeface="+mn-ea"/>
                <a:cs typeface="+mn-cs"/>
              </a:rPr>
              <a:t>www.climate</a:t>
            </a:r>
            <a:r>
              <a:rPr lang="de-DE" sz="1200" kern="1200" dirty="0" smtClean="0">
                <a:solidFill>
                  <a:schemeClr val="tx1"/>
                </a:solidFill>
                <a:effectLst/>
                <a:latin typeface="+mn-lt"/>
                <a:ea typeface="+mn-ea"/>
                <a:cs typeface="+mn-cs"/>
              </a:rPr>
              <a:t>-service-</a:t>
            </a:r>
            <a:r>
              <a:rPr lang="de-DE" sz="1200" kern="1200" dirty="0" err="1" smtClean="0">
                <a:solidFill>
                  <a:schemeClr val="tx1"/>
                </a:solidFill>
                <a:effectLst/>
                <a:latin typeface="+mn-lt"/>
                <a:ea typeface="+mn-ea"/>
                <a:cs typeface="+mn-cs"/>
              </a:rPr>
              <a:t>center.de</a:t>
            </a:r>
            <a:r>
              <a:rPr lang="de-DE" sz="1200" kern="1200" dirty="0" smtClean="0">
                <a:solidFill>
                  <a:schemeClr val="tx1"/>
                </a:solidFill>
                <a:effectLst/>
                <a:latin typeface="+mn-lt"/>
                <a:ea typeface="+mn-ea"/>
                <a:cs typeface="+mn-cs"/>
              </a:rPr>
              <a:t>/</a:t>
            </a:r>
            <a:r>
              <a:rPr lang="de-DE" sz="1200" kern="1200" dirty="0" err="1" smtClean="0">
                <a:solidFill>
                  <a:schemeClr val="tx1"/>
                </a:solidFill>
                <a:effectLst/>
                <a:latin typeface="+mn-lt"/>
                <a:ea typeface="+mn-ea"/>
                <a:cs typeface="+mn-cs"/>
              </a:rPr>
              <a:t>imperia</a:t>
            </a:r>
            <a:r>
              <a:rPr lang="de-DE" sz="1200" kern="1200" dirty="0" smtClean="0">
                <a:solidFill>
                  <a:schemeClr val="tx1"/>
                </a:solidFill>
                <a:effectLst/>
                <a:latin typeface="+mn-lt"/>
                <a:ea typeface="+mn-ea"/>
                <a:cs typeface="+mn-cs"/>
              </a:rPr>
              <a:t>/md/</a:t>
            </a:r>
            <a:r>
              <a:rPr lang="de-DE" sz="1200" kern="1200" dirty="0" err="1" smtClean="0">
                <a:solidFill>
                  <a:schemeClr val="tx1"/>
                </a:solidFill>
                <a:effectLst/>
                <a:latin typeface="+mn-lt"/>
                <a:ea typeface="+mn-ea"/>
                <a:cs typeface="+mn-cs"/>
              </a:rPr>
              <a:t>content</a:t>
            </a:r>
            <a:r>
              <a:rPr lang="de-DE" sz="1200" kern="1200" dirty="0" smtClean="0">
                <a:solidFill>
                  <a:schemeClr val="tx1"/>
                </a:solidFill>
                <a:effectLst/>
                <a:latin typeface="+mn-lt"/>
                <a:ea typeface="+mn-ea"/>
                <a:cs typeface="+mn-cs"/>
              </a:rPr>
              <a:t>/</a:t>
            </a:r>
            <a:r>
              <a:rPr lang="de-DE" sz="1200" kern="1200" dirty="0" err="1" smtClean="0">
                <a:solidFill>
                  <a:schemeClr val="tx1"/>
                </a:solidFill>
                <a:effectLst/>
                <a:latin typeface="+mn-lt"/>
                <a:ea typeface="+mn-ea"/>
                <a:cs typeface="+mn-cs"/>
              </a:rPr>
              <a:t>csc</a:t>
            </a:r>
            <a:r>
              <a:rPr lang="de-DE" sz="1200" kern="1200" dirty="0" smtClean="0">
                <a:solidFill>
                  <a:schemeClr val="tx1"/>
                </a:solidFill>
                <a:effectLst/>
                <a:latin typeface="+mn-lt"/>
                <a:ea typeface="+mn-ea"/>
                <a:cs typeface="+mn-cs"/>
              </a:rPr>
              <a:t>/csc-report14.pdf</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29</a:t>
            </a:fld>
            <a:endParaRPr lang="de-DE"/>
          </a:p>
        </p:txBody>
      </p:sp>
    </p:spTree>
    <p:extLst>
      <p:ext uri="{BB962C8B-B14F-4D97-AF65-F5344CB8AC3E}">
        <p14:creationId xmlns:p14="http://schemas.microsoft.com/office/powerpoint/2010/main" val="1160718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Was kommt auf uns zu?</a:t>
            </a:r>
          </a:p>
          <a:p>
            <a:r>
              <a:rPr lang="de-DE" sz="1200" b="0" dirty="0" smtClean="0">
                <a:solidFill>
                  <a:schemeClr val="tx1"/>
                </a:solidFill>
                <a:effectLst/>
                <a:latin typeface="+mn-lt"/>
                <a:ea typeface="+mn-ea"/>
                <a:cs typeface="+mn-cs"/>
              </a:rPr>
              <a:t>Die Folgen des Klimawandels für die Sektoren</a:t>
            </a:r>
            <a:r>
              <a:rPr lang="de-DE" sz="1200" b="0" baseline="0" dirty="0" smtClean="0">
                <a:solidFill>
                  <a:schemeClr val="tx1"/>
                </a:solidFill>
                <a:effectLst/>
                <a:latin typeface="+mn-lt"/>
                <a:ea typeface="+mn-ea"/>
                <a:cs typeface="+mn-cs"/>
              </a:rPr>
              <a:t> </a:t>
            </a:r>
            <a:r>
              <a:rPr lang="de-DE" sz="1200" b="0" dirty="0" smtClean="0">
                <a:solidFill>
                  <a:schemeClr val="tx1"/>
                </a:solidFill>
                <a:effectLst/>
                <a:latin typeface="+mn-lt"/>
                <a:ea typeface="+mn-ea"/>
                <a:cs typeface="+mn-cs"/>
              </a:rPr>
              <a:t>sind teilweise noch ungewiss. Es existieren viele Zukunftsprognosen, die eintreten können. Das Auftreten von</a:t>
            </a:r>
            <a:r>
              <a:rPr lang="de-DE" sz="1200" b="0" baseline="0" dirty="0" smtClean="0">
                <a:solidFill>
                  <a:schemeClr val="tx1"/>
                </a:solidFill>
                <a:effectLst/>
                <a:latin typeface="+mn-lt"/>
                <a:ea typeface="+mn-ea"/>
                <a:cs typeface="+mn-cs"/>
              </a:rPr>
              <a:t> höheren finanziellen Belastungen ist ziemlich wahrscheinlich. Deswegen ist ein frühzeitiges Handeln notwendig. </a:t>
            </a:r>
            <a:endParaRPr lang="de-DE" sz="1200" b="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3</a:t>
            </a:fld>
            <a:endParaRPr lang="de-DE"/>
          </a:p>
        </p:txBody>
      </p:sp>
    </p:spTree>
    <p:extLst>
      <p:ext uri="{BB962C8B-B14F-4D97-AF65-F5344CB8AC3E}">
        <p14:creationId xmlns:p14="http://schemas.microsoft.com/office/powerpoint/2010/main" val="9228006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Wissenschaftler schätzen, dass in Deutschland eine deutliche</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Erhöhung des Anteils der erneuerbaren Energien am Bruttostromverbrauch bis 2020 auf 35 % stattfindet. Bis</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2030 soll der</a:t>
            </a:r>
            <a:r>
              <a:rPr lang="de-DE" sz="1200" kern="1200" baseline="0" dirty="0" smtClean="0">
                <a:solidFill>
                  <a:schemeClr val="tx1"/>
                </a:solidFill>
                <a:effectLst/>
                <a:latin typeface="+mn-lt"/>
                <a:ea typeface="+mn-ea"/>
                <a:cs typeface="+mn-cs"/>
              </a:rPr>
              <a:t> Anteil auf </a:t>
            </a:r>
            <a:r>
              <a:rPr lang="de-DE" sz="1200" kern="1200" dirty="0" smtClean="0">
                <a:solidFill>
                  <a:schemeClr val="tx1"/>
                </a:solidFill>
                <a:effectLst/>
                <a:latin typeface="+mn-lt"/>
                <a:ea typeface="+mn-ea"/>
                <a:cs typeface="+mn-cs"/>
              </a:rPr>
              <a:t>50 % anwachsen. Für 2040 rechnen Experten mit einem Anteil</a:t>
            </a:r>
            <a:r>
              <a:rPr lang="de-DE" sz="1200" kern="1200" baseline="0" dirty="0" smtClean="0">
                <a:solidFill>
                  <a:schemeClr val="tx1"/>
                </a:solidFill>
                <a:effectLst/>
                <a:latin typeface="+mn-lt"/>
                <a:ea typeface="+mn-ea"/>
                <a:cs typeface="+mn-cs"/>
              </a:rPr>
              <a:t> von</a:t>
            </a:r>
            <a:r>
              <a:rPr lang="de-DE" sz="1200" kern="1200" dirty="0" smtClean="0">
                <a:solidFill>
                  <a:schemeClr val="tx1"/>
                </a:solidFill>
                <a:effectLst/>
                <a:latin typeface="+mn-lt"/>
                <a:ea typeface="+mn-ea"/>
                <a:cs typeface="+mn-cs"/>
              </a:rPr>
              <a:t> 65 % und 2050 sogar von 80 %. Auch hier ist die Politik die treibende</a:t>
            </a:r>
            <a:r>
              <a:rPr lang="de-DE" sz="1200" kern="1200" baseline="0" dirty="0" smtClean="0">
                <a:solidFill>
                  <a:schemeClr val="tx1"/>
                </a:solidFill>
                <a:effectLst/>
                <a:latin typeface="+mn-lt"/>
                <a:ea typeface="+mn-ea"/>
                <a:cs typeface="+mn-cs"/>
              </a:rPr>
              <a:t> Kraft hinter den Zielen. Nur mit Hilfe von Subventionen oder ähnlichen Anreizen findet ein Umschwung in der Energiewirtschaft statt. </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r>
              <a:rPr lang="de-DE" sz="1200" kern="1200" dirty="0" smtClean="0">
                <a:solidFill>
                  <a:schemeClr val="tx1"/>
                </a:solidFill>
                <a:effectLst/>
                <a:latin typeface="+mn-lt"/>
                <a:ea typeface="+mn-ea"/>
                <a:cs typeface="+mn-cs"/>
              </a:rPr>
              <a:t>Quelle:</a:t>
            </a:r>
          </a:p>
          <a:p>
            <a:r>
              <a:rPr lang="de-DE" sz="1200" kern="1200" dirty="0" smtClean="0">
                <a:solidFill>
                  <a:schemeClr val="tx1"/>
                </a:solidFill>
                <a:effectLst/>
                <a:latin typeface="+mn-lt"/>
                <a:ea typeface="+mn-ea"/>
                <a:cs typeface="+mn-cs"/>
              </a:rPr>
              <a:t>- http://</a:t>
            </a:r>
            <a:r>
              <a:rPr lang="de-DE" sz="1200" kern="1200" dirty="0" err="1" smtClean="0">
                <a:solidFill>
                  <a:schemeClr val="tx1"/>
                </a:solidFill>
                <a:effectLst/>
                <a:latin typeface="+mn-lt"/>
                <a:ea typeface="+mn-ea"/>
                <a:cs typeface="+mn-cs"/>
              </a:rPr>
              <a:t>www.climate</a:t>
            </a:r>
            <a:r>
              <a:rPr lang="de-DE" sz="1200" kern="1200" dirty="0" smtClean="0">
                <a:solidFill>
                  <a:schemeClr val="tx1"/>
                </a:solidFill>
                <a:effectLst/>
                <a:latin typeface="+mn-lt"/>
                <a:ea typeface="+mn-ea"/>
                <a:cs typeface="+mn-cs"/>
              </a:rPr>
              <a:t>-service-</a:t>
            </a:r>
            <a:r>
              <a:rPr lang="de-DE" sz="1200" kern="1200" dirty="0" err="1" smtClean="0">
                <a:solidFill>
                  <a:schemeClr val="tx1"/>
                </a:solidFill>
                <a:effectLst/>
                <a:latin typeface="+mn-lt"/>
                <a:ea typeface="+mn-ea"/>
                <a:cs typeface="+mn-cs"/>
              </a:rPr>
              <a:t>center.de</a:t>
            </a:r>
            <a:r>
              <a:rPr lang="de-DE" sz="1200" kern="1200" dirty="0" smtClean="0">
                <a:solidFill>
                  <a:schemeClr val="tx1"/>
                </a:solidFill>
                <a:effectLst/>
                <a:latin typeface="+mn-lt"/>
                <a:ea typeface="+mn-ea"/>
                <a:cs typeface="+mn-cs"/>
              </a:rPr>
              <a:t>/</a:t>
            </a:r>
            <a:r>
              <a:rPr lang="de-DE" sz="1200" kern="1200" dirty="0" err="1" smtClean="0">
                <a:solidFill>
                  <a:schemeClr val="tx1"/>
                </a:solidFill>
                <a:effectLst/>
                <a:latin typeface="+mn-lt"/>
                <a:ea typeface="+mn-ea"/>
                <a:cs typeface="+mn-cs"/>
              </a:rPr>
              <a:t>imperia</a:t>
            </a:r>
            <a:r>
              <a:rPr lang="de-DE" sz="1200" kern="1200" dirty="0" smtClean="0">
                <a:solidFill>
                  <a:schemeClr val="tx1"/>
                </a:solidFill>
                <a:effectLst/>
                <a:latin typeface="+mn-lt"/>
                <a:ea typeface="+mn-ea"/>
                <a:cs typeface="+mn-cs"/>
              </a:rPr>
              <a:t>/md/</a:t>
            </a:r>
            <a:r>
              <a:rPr lang="de-DE" sz="1200" kern="1200" dirty="0" err="1" smtClean="0">
                <a:solidFill>
                  <a:schemeClr val="tx1"/>
                </a:solidFill>
                <a:effectLst/>
                <a:latin typeface="+mn-lt"/>
                <a:ea typeface="+mn-ea"/>
                <a:cs typeface="+mn-cs"/>
              </a:rPr>
              <a:t>content</a:t>
            </a:r>
            <a:r>
              <a:rPr lang="de-DE" sz="1200" kern="1200" dirty="0" smtClean="0">
                <a:solidFill>
                  <a:schemeClr val="tx1"/>
                </a:solidFill>
                <a:effectLst/>
                <a:latin typeface="+mn-lt"/>
                <a:ea typeface="+mn-ea"/>
                <a:cs typeface="+mn-cs"/>
              </a:rPr>
              <a:t>/</a:t>
            </a:r>
            <a:r>
              <a:rPr lang="de-DE" sz="1200" kern="1200" dirty="0" err="1" smtClean="0">
                <a:solidFill>
                  <a:schemeClr val="tx1"/>
                </a:solidFill>
                <a:effectLst/>
                <a:latin typeface="+mn-lt"/>
                <a:ea typeface="+mn-ea"/>
                <a:cs typeface="+mn-cs"/>
              </a:rPr>
              <a:t>csc</a:t>
            </a:r>
            <a:r>
              <a:rPr lang="de-DE" sz="1200" kern="1200" dirty="0" smtClean="0">
                <a:solidFill>
                  <a:schemeClr val="tx1"/>
                </a:solidFill>
                <a:effectLst/>
                <a:latin typeface="+mn-lt"/>
                <a:ea typeface="+mn-ea"/>
                <a:cs typeface="+mn-cs"/>
              </a:rPr>
              <a:t>/csc-report14.pdf</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30</a:t>
            </a:fld>
            <a:endParaRPr lang="de-DE"/>
          </a:p>
        </p:txBody>
      </p:sp>
    </p:spTree>
    <p:extLst>
      <p:ext uri="{BB962C8B-B14F-4D97-AF65-F5344CB8AC3E}">
        <p14:creationId xmlns:p14="http://schemas.microsoft.com/office/powerpoint/2010/main" val="1951404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z="1200" dirty="0" smtClean="0"/>
              <a:t>Immer wieder wird</a:t>
            </a:r>
            <a:r>
              <a:rPr lang="de-DE" sz="1200" baseline="0" dirty="0" smtClean="0"/>
              <a:t> die Frage gestellt, ob die Zielvorgaben überhaupt durchsetzbar sind. Um das herauszufinden, muss man sie kritisch hinterfragen. Die Vorstellungen der zukünftigen Entwicklungen sind erreichbar, jedoch müssen viele Aspekte berücksichtigt werden. Dafür müssen die Auflagen strikt eingehalten werden. Außerdem müssen die Wirkungsgrade ausgebaut werden um den Fortschritt voranzutreiben. Zeitgleich muss man an alternativen Energiegewinnungsmöglichkeiten forschen.  </a:t>
            </a:r>
            <a:endParaRPr lang="de-DE"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r>
              <a:rPr lang="de-DE" sz="1200" kern="1200" dirty="0" smtClean="0">
                <a:solidFill>
                  <a:schemeClr val="tx1"/>
                </a:solidFill>
                <a:effectLst/>
                <a:latin typeface="+mn-lt"/>
                <a:ea typeface="+mn-ea"/>
                <a:cs typeface="+mn-cs"/>
              </a:rPr>
              <a:t>Quelle:</a:t>
            </a:r>
          </a:p>
          <a:p>
            <a:r>
              <a:rPr lang="de-DE" sz="1200" kern="1200" dirty="0" smtClean="0">
                <a:solidFill>
                  <a:schemeClr val="tx1"/>
                </a:solidFill>
                <a:effectLst/>
                <a:latin typeface="+mn-lt"/>
                <a:ea typeface="+mn-ea"/>
                <a:cs typeface="+mn-cs"/>
              </a:rPr>
              <a:t>- http://</a:t>
            </a:r>
            <a:r>
              <a:rPr lang="de-DE" sz="1200" kern="1200" dirty="0" err="1" smtClean="0">
                <a:solidFill>
                  <a:schemeClr val="tx1"/>
                </a:solidFill>
                <a:effectLst/>
                <a:latin typeface="+mn-lt"/>
                <a:ea typeface="+mn-ea"/>
                <a:cs typeface="+mn-cs"/>
              </a:rPr>
              <a:t>www.climate</a:t>
            </a:r>
            <a:r>
              <a:rPr lang="de-DE" sz="1200" kern="1200" dirty="0" smtClean="0">
                <a:solidFill>
                  <a:schemeClr val="tx1"/>
                </a:solidFill>
                <a:effectLst/>
                <a:latin typeface="+mn-lt"/>
                <a:ea typeface="+mn-ea"/>
                <a:cs typeface="+mn-cs"/>
              </a:rPr>
              <a:t>-service-</a:t>
            </a:r>
            <a:r>
              <a:rPr lang="de-DE" sz="1200" kern="1200" dirty="0" err="1" smtClean="0">
                <a:solidFill>
                  <a:schemeClr val="tx1"/>
                </a:solidFill>
                <a:effectLst/>
                <a:latin typeface="+mn-lt"/>
                <a:ea typeface="+mn-ea"/>
                <a:cs typeface="+mn-cs"/>
              </a:rPr>
              <a:t>center.de</a:t>
            </a:r>
            <a:r>
              <a:rPr lang="de-DE" sz="1200" kern="1200" dirty="0" smtClean="0">
                <a:solidFill>
                  <a:schemeClr val="tx1"/>
                </a:solidFill>
                <a:effectLst/>
                <a:latin typeface="+mn-lt"/>
                <a:ea typeface="+mn-ea"/>
                <a:cs typeface="+mn-cs"/>
              </a:rPr>
              <a:t>/</a:t>
            </a:r>
            <a:r>
              <a:rPr lang="de-DE" sz="1200" kern="1200" dirty="0" err="1" smtClean="0">
                <a:solidFill>
                  <a:schemeClr val="tx1"/>
                </a:solidFill>
                <a:effectLst/>
                <a:latin typeface="+mn-lt"/>
                <a:ea typeface="+mn-ea"/>
                <a:cs typeface="+mn-cs"/>
              </a:rPr>
              <a:t>imperia</a:t>
            </a:r>
            <a:r>
              <a:rPr lang="de-DE" sz="1200" kern="1200" dirty="0" smtClean="0">
                <a:solidFill>
                  <a:schemeClr val="tx1"/>
                </a:solidFill>
                <a:effectLst/>
                <a:latin typeface="+mn-lt"/>
                <a:ea typeface="+mn-ea"/>
                <a:cs typeface="+mn-cs"/>
              </a:rPr>
              <a:t>/md/</a:t>
            </a:r>
            <a:r>
              <a:rPr lang="de-DE" sz="1200" kern="1200" dirty="0" err="1" smtClean="0">
                <a:solidFill>
                  <a:schemeClr val="tx1"/>
                </a:solidFill>
                <a:effectLst/>
                <a:latin typeface="+mn-lt"/>
                <a:ea typeface="+mn-ea"/>
                <a:cs typeface="+mn-cs"/>
              </a:rPr>
              <a:t>content</a:t>
            </a:r>
            <a:r>
              <a:rPr lang="de-DE" sz="1200" kern="1200" dirty="0" smtClean="0">
                <a:solidFill>
                  <a:schemeClr val="tx1"/>
                </a:solidFill>
                <a:effectLst/>
                <a:latin typeface="+mn-lt"/>
                <a:ea typeface="+mn-ea"/>
                <a:cs typeface="+mn-cs"/>
              </a:rPr>
              <a:t>/</a:t>
            </a:r>
            <a:r>
              <a:rPr lang="de-DE" sz="1200" kern="1200" dirty="0" err="1" smtClean="0">
                <a:solidFill>
                  <a:schemeClr val="tx1"/>
                </a:solidFill>
                <a:effectLst/>
                <a:latin typeface="+mn-lt"/>
                <a:ea typeface="+mn-ea"/>
                <a:cs typeface="+mn-cs"/>
              </a:rPr>
              <a:t>csc</a:t>
            </a:r>
            <a:r>
              <a:rPr lang="de-DE" sz="1200" kern="1200" dirty="0" smtClean="0">
                <a:solidFill>
                  <a:schemeClr val="tx1"/>
                </a:solidFill>
                <a:effectLst/>
                <a:latin typeface="+mn-lt"/>
                <a:ea typeface="+mn-ea"/>
                <a:cs typeface="+mn-cs"/>
              </a:rPr>
              <a:t>/csc-report14.pdf</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31</a:t>
            </a:fld>
            <a:endParaRPr lang="de-DE"/>
          </a:p>
        </p:txBody>
      </p:sp>
    </p:spTree>
    <p:extLst>
      <p:ext uri="{BB962C8B-B14F-4D97-AF65-F5344CB8AC3E}">
        <p14:creationId xmlns:p14="http://schemas.microsoft.com/office/powerpoint/2010/main" val="16427726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smtClean="0">
                <a:solidFill>
                  <a:schemeClr val="tx1"/>
                </a:solidFill>
                <a:effectLst/>
                <a:latin typeface="+mn-lt"/>
                <a:ea typeface="+mn-ea"/>
                <a:cs typeface="+mn-cs"/>
              </a:rPr>
              <a:t>In der Energiewirtschaft und –</a:t>
            </a:r>
            <a:r>
              <a:rPr lang="de-DE" sz="1200" b="0" i="0" kern="1200" dirty="0" err="1" smtClean="0">
                <a:solidFill>
                  <a:schemeClr val="tx1"/>
                </a:solidFill>
                <a:effectLst/>
                <a:latin typeface="+mn-lt"/>
                <a:ea typeface="+mn-ea"/>
                <a:cs typeface="+mn-cs"/>
              </a:rPr>
              <a:t>produktion</a:t>
            </a:r>
            <a:r>
              <a:rPr lang="de-DE" sz="1200" b="0" i="0" kern="1200" dirty="0" smtClean="0">
                <a:solidFill>
                  <a:schemeClr val="tx1"/>
                </a:solidFill>
                <a:effectLst/>
                <a:latin typeface="+mn-lt"/>
                <a:ea typeface="+mn-ea"/>
                <a:cs typeface="+mn-cs"/>
              </a:rPr>
              <a:t> können extreme Wetterereignisse ebenfalls</a:t>
            </a:r>
            <a:r>
              <a:rPr lang="de-DE" sz="1200" b="0" i="0" kern="1200" baseline="0" dirty="0" smtClean="0">
                <a:solidFill>
                  <a:schemeClr val="tx1"/>
                </a:solidFill>
                <a:effectLst/>
                <a:latin typeface="+mn-lt"/>
                <a:ea typeface="+mn-ea"/>
                <a:cs typeface="+mn-cs"/>
              </a:rPr>
              <a:t> Folgen haben. </a:t>
            </a:r>
            <a:r>
              <a:rPr lang="de-DE" sz="1200" dirty="0" smtClean="0"/>
              <a:t>Durch längere Dürreperioden und Hitzewellen sinkt der Wasserstand in</a:t>
            </a:r>
            <a:r>
              <a:rPr lang="de-DE" sz="1200" baseline="0" dirty="0" smtClean="0"/>
              <a:t> Flüssen. Außerdem werden die Gewässer durch die erhöhten Temperaturen stärker erwärmt. </a:t>
            </a:r>
            <a:r>
              <a:rPr lang="de-DE" sz="1200" dirty="0" smtClean="0"/>
              <a:t>Viele Kraftwerke nutzen</a:t>
            </a:r>
            <a:r>
              <a:rPr lang="de-DE" sz="1200" baseline="0" dirty="0" smtClean="0"/>
              <a:t> nahe gelegene Flüsse oder Seen für die Kühlung ihrer Anlagen. Durch erhöhte Temperaturen der Gewässer verringert sich die Kühlmöglichkeit enorm. Nach dem Kühlvorgang wird das noch weiter erhitzte Wasser wieder in die Flüsse gespeist. In Folge der erhöhten Wassertemperatur bekommen Tiere und Pflanzen Schwierigkeiten. </a:t>
            </a:r>
            <a:endParaRPr lang="de-DE"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t>Quellen:</a:t>
            </a:r>
          </a:p>
          <a:p>
            <a:pPr marL="0" marR="0" indent="0" algn="l" defTabSz="914400" rtl="0" eaLnBrk="1" fontAlgn="auto" latinLnBrk="0" hangingPunct="1">
              <a:lnSpc>
                <a:spcPct val="100000"/>
              </a:lnSpc>
              <a:spcBef>
                <a:spcPts val="0"/>
              </a:spcBef>
              <a:spcAft>
                <a:spcPts val="0"/>
              </a:spcAft>
              <a:buClrTx/>
              <a:buSzTx/>
              <a:buFontTx/>
              <a:buNone/>
              <a:tabLst/>
              <a:defRPr/>
            </a:pPr>
            <a:r>
              <a:rPr lang="de-DE" b="0" baseline="0" dirty="0" smtClean="0"/>
              <a:t>- http://</a:t>
            </a:r>
            <a:r>
              <a:rPr lang="de-DE" b="0" baseline="0" dirty="0" err="1" smtClean="0"/>
              <a:t>www.umweltbundesamt.de</a:t>
            </a:r>
            <a:r>
              <a:rPr lang="de-DE" b="0" baseline="0" dirty="0" smtClean="0"/>
              <a:t>/</a:t>
            </a:r>
            <a:r>
              <a:rPr lang="de-DE" b="0" baseline="0" dirty="0" err="1" smtClean="0"/>
              <a:t>themen</a:t>
            </a:r>
            <a:r>
              <a:rPr lang="de-DE" b="0" baseline="0" dirty="0" smtClean="0"/>
              <a:t>/klima-energie/klimafolgen-anpassung/folgen-des-</a:t>
            </a:r>
            <a:r>
              <a:rPr lang="de-DE" b="0" baseline="0" dirty="0" err="1" smtClean="0"/>
              <a:t>klimawandels</a:t>
            </a:r>
            <a:r>
              <a:rPr lang="de-DE" b="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 http://</a:t>
            </a:r>
            <a:r>
              <a:rPr lang="de-DE" sz="1200" kern="1200" dirty="0" err="1" smtClean="0">
                <a:solidFill>
                  <a:schemeClr val="tx1"/>
                </a:solidFill>
                <a:effectLst/>
                <a:latin typeface="+mn-lt"/>
                <a:ea typeface="+mn-ea"/>
                <a:cs typeface="+mn-cs"/>
              </a:rPr>
              <a:t>www.climate</a:t>
            </a:r>
            <a:r>
              <a:rPr lang="de-DE" sz="1200" kern="1200" dirty="0" smtClean="0">
                <a:solidFill>
                  <a:schemeClr val="tx1"/>
                </a:solidFill>
                <a:effectLst/>
                <a:latin typeface="+mn-lt"/>
                <a:ea typeface="+mn-ea"/>
                <a:cs typeface="+mn-cs"/>
              </a:rPr>
              <a:t>-service-</a:t>
            </a:r>
            <a:r>
              <a:rPr lang="de-DE" sz="1200" kern="1200" dirty="0" err="1" smtClean="0">
                <a:solidFill>
                  <a:schemeClr val="tx1"/>
                </a:solidFill>
                <a:effectLst/>
                <a:latin typeface="+mn-lt"/>
                <a:ea typeface="+mn-ea"/>
                <a:cs typeface="+mn-cs"/>
              </a:rPr>
              <a:t>center.de</a:t>
            </a:r>
            <a:r>
              <a:rPr lang="de-DE" sz="1200" kern="1200" dirty="0" smtClean="0">
                <a:solidFill>
                  <a:schemeClr val="tx1"/>
                </a:solidFill>
                <a:effectLst/>
                <a:latin typeface="+mn-lt"/>
                <a:ea typeface="+mn-ea"/>
                <a:cs typeface="+mn-cs"/>
              </a:rPr>
              <a:t>/</a:t>
            </a:r>
            <a:r>
              <a:rPr lang="de-DE" sz="1200" kern="1200" dirty="0" err="1" smtClean="0">
                <a:solidFill>
                  <a:schemeClr val="tx1"/>
                </a:solidFill>
                <a:effectLst/>
                <a:latin typeface="+mn-lt"/>
                <a:ea typeface="+mn-ea"/>
                <a:cs typeface="+mn-cs"/>
              </a:rPr>
              <a:t>imperia</a:t>
            </a:r>
            <a:r>
              <a:rPr lang="de-DE" sz="1200" kern="1200" dirty="0" smtClean="0">
                <a:solidFill>
                  <a:schemeClr val="tx1"/>
                </a:solidFill>
                <a:effectLst/>
                <a:latin typeface="+mn-lt"/>
                <a:ea typeface="+mn-ea"/>
                <a:cs typeface="+mn-cs"/>
              </a:rPr>
              <a:t>/md/</a:t>
            </a:r>
            <a:r>
              <a:rPr lang="de-DE" sz="1200" kern="1200" dirty="0" err="1" smtClean="0">
                <a:solidFill>
                  <a:schemeClr val="tx1"/>
                </a:solidFill>
                <a:effectLst/>
                <a:latin typeface="+mn-lt"/>
                <a:ea typeface="+mn-ea"/>
                <a:cs typeface="+mn-cs"/>
              </a:rPr>
              <a:t>content</a:t>
            </a:r>
            <a:r>
              <a:rPr lang="de-DE" sz="1200" kern="1200" dirty="0" smtClean="0">
                <a:solidFill>
                  <a:schemeClr val="tx1"/>
                </a:solidFill>
                <a:effectLst/>
                <a:latin typeface="+mn-lt"/>
                <a:ea typeface="+mn-ea"/>
                <a:cs typeface="+mn-cs"/>
              </a:rPr>
              <a:t>/</a:t>
            </a:r>
            <a:r>
              <a:rPr lang="de-DE" sz="1200" kern="1200" dirty="0" err="1" smtClean="0">
                <a:solidFill>
                  <a:schemeClr val="tx1"/>
                </a:solidFill>
                <a:effectLst/>
                <a:latin typeface="+mn-lt"/>
                <a:ea typeface="+mn-ea"/>
                <a:cs typeface="+mn-cs"/>
              </a:rPr>
              <a:t>csc</a:t>
            </a:r>
            <a:r>
              <a:rPr lang="de-DE" sz="1200" kern="1200" dirty="0" smtClean="0">
                <a:solidFill>
                  <a:schemeClr val="tx1"/>
                </a:solidFill>
                <a:effectLst/>
                <a:latin typeface="+mn-lt"/>
                <a:ea typeface="+mn-ea"/>
                <a:cs typeface="+mn-cs"/>
              </a:rPr>
              <a:t>/csc-report14.pdf</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endParaRPr lang="de-DE" b="0" dirty="0"/>
          </a:p>
        </p:txBody>
      </p:sp>
      <p:sp>
        <p:nvSpPr>
          <p:cNvPr id="4" name="Foliennummernplatzhalter 3"/>
          <p:cNvSpPr>
            <a:spLocks noGrp="1"/>
          </p:cNvSpPr>
          <p:nvPr>
            <p:ph type="sldNum" sz="quarter" idx="10"/>
          </p:nvPr>
        </p:nvSpPr>
        <p:spPr/>
        <p:txBody>
          <a:bodyPr/>
          <a:lstStyle/>
          <a:p>
            <a:fld id="{04015D28-BE0B-423F-B10B-207F250FC48E}" type="slidenum">
              <a:rPr lang="de-DE" smtClean="0"/>
              <a:t>32</a:t>
            </a:fld>
            <a:endParaRPr lang="de-DE"/>
          </a:p>
        </p:txBody>
      </p:sp>
    </p:spTree>
    <p:extLst>
      <p:ext uri="{BB962C8B-B14F-4D97-AF65-F5344CB8AC3E}">
        <p14:creationId xmlns:p14="http://schemas.microsoft.com/office/powerpoint/2010/main" val="14282260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Der Klimawandel hat genauso Auswirkungen auf die biologische</a:t>
            </a:r>
            <a:r>
              <a:rPr lang="de-DE" baseline="0" dirty="0" smtClean="0"/>
              <a:t> Vielfalt, wie auch auf andere Sektoren. In Folge der Veränderungen der Temperatur und der Niederschläge findet eine Erweiterung der Verbreitungsgebiete verschiedener Pflanzen- und Tierarten statt. Das bewirkt, dass es eine Verbreitung von nicht-heimischen Arten gibt. Diese Arten haben in den neuen Gebieten oftmals keine natürlichen Feinde und es kann so zu einem Rückgang der heimischen Artenvielfalt kommen. Gerade Tiere mit einem engen Toleranzbereich werden deutliche Probleme bekommen. Durch den kleinen Toleranzbereich können sich die Tiere schlecht an andere Gegebenheiten anpassen und gehen zahlenmäßig langsam zurück. Aufgrund der vielen Veränderungen, wie Temperatur, Niederschlag, Verbreitungsgebiete, etc. kommt es zu v</a:t>
            </a:r>
            <a:r>
              <a:rPr lang="de-DE" sz="1200" dirty="0" smtClean="0"/>
              <a:t>eränderten Zusammensetzungen der Lebensgemeinschaften. </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 https://</a:t>
            </a:r>
            <a:r>
              <a:rPr lang="de-DE" dirty="0" err="1" smtClean="0"/>
              <a:t>www.umweltbundesamt.de</a:t>
            </a:r>
            <a:r>
              <a:rPr lang="de-DE" dirty="0" smtClean="0"/>
              <a:t>/</a:t>
            </a:r>
            <a:r>
              <a:rPr lang="de-DE" dirty="0" err="1" smtClean="0"/>
              <a:t>themen</a:t>
            </a:r>
            <a:r>
              <a:rPr lang="de-DE" dirty="0" smtClean="0"/>
              <a:t>/klima-energie/klimafolgen-anpassung/folgen-des-</a:t>
            </a:r>
            <a:r>
              <a:rPr lang="de-DE" dirty="0" err="1" smtClean="0"/>
              <a:t>klimawandels</a:t>
            </a:r>
            <a:r>
              <a:rPr lang="de-DE" dirty="0" smtClean="0"/>
              <a:t>/klimafolgen-deutschland/klimafolgen-handlungsfeld-biologische-vielfalt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r>
              <a:rPr lang="de-DE" baseline="0" dirty="0" smtClean="0"/>
              <a:t> </a:t>
            </a:r>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33</a:t>
            </a:fld>
            <a:endParaRPr lang="de-DE"/>
          </a:p>
        </p:txBody>
      </p:sp>
    </p:spTree>
    <p:extLst>
      <p:ext uri="{BB962C8B-B14F-4D97-AF65-F5344CB8AC3E}">
        <p14:creationId xmlns:p14="http://schemas.microsoft.com/office/powerpoint/2010/main" val="20577575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t>Biotope, Habitate und Ökosysteme b</a:t>
            </a:r>
            <a:r>
              <a:rPr lang="de-DE" sz="1200" b="0" dirty="0" smtClean="0">
                <a:solidFill>
                  <a:schemeClr val="tx1"/>
                </a:solidFill>
                <a:effectLst/>
                <a:latin typeface="+mn-lt"/>
                <a:ea typeface="+mn-ea"/>
                <a:cs typeface="+mn-cs"/>
              </a:rPr>
              <a:t>enötigen die </a:t>
            </a:r>
            <a:r>
              <a:rPr lang="de-DE" sz="1200" b="0" baseline="0" dirty="0" smtClean="0">
                <a:solidFill>
                  <a:schemeClr val="tx1"/>
                </a:solidFill>
                <a:effectLst/>
                <a:latin typeface="+mn-lt"/>
                <a:ea typeface="+mn-ea"/>
                <a:cs typeface="+mn-cs"/>
              </a:rPr>
              <a:t>Wechselbeziehungen der verschiedenen Pflanzen- und Tierarten. Durch den Klimawandel können diese empfindlichen Beziehungen gestört werden und eine </a:t>
            </a:r>
            <a:r>
              <a:rPr lang="de-DE" sz="1200" b="0" dirty="0" smtClean="0">
                <a:solidFill>
                  <a:schemeClr val="tx1"/>
                </a:solidFill>
                <a:effectLst/>
                <a:latin typeface="+mn-lt"/>
                <a:ea typeface="+mn-ea"/>
                <a:cs typeface="+mn-cs"/>
              </a:rPr>
              <a:t>Veränderung kann </a:t>
            </a:r>
            <a:r>
              <a:rPr lang="de-DE" sz="1200" b="0" baseline="0" dirty="0" smtClean="0">
                <a:solidFill>
                  <a:schemeClr val="tx1"/>
                </a:solidFill>
                <a:effectLst/>
                <a:latin typeface="+mn-lt"/>
                <a:ea typeface="+mn-ea"/>
                <a:cs typeface="+mn-cs"/>
              </a:rPr>
              <a:t>das gesamte Ökosystem gefährden. Es existieren viele Lebewesen, die auf andere Arten angewiesen sind. Diese wechselseitigen Beziehungen können zerstört werden, indem die Arten räumlich oder zeitlich von einander getrennt werden. Durch die Klimaänderungen sind solche Trennungen durchaus denkbar und sogar sehr wahrscheinlich.</a:t>
            </a:r>
            <a:endParaRPr lang="de-DE" sz="1200" b="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 https://</a:t>
            </a:r>
            <a:r>
              <a:rPr lang="de-DE" dirty="0" err="1" smtClean="0"/>
              <a:t>www.umweltbundesamt.de</a:t>
            </a:r>
            <a:r>
              <a:rPr lang="de-DE" dirty="0" smtClean="0"/>
              <a:t>/</a:t>
            </a:r>
            <a:r>
              <a:rPr lang="de-DE" dirty="0" err="1" smtClean="0"/>
              <a:t>themen</a:t>
            </a:r>
            <a:r>
              <a:rPr lang="de-DE" dirty="0" smtClean="0"/>
              <a:t>/klima-energie/klimafolgen-anpassung/folgen-des-</a:t>
            </a:r>
            <a:r>
              <a:rPr lang="de-DE" dirty="0" err="1" smtClean="0"/>
              <a:t>klimawandels</a:t>
            </a:r>
            <a:r>
              <a:rPr lang="de-DE" dirty="0" smtClean="0"/>
              <a:t>/klimafolgen-deutschland/klimafolgen-handlungsfeld-biologische-vielfalt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34</a:t>
            </a:fld>
            <a:endParaRPr lang="de-DE"/>
          </a:p>
        </p:txBody>
      </p:sp>
    </p:spTree>
    <p:extLst>
      <p:ext uri="{BB962C8B-B14F-4D97-AF65-F5344CB8AC3E}">
        <p14:creationId xmlns:p14="http://schemas.microsoft.com/office/powerpoint/2010/main" val="11886562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smtClean="0">
                <a:solidFill>
                  <a:schemeClr val="tx1"/>
                </a:solidFill>
                <a:effectLst/>
                <a:latin typeface="+mn-lt"/>
                <a:ea typeface="+mn-ea"/>
                <a:cs typeface="+mn-cs"/>
              </a:rPr>
              <a:t>Eines der Beispiele für die Veränderung der Verbreitungsgebiete ist die Kirsch-Essig-Fliege. Ursprünglich</a:t>
            </a:r>
            <a:r>
              <a:rPr lang="de-DE" sz="1200" b="0" i="0" kern="1200" baseline="0" dirty="0" smtClean="0">
                <a:solidFill>
                  <a:schemeClr val="tx1"/>
                </a:solidFill>
                <a:effectLst/>
                <a:latin typeface="+mn-lt"/>
                <a:ea typeface="+mn-ea"/>
                <a:cs typeface="+mn-cs"/>
              </a:rPr>
              <a:t> ist sie in Südostasien heimisch. Seit einigen Jahren ist sie jedoch auch in Südeuropa und in Deutschland angesiedelt. Die Fliege beschädigt Trauben, Kirschen und Himbeeren. Bei warmen Witterungen werden die Früchte schlecht, lange bevor die Ernte beginnt. Dies spiegelt eine große </a:t>
            </a:r>
            <a:r>
              <a:rPr lang="de-DE" sz="1200" b="0" dirty="0" smtClean="0">
                <a:solidFill>
                  <a:schemeClr val="tx1"/>
                </a:solidFill>
                <a:effectLst/>
                <a:latin typeface="+mn-lt"/>
                <a:ea typeface="+mn-ea"/>
                <a:cs typeface="+mn-cs"/>
              </a:rPr>
              <a:t>Gefahrenquelle für viele deutsche Winzer wieder.</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0" i="0" kern="1200" baseline="0" dirty="0" smtClean="0">
                <a:solidFill>
                  <a:schemeClr val="tx1"/>
                </a:solidFill>
                <a:effectLst/>
                <a:latin typeface="+mn-lt"/>
                <a:ea typeface="+mn-ea"/>
                <a:cs typeface="+mn-cs"/>
              </a:rPr>
              <a:t> </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 https://</a:t>
            </a:r>
            <a:r>
              <a:rPr lang="de-DE" dirty="0" err="1" smtClean="0"/>
              <a:t>www.umweltbundesamt.de</a:t>
            </a:r>
            <a:r>
              <a:rPr lang="de-DE" dirty="0" smtClean="0"/>
              <a:t>/</a:t>
            </a:r>
            <a:r>
              <a:rPr lang="de-DE" dirty="0" err="1" smtClean="0"/>
              <a:t>themen</a:t>
            </a:r>
            <a:r>
              <a:rPr lang="de-DE" dirty="0" smtClean="0"/>
              <a:t>/klima-energie/klimafolgen-anpassung/folgen-des-</a:t>
            </a:r>
            <a:r>
              <a:rPr lang="de-DE" dirty="0" err="1" smtClean="0"/>
              <a:t>klimawandels</a:t>
            </a:r>
            <a:r>
              <a:rPr lang="de-DE" dirty="0" smtClean="0"/>
              <a:t>/klimafolgen-deutschland/klimafolgen-handlungsfeld-biologische-vielfalt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r>
              <a:rPr lang="de-DE" baseline="0" dirty="0" smtClean="0"/>
              <a:t> </a:t>
            </a:r>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35</a:t>
            </a:fld>
            <a:endParaRPr lang="de-DE"/>
          </a:p>
        </p:txBody>
      </p:sp>
    </p:spTree>
    <p:extLst>
      <p:ext uri="{BB962C8B-B14F-4D97-AF65-F5344CB8AC3E}">
        <p14:creationId xmlns:p14="http://schemas.microsoft.com/office/powerpoint/2010/main" val="10427574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smtClean="0">
                <a:solidFill>
                  <a:schemeClr val="tx1"/>
                </a:solidFill>
                <a:effectLst/>
                <a:latin typeface="+mn-lt"/>
                <a:ea typeface="+mn-ea"/>
                <a:cs typeface="+mn-cs"/>
              </a:rPr>
              <a:t>Es gibt Tier-</a:t>
            </a:r>
            <a:r>
              <a:rPr lang="de-DE" sz="1200" b="0" i="0" kern="1200" baseline="0" dirty="0" smtClean="0">
                <a:solidFill>
                  <a:schemeClr val="tx1"/>
                </a:solidFill>
                <a:effectLst/>
                <a:latin typeface="+mn-lt"/>
                <a:ea typeface="+mn-ea"/>
                <a:cs typeface="+mn-cs"/>
              </a:rPr>
              <a:t> und Pflanzenarten die aufeinander angewiesen sind. Durch einen Wandel des Klimas besteht die Gefahr, dass diese Beziehungen nicht mehr möglich sind. Manche Zugvögel fressen nach ihrer Rückkehr bestimmte Larvensorten. Durch die Veränderung des Klimas sind die Larven jedoch schon weiterentwickelt und somit finden die Vögel nur erschwert Fressen. Ein anderes Beispiel ist, dass </a:t>
            </a:r>
            <a:r>
              <a:rPr lang="de-DE" sz="1200" dirty="0" smtClean="0"/>
              <a:t>Raupen vieler Schmetterlingsarten auf spezielle Blätter angewiesen sind, die durch die Veränderungen der Verbreitungsgebiete nur noch limitiert vorhanden sind. Somit finden auch sie nur begrenzt Nahrung.</a:t>
            </a:r>
          </a:p>
          <a:p>
            <a:r>
              <a:rPr lang="de-DE" sz="1200" b="0" i="0" kern="1200" baseline="0" dirty="0" smtClean="0">
                <a:solidFill>
                  <a:schemeClr val="tx1"/>
                </a:solidFill>
                <a:effectLst/>
                <a:latin typeface="+mn-lt"/>
                <a:ea typeface="+mn-ea"/>
                <a:cs typeface="+mn-cs"/>
              </a:rPr>
              <a:t> </a:t>
            </a:r>
            <a:endParaRPr lang="de-DE"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 https://</a:t>
            </a:r>
            <a:r>
              <a:rPr lang="de-DE" dirty="0" err="1" smtClean="0"/>
              <a:t>www.umweltbundesamt.de</a:t>
            </a:r>
            <a:r>
              <a:rPr lang="de-DE" dirty="0" smtClean="0"/>
              <a:t>/</a:t>
            </a:r>
            <a:r>
              <a:rPr lang="de-DE" dirty="0" err="1" smtClean="0"/>
              <a:t>themen</a:t>
            </a:r>
            <a:r>
              <a:rPr lang="de-DE" dirty="0" smtClean="0"/>
              <a:t>/klima-energie/klimafolgen-anpassung/folgen-des-</a:t>
            </a:r>
            <a:r>
              <a:rPr lang="de-DE" dirty="0" err="1" smtClean="0"/>
              <a:t>klimawandels</a:t>
            </a:r>
            <a:r>
              <a:rPr lang="de-DE" dirty="0" smtClean="0"/>
              <a:t>/klimafolgen-deutschland/klimafolgen-handlungsfeld-biologische-vielfalt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r>
              <a:rPr lang="de-DE" baseline="0" dirty="0" smtClean="0"/>
              <a:t> </a:t>
            </a:r>
            <a:endParaRPr lang="de-DE" b="0" dirty="0" smtClean="0"/>
          </a:p>
        </p:txBody>
      </p:sp>
      <p:sp>
        <p:nvSpPr>
          <p:cNvPr id="4" name="Foliennummernplatzhalter 3"/>
          <p:cNvSpPr>
            <a:spLocks noGrp="1"/>
          </p:cNvSpPr>
          <p:nvPr>
            <p:ph type="sldNum" sz="quarter" idx="10"/>
          </p:nvPr>
        </p:nvSpPr>
        <p:spPr/>
        <p:txBody>
          <a:bodyPr/>
          <a:lstStyle/>
          <a:p>
            <a:fld id="{04015D28-BE0B-423F-B10B-207F250FC48E}" type="slidenum">
              <a:rPr lang="de-DE" smtClean="0"/>
              <a:t>36</a:t>
            </a:fld>
            <a:endParaRPr lang="de-DE"/>
          </a:p>
        </p:txBody>
      </p:sp>
    </p:spTree>
    <p:extLst>
      <p:ext uri="{BB962C8B-B14F-4D97-AF65-F5344CB8AC3E}">
        <p14:creationId xmlns:p14="http://schemas.microsoft.com/office/powerpoint/2010/main" val="14985987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marR="0" lvl="0" indent="-228600" algn="l" defTabSz="1066800" rtl="0" eaLnBrk="1" fontAlgn="auto" latinLnBrk="0" hangingPunct="1">
              <a:lnSpc>
                <a:spcPct val="90000"/>
              </a:lnSpc>
              <a:spcBef>
                <a:spcPct val="0"/>
              </a:spcBef>
              <a:spcAft>
                <a:spcPct val="15000"/>
              </a:spcAft>
              <a:buClrTx/>
              <a:buSzTx/>
              <a:buFontTx/>
              <a:buNone/>
              <a:tabLst/>
              <a:defRPr/>
            </a:pPr>
            <a:r>
              <a:rPr lang="de-DE" sz="1200" b="0" dirty="0" smtClean="0">
                <a:solidFill>
                  <a:schemeClr val="tx1"/>
                </a:solidFill>
                <a:effectLst/>
                <a:latin typeface="+mn-lt"/>
                <a:ea typeface="+mn-ea"/>
                <a:cs typeface="+mn-cs"/>
              </a:rPr>
              <a:t>Auch für den Sektor Verkehr spielen</a:t>
            </a:r>
            <a:r>
              <a:rPr lang="de-DE" sz="1200" b="0" baseline="0" dirty="0" smtClean="0">
                <a:solidFill>
                  <a:schemeClr val="tx1"/>
                </a:solidFill>
                <a:effectLst/>
                <a:latin typeface="+mn-lt"/>
                <a:ea typeface="+mn-ea"/>
                <a:cs typeface="+mn-cs"/>
              </a:rPr>
              <a:t> die Wetterbedingungen eine wichtige Rolle. </a:t>
            </a:r>
            <a:r>
              <a:rPr lang="de-DE" sz="1200" b="0" dirty="0" smtClean="0">
                <a:solidFill>
                  <a:schemeClr val="tx1"/>
                </a:solidFill>
                <a:effectLst/>
                <a:latin typeface="+mn-lt"/>
                <a:ea typeface="+mn-ea"/>
                <a:cs typeface="+mn-cs"/>
              </a:rPr>
              <a:t>Sowohl </a:t>
            </a:r>
            <a:r>
              <a:rPr lang="de-DE" sz="1200" b="0" baseline="0" dirty="0" smtClean="0">
                <a:solidFill>
                  <a:schemeClr val="tx1"/>
                </a:solidFill>
                <a:effectLst/>
                <a:latin typeface="+mn-lt"/>
                <a:ea typeface="+mn-ea"/>
                <a:cs typeface="+mn-cs"/>
              </a:rPr>
              <a:t>Niederschläge als auch höhere Temperaturen sind für die ganze Verkehrsinfrastruktur hinderlich. </a:t>
            </a:r>
            <a:r>
              <a:rPr lang="de-DE" sz="1200" b="0" dirty="0" smtClean="0">
                <a:solidFill>
                  <a:schemeClr val="tx1"/>
                </a:solidFill>
                <a:effectLst/>
                <a:latin typeface="+mn-lt"/>
                <a:ea typeface="+mn-ea"/>
                <a:cs typeface="+mn-cs"/>
              </a:rPr>
              <a:t>Durch eine Erhöhung der extremen Wetterereignisse kommt es in der Zukunft zu weiteren Verkehrsunfällen. Nicht nur die Straßen sind davon</a:t>
            </a:r>
            <a:r>
              <a:rPr lang="de-DE" sz="1200" b="0" baseline="0" dirty="0" smtClean="0">
                <a:solidFill>
                  <a:schemeClr val="tx1"/>
                </a:solidFill>
                <a:effectLst/>
                <a:latin typeface="+mn-lt"/>
                <a:ea typeface="+mn-ea"/>
                <a:cs typeface="+mn-cs"/>
              </a:rPr>
              <a:t> betroffen, sondern auch die Schifffahrt. </a:t>
            </a:r>
            <a:r>
              <a:rPr lang="de-DE" sz="1200" b="0" dirty="0" smtClean="0">
                <a:solidFill>
                  <a:schemeClr val="tx1"/>
                </a:solidFill>
                <a:effectLst/>
                <a:latin typeface="+mn-lt"/>
                <a:ea typeface="+mn-ea"/>
                <a:cs typeface="+mn-cs"/>
              </a:rPr>
              <a:t>Die</a:t>
            </a:r>
            <a:r>
              <a:rPr lang="de-DE" sz="1200" b="0" baseline="0" dirty="0" smtClean="0">
                <a:solidFill>
                  <a:schemeClr val="tx1"/>
                </a:solidFill>
                <a:effectLst/>
                <a:latin typeface="+mn-lt"/>
                <a:ea typeface="+mn-ea"/>
                <a:cs typeface="+mn-cs"/>
              </a:rPr>
              <a:t> Veränderung des Meeresspiegels und längere Hitzeperioden verursachen Probleme bei der Schifffahrt.</a:t>
            </a:r>
            <a:r>
              <a:rPr lang="de-DE" sz="1200" b="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https://</a:t>
            </a:r>
            <a:r>
              <a:rPr lang="de-DE" baseline="0" dirty="0" err="1" smtClean="0"/>
              <a:t>www.umweltbundesamt.de</a:t>
            </a:r>
            <a:r>
              <a:rPr lang="de-DE" baseline="0" dirty="0" smtClean="0"/>
              <a:t>/</a:t>
            </a:r>
            <a:r>
              <a:rPr lang="de-DE" baseline="0" dirty="0" err="1" smtClean="0"/>
              <a:t>themen</a:t>
            </a:r>
            <a:r>
              <a:rPr lang="de-DE" baseline="0" dirty="0" smtClean="0"/>
              <a:t>/klima-energie/klimafolgen-anpassung/folgen-des-</a:t>
            </a:r>
            <a:r>
              <a:rPr lang="de-DE" baseline="0" dirty="0" err="1" smtClean="0"/>
              <a:t>klimawandels</a:t>
            </a:r>
            <a:r>
              <a:rPr lang="de-DE" baseline="0" dirty="0" smtClean="0"/>
              <a:t>/klimafolgen-deutschland/klimafolgen-handlungsfeld-verkehr</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r>
              <a:rPr lang="de-DE" baseline="0" dirty="0" smtClean="0"/>
              <a:t> </a:t>
            </a:r>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37</a:t>
            </a:fld>
            <a:endParaRPr lang="de-DE"/>
          </a:p>
        </p:txBody>
      </p:sp>
    </p:spTree>
    <p:extLst>
      <p:ext uri="{BB962C8B-B14F-4D97-AF65-F5344CB8AC3E}">
        <p14:creationId xmlns:p14="http://schemas.microsoft.com/office/powerpoint/2010/main" val="9408442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Da aufgrund des Klimawandels die globale Temperatur steigt</a:t>
            </a:r>
            <a:r>
              <a:rPr lang="de-DE" baseline="0" dirty="0" smtClean="0"/>
              <a:t> und lange Hitze- und Trockenperioden vorkommen, steigt die Gefahr durch Blasenbildung im Asphalt. Dadurch ergibt sich eine </a:t>
            </a:r>
            <a:r>
              <a:rPr lang="de-DE" sz="1200" b="0" dirty="0" smtClean="0">
                <a:solidFill>
                  <a:schemeClr val="tx1"/>
                </a:solidFill>
                <a:effectLst/>
                <a:latin typeface="+mn-lt"/>
                <a:ea typeface="+mn-ea"/>
                <a:cs typeface="+mn-cs"/>
              </a:rPr>
              <a:t>Einschränkung der Infrastruktur</a:t>
            </a:r>
            <a:r>
              <a:rPr lang="de-DE" sz="1200" b="0" baseline="0" dirty="0" smtClean="0">
                <a:solidFill>
                  <a:schemeClr val="tx1"/>
                </a:solidFill>
                <a:effectLst/>
                <a:latin typeface="+mn-lt"/>
                <a:ea typeface="+mn-ea"/>
                <a:cs typeface="+mn-cs"/>
              </a:rPr>
              <a:t> und die Zahl von </a:t>
            </a:r>
            <a:r>
              <a:rPr lang="de-DE" sz="1200" b="0" dirty="0" smtClean="0">
                <a:solidFill>
                  <a:schemeClr val="tx1"/>
                </a:solidFill>
                <a:effectLst/>
                <a:latin typeface="+mn-lt"/>
                <a:ea typeface="+mn-ea"/>
                <a:cs typeface="+mn-cs"/>
              </a:rPr>
              <a:t>Verkehrsunfällen und potentiellen Verletzten werden steigen. </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Quellen:</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dirty="0" smtClean="0"/>
              <a:t>https://</a:t>
            </a:r>
            <a:r>
              <a:rPr lang="de-DE" dirty="0" err="1" smtClean="0"/>
              <a:t>www.bmz.de</a:t>
            </a:r>
            <a:r>
              <a:rPr lang="de-DE" dirty="0" smtClean="0"/>
              <a:t>/de/</a:t>
            </a:r>
            <a:r>
              <a:rPr lang="de-DE" dirty="0" err="1" smtClean="0"/>
              <a:t>mediathek</a:t>
            </a:r>
            <a:r>
              <a:rPr lang="de-DE" dirty="0" smtClean="0"/>
              <a:t>/</a:t>
            </a:r>
            <a:r>
              <a:rPr lang="de-DE" dirty="0" err="1" smtClean="0"/>
              <a:t>publikationen</a:t>
            </a:r>
            <a:r>
              <a:rPr lang="de-DE" dirty="0" smtClean="0"/>
              <a:t>/reihen/</a:t>
            </a:r>
            <a:r>
              <a:rPr lang="de-DE" dirty="0" err="1" smtClean="0"/>
              <a:t>weitere_materialien</a:t>
            </a:r>
            <a:r>
              <a:rPr lang="de-DE" dirty="0" smtClean="0"/>
              <a:t>/</a:t>
            </a:r>
            <a:r>
              <a:rPr lang="de-DE" dirty="0" err="1" smtClean="0"/>
              <a:t>Transport_Briefing_Web_DE.pdf</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 http://</a:t>
            </a:r>
            <a:r>
              <a:rPr lang="de-DE" dirty="0" err="1" smtClean="0"/>
              <a:t>www.bpb.de</a:t>
            </a:r>
            <a:r>
              <a:rPr lang="de-DE" dirty="0" smtClean="0"/>
              <a:t>/</a:t>
            </a:r>
            <a:r>
              <a:rPr lang="de-DE" dirty="0" err="1" smtClean="0"/>
              <a:t>apuz</a:t>
            </a:r>
            <a:r>
              <a:rPr lang="de-DE" dirty="0" smtClean="0"/>
              <a:t>/30351/</a:t>
            </a:r>
            <a:r>
              <a:rPr lang="de-DE" dirty="0" err="1" smtClean="0"/>
              <a:t>sorgenkind-verkehr-massnahmen-zum-klimaschutz?p</a:t>
            </a:r>
            <a:r>
              <a:rPr lang="de-DE" dirty="0" smtClean="0"/>
              <a:t>=all</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38</a:t>
            </a:fld>
            <a:endParaRPr lang="de-DE"/>
          </a:p>
        </p:txBody>
      </p:sp>
    </p:spTree>
    <p:extLst>
      <p:ext uri="{BB962C8B-B14F-4D97-AF65-F5344CB8AC3E}">
        <p14:creationId xmlns:p14="http://schemas.microsoft.com/office/powerpoint/2010/main" val="7434731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marR="0" lvl="0" indent="-228600" algn="l" defTabSz="1066800" rtl="0" eaLnBrk="1" fontAlgn="auto" latinLnBrk="0" hangingPunct="1">
              <a:lnSpc>
                <a:spcPct val="90000"/>
              </a:lnSpc>
              <a:spcBef>
                <a:spcPct val="0"/>
              </a:spcBef>
              <a:spcAft>
                <a:spcPct val="15000"/>
              </a:spcAft>
              <a:buClrTx/>
              <a:buSzTx/>
              <a:buFontTx/>
              <a:buNone/>
              <a:tabLst/>
              <a:defRPr/>
            </a:pPr>
            <a:r>
              <a:rPr lang="de-DE" sz="1200" b="0" dirty="0" smtClean="0">
                <a:solidFill>
                  <a:schemeClr val="tx1"/>
                </a:solidFill>
                <a:effectLst/>
                <a:latin typeface="+mn-lt"/>
                <a:ea typeface="+mn-ea"/>
                <a:cs typeface="+mn-cs"/>
              </a:rPr>
              <a:t>In Folge des Klimawandels ist auch der Sektor Tourismus betroffen. Der Tourismus ist sogar unmittelbar abhängig von dem Wetter. Gerade der Wintertourismus</a:t>
            </a:r>
            <a:r>
              <a:rPr lang="de-DE" sz="1200" b="0" baseline="0" dirty="0" smtClean="0">
                <a:solidFill>
                  <a:schemeClr val="tx1"/>
                </a:solidFill>
                <a:effectLst/>
                <a:latin typeface="+mn-lt"/>
                <a:ea typeface="+mn-ea"/>
                <a:cs typeface="+mn-cs"/>
              </a:rPr>
              <a:t> muss mit Einbußen rechnen, da die Winter milder werden. Der Sommertourismus profitiert von den längeren Sommerperioden, jedoch können </a:t>
            </a:r>
            <a:r>
              <a:rPr lang="de-DE" sz="1200" dirty="0" smtClean="0"/>
              <a:t>Starkregen und Sturmfluten den</a:t>
            </a:r>
            <a:r>
              <a:rPr lang="de-DE" sz="1200" baseline="0" dirty="0" smtClean="0"/>
              <a:t> </a:t>
            </a:r>
            <a:r>
              <a:rPr lang="de-DE" sz="1200" dirty="0" smtClean="0"/>
              <a:t>Tourismus auch beeinträchtigen. </a:t>
            </a:r>
            <a:r>
              <a:rPr lang="de-DE" sz="1200" b="0" dirty="0" smtClean="0">
                <a:solidFill>
                  <a:schemeClr val="tx1"/>
                </a:solidFill>
                <a:effectLst/>
                <a:latin typeface="+mn-lt"/>
                <a:ea typeface="+mn-ea"/>
                <a:cs typeface="+mn-cs"/>
              </a:rPr>
              <a:t>Eine Verschlechterung des Klimas führt sehr wahrscheinlich zu einer Verschlechterung der Einnahmen durch den Tourismus.</a:t>
            </a:r>
          </a:p>
          <a:p>
            <a:pPr marL="228600" marR="0" lvl="0" indent="-228600" algn="l" defTabSz="1066800" rtl="0" eaLnBrk="1" fontAlgn="auto" latinLnBrk="0" hangingPunct="1">
              <a:lnSpc>
                <a:spcPct val="90000"/>
              </a:lnSpc>
              <a:spcBef>
                <a:spcPct val="0"/>
              </a:spcBef>
              <a:spcAft>
                <a:spcPct val="1500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https://</a:t>
            </a:r>
            <a:r>
              <a:rPr lang="de-DE" baseline="0" dirty="0" err="1" smtClean="0"/>
              <a:t>www.umweltbundesamt.de</a:t>
            </a:r>
            <a:r>
              <a:rPr lang="de-DE" baseline="0" dirty="0" smtClean="0"/>
              <a:t>/</a:t>
            </a:r>
            <a:r>
              <a:rPr lang="de-DE" baseline="0" dirty="0" err="1" smtClean="0"/>
              <a:t>themen</a:t>
            </a:r>
            <a:r>
              <a:rPr lang="de-DE" baseline="0" dirty="0" smtClean="0"/>
              <a:t>/klima-energie/klimafolgen-anpassung/folgen-des-</a:t>
            </a:r>
            <a:r>
              <a:rPr lang="de-DE" baseline="0" dirty="0" err="1" smtClean="0"/>
              <a:t>klimawandels</a:t>
            </a:r>
            <a:r>
              <a:rPr lang="de-DE" baseline="0" dirty="0" smtClean="0"/>
              <a:t>/klimafolgen-deutschland/klimafolgen-handlungsfeld-verkehr</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39</a:t>
            </a:fld>
            <a:endParaRPr lang="de-DE"/>
          </a:p>
        </p:txBody>
      </p:sp>
    </p:spTree>
    <p:extLst>
      <p:ext uri="{BB962C8B-B14F-4D97-AF65-F5344CB8AC3E}">
        <p14:creationId xmlns:p14="http://schemas.microsoft.com/office/powerpoint/2010/main" val="3375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Die Landwirtschaft ist einer</a:t>
            </a:r>
            <a:r>
              <a:rPr lang="de-DE" baseline="0" dirty="0" smtClean="0"/>
              <a:t> der Sektoren, der durch die veränderten Wetterbedingungen sehr beeinflusst wird. Anhand des Klimawandels kommt es zu </a:t>
            </a:r>
            <a:r>
              <a:rPr lang="de-DE" sz="1200" b="0" dirty="0" smtClean="0">
                <a:solidFill>
                  <a:schemeClr val="tx1"/>
                </a:solidFill>
                <a:effectLst/>
                <a:latin typeface="+mn-lt"/>
                <a:ea typeface="+mn-ea"/>
                <a:cs typeface="+mn-cs"/>
              </a:rPr>
              <a:t>Veränderung der Niederschlagsmenge</a:t>
            </a:r>
            <a:r>
              <a:rPr lang="de-DE" sz="1200" b="0" baseline="0" dirty="0" smtClean="0">
                <a:solidFill>
                  <a:schemeClr val="tx1"/>
                </a:solidFill>
                <a:effectLst/>
                <a:latin typeface="+mn-lt"/>
                <a:ea typeface="+mn-ea"/>
                <a:cs typeface="+mn-cs"/>
              </a:rPr>
              <a:t> und Niederschlagsverteilung. Dies hat </a:t>
            </a:r>
            <a:r>
              <a:rPr lang="de-DE" sz="1200" b="0" dirty="0" smtClean="0">
                <a:solidFill>
                  <a:schemeClr val="tx1"/>
                </a:solidFill>
                <a:effectLst/>
                <a:latin typeface="+mn-lt"/>
                <a:ea typeface="+mn-ea"/>
                <a:cs typeface="+mn-cs"/>
              </a:rPr>
              <a:t>Auswirkungen auf die regionale</a:t>
            </a:r>
            <a:r>
              <a:rPr lang="de-DE" sz="1200" b="0" baseline="0" dirty="0" smtClean="0">
                <a:solidFill>
                  <a:schemeClr val="tx1"/>
                </a:solidFill>
                <a:effectLst/>
                <a:latin typeface="+mn-lt"/>
                <a:ea typeface="+mn-ea"/>
                <a:cs typeface="+mn-cs"/>
              </a:rPr>
              <a:t> und zeitliche Verfügbarkeit des Regenwassers. Die </a:t>
            </a:r>
            <a:r>
              <a:rPr lang="de-DE" sz="1200" b="0" dirty="0" smtClean="0">
                <a:solidFill>
                  <a:schemeClr val="tx1"/>
                </a:solidFill>
                <a:effectLst/>
                <a:latin typeface="+mn-lt"/>
                <a:ea typeface="+mn-ea"/>
                <a:cs typeface="+mn-cs"/>
              </a:rPr>
              <a:t>Bodenbeschaffenheit verändert sich aufgrund des</a:t>
            </a:r>
            <a:r>
              <a:rPr lang="de-DE" sz="1200" b="0" baseline="0" dirty="0" smtClean="0">
                <a:solidFill>
                  <a:schemeClr val="tx1"/>
                </a:solidFill>
                <a:effectLst/>
                <a:latin typeface="+mn-lt"/>
                <a:ea typeface="+mn-ea"/>
                <a:cs typeface="+mn-cs"/>
              </a:rPr>
              <a:t> Wasserhaushalts. Ein </a:t>
            </a:r>
            <a:r>
              <a:rPr lang="de-DE" sz="1200" b="0" dirty="0" smtClean="0">
                <a:solidFill>
                  <a:schemeClr val="tx1"/>
                </a:solidFill>
                <a:effectLst/>
                <a:latin typeface="+mn-lt"/>
                <a:ea typeface="+mn-ea"/>
                <a:cs typeface="+mn-cs"/>
              </a:rPr>
              <a:t>Rückgang</a:t>
            </a:r>
            <a:r>
              <a:rPr lang="de-DE" sz="1200" b="0" baseline="0" dirty="0" smtClean="0">
                <a:solidFill>
                  <a:schemeClr val="tx1"/>
                </a:solidFill>
                <a:effectLst/>
                <a:latin typeface="+mn-lt"/>
                <a:ea typeface="+mn-ea"/>
                <a:cs typeface="+mn-cs"/>
              </a:rPr>
              <a:t> von bis zu 30 Prozent der Sommerniederschläge ist bis 2080 möglich. </a:t>
            </a:r>
            <a:r>
              <a:rPr lang="de-DE" sz="1200" b="0" dirty="0" smtClean="0">
                <a:solidFill>
                  <a:schemeClr val="tx1"/>
                </a:solidFill>
                <a:effectLst/>
                <a:latin typeface="+mn-lt"/>
                <a:ea typeface="+mn-ea"/>
                <a:cs typeface="+mn-cs"/>
              </a:rPr>
              <a:t>In manchen</a:t>
            </a:r>
            <a:r>
              <a:rPr lang="de-DE" sz="1200" b="0" baseline="0" dirty="0" smtClean="0">
                <a:solidFill>
                  <a:schemeClr val="tx1"/>
                </a:solidFill>
                <a:effectLst/>
                <a:latin typeface="+mn-lt"/>
                <a:ea typeface="+mn-ea"/>
                <a:cs typeface="+mn-cs"/>
              </a:rPr>
              <a:t> Regionen kommt es dagegen zu Regenüberschüssen, die auch zu Missernten führen können.  </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https://</a:t>
            </a:r>
            <a:r>
              <a:rPr lang="de-DE" baseline="0" dirty="0" err="1" smtClean="0"/>
              <a:t>www.umweltbundesamt.de</a:t>
            </a:r>
            <a:r>
              <a:rPr lang="de-DE" baseline="0" dirty="0" smtClean="0"/>
              <a:t>/</a:t>
            </a:r>
            <a:r>
              <a:rPr lang="de-DE" baseline="0" dirty="0" err="1" smtClean="0"/>
              <a:t>themen</a:t>
            </a:r>
            <a:r>
              <a:rPr lang="de-DE" baseline="0" dirty="0" smtClean="0"/>
              <a:t>/klima-energie/klimafolgen-anpassung/handlungsfeld-landwirtschaft</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4</a:t>
            </a:fld>
            <a:endParaRPr lang="de-DE"/>
          </a:p>
        </p:txBody>
      </p:sp>
    </p:spTree>
    <p:extLst>
      <p:ext uri="{BB962C8B-B14F-4D97-AF65-F5344CB8AC3E}">
        <p14:creationId xmlns:p14="http://schemas.microsoft.com/office/powerpoint/2010/main" val="16283462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baseline="0" dirty="0" smtClean="0"/>
              <a:t>Der Wintertourismus ist offensichtlich von dem Klimawandel betroffen. Doch viele Menschen wissen nicht, dass auch der Sommertourismus beeinträchtigt wird. Durch den Meeresspiegelanstieg kann es an zahlreichen Stränden zu Küstenerosionen kommen. Bei einem Anstieg von 50 cm geht man davon aus, </a:t>
            </a:r>
            <a:r>
              <a:rPr lang="de-DE" sz="1200" dirty="0" smtClean="0"/>
              <a:t>dass Kreta etwa die Hälfte der Strände verliert.</a:t>
            </a:r>
            <a:r>
              <a:rPr lang="de-DE" sz="1200" baseline="0" dirty="0" smtClean="0"/>
              <a:t> Auch die Niederlande wird Landfläche verlieren. Durch die Verringerung der Bademöglichkeiten entsteht eine Einschränkung des Sommertourismus. </a:t>
            </a:r>
            <a:endParaRPr lang="de-DE"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t>Quellen:</a:t>
            </a:r>
          </a:p>
          <a:p>
            <a:pPr marL="0" marR="0" indent="0" algn="l" defTabSz="914400" rtl="0" eaLnBrk="1" fontAlgn="auto" latinLnBrk="0" hangingPunct="1">
              <a:lnSpc>
                <a:spcPct val="100000"/>
              </a:lnSpc>
              <a:spcBef>
                <a:spcPts val="0"/>
              </a:spcBef>
              <a:spcAft>
                <a:spcPts val="0"/>
              </a:spcAft>
              <a:buClrTx/>
              <a:buSzTx/>
              <a:buFontTx/>
              <a:buNone/>
              <a:tabLst/>
              <a:defRPr/>
            </a:pPr>
            <a:r>
              <a:rPr lang="de-DE" b="0" baseline="0" dirty="0" smtClean="0"/>
              <a:t>- http://</a:t>
            </a:r>
            <a:r>
              <a:rPr lang="de-DE" b="0" baseline="0" dirty="0" err="1" smtClean="0"/>
              <a:t>www.umweltbundesamt.de</a:t>
            </a:r>
            <a:r>
              <a:rPr lang="de-DE" b="0" baseline="0" dirty="0" smtClean="0"/>
              <a:t>/</a:t>
            </a:r>
            <a:r>
              <a:rPr lang="de-DE" b="0" baseline="0" dirty="0" err="1" smtClean="0"/>
              <a:t>themen</a:t>
            </a:r>
            <a:r>
              <a:rPr lang="de-DE" b="0" baseline="0" dirty="0" smtClean="0"/>
              <a:t>/klima-energie/klimafolgen-anpassung/handlungsfeld-tourismus</a:t>
            </a:r>
          </a:p>
          <a:p>
            <a:pPr marL="0" marR="0" indent="0" algn="l" defTabSz="914400" rtl="0" eaLnBrk="1" fontAlgn="auto" latinLnBrk="0" hangingPunct="1">
              <a:lnSpc>
                <a:spcPct val="100000"/>
              </a:lnSpc>
              <a:spcBef>
                <a:spcPts val="0"/>
              </a:spcBef>
              <a:spcAft>
                <a:spcPts val="0"/>
              </a:spcAft>
              <a:buClrTx/>
              <a:buSzTx/>
              <a:buFontTx/>
              <a:buNone/>
              <a:tabLst/>
              <a:defRPr/>
            </a:pPr>
            <a:r>
              <a:rPr lang="de-DE" b="0" baseline="0" dirty="0" smtClean="0"/>
              <a:t>- http://</a:t>
            </a:r>
            <a:r>
              <a:rPr lang="de-DE" b="0" baseline="0" dirty="0" err="1" smtClean="0"/>
              <a:t>wiki.bildungsserver.de</a:t>
            </a:r>
            <a:r>
              <a:rPr lang="de-DE" b="0" baseline="0" dirty="0" smtClean="0"/>
              <a:t>/</a:t>
            </a:r>
            <a:r>
              <a:rPr lang="de-DE" b="0" baseline="0" dirty="0" err="1" smtClean="0"/>
              <a:t>klimawandel</a:t>
            </a:r>
            <a:r>
              <a:rPr lang="de-DE" b="0" baseline="0" dirty="0" smtClean="0"/>
              <a:t>/</a:t>
            </a:r>
            <a:r>
              <a:rPr lang="de-DE" b="0" baseline="0" dirty="0" err="1" smtClean="0"/>
              <a:t>index.php</a:t>
            </a:r>
            <a:r>
              <a:rPr lang="de-DE" b="0" baseline="0" dirty="0" smtClean="0"/>
              <a:t>/Sommertourismus#Folgen_f.C3.BCr_den_Tourismus</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endParaRPr lang="de-DE" b="0" dirty="0"/>
          </a:p>
        </p:txBody>
      </p:sp>
      <p:sp>
        <p:nvSpPr>
          <p:cNvPr id="4" name="Foliennummernplatzhalter 3"/>
          <p:cNvSpPr>
            <a:spLocks noGrp="1"/>
          </p:cNvSpPr>
          <p:nvPr>
            <p:ph type="sldNum" sz="quarter" idx="10"/>
          </p:nvPr>
        </p:nvSpPr>
        <p:spPr/>
        <p:txBody>
          <a:bodyPr/>
          <a:lstStyle/>
          <a:p>
            <a:fld id="{04015D28-BE0B-423F-B10B-207F250FC48E}" type="slidenum">
              <a:rPr lang="de-DE" smtClean="0"/>
              <a:t>40</a:t>
            </a:fld>
            <a:endParaRPr lang="de-DE"/>
          </a:p>
        </p:txBody>
      </p:sp>
    </p:spTree>
    <p:extLst>
      <p:ext uri="{BB962C8B-B14F-4D97-AF65-F5344CB8AC3E}">
        <p14:creationId xmlns:p14="http://schemas.microsoft.com/office/powerpoint/2010/main" val="1769457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Obwohl viele nicht damit rechnen, trifft der Klimawandel auch den Sektor des Bauwesens. </a:t>
            </a:r>
            <a:r>
              <a:rPr lang="de-DE" sz="1200" b="0" dirty="0" smtClean="0">
                <a:solidFill>
                  <a:schemeClr val="tx1"/>
                </a:solidFill>
                <a:effectLst/>
                <a:latin typeface="+mn-lt"/>
                <a:ea typeface="+mn-ea"/>
                <a:cs typeface="+mn-cs"/>
              </a:rPr>
              <a:t>Seit jeher gelten Gebäude als sicherer Unterschlupf für Menschen. Durch die Veränderungen der Wettereignisse</a:t>
            </a:r>
            <a:r>
              <a:rPr lang="de-DE" sz="1200" b="0" baseline="0" dirty="0" smtClean="0">
                <a:solidFill>
                  <a:schemeClr val="tx1"/>
                </a:solidFill>
                <a:effectLst/>
                <a:latin typeface="+mn-lt"/>
                <a:ea typeface="+mn-ea"/>
                <a:cs typeface="+mn-cs"/>
              </a:rPr>
              <a:t> steigen gleichzeitig auch die Herausforderungen an das Bauwesen. </a:t>
            </a:r>
            <a:r>
              <a:rPr lang="de-DE" sz="1200" b="0" dirty="0" smtClean="0">
                <a:solidFill>
                  <a:schemeClr val="tx1"/>
                </a:solidFill>
                <a:effectLst/>
                <a:latin typeface="+mn-lt"/>
                <a:ea typeface="+mn-ea"/>
                <a:cs typeface="+mn-cs"/>
              </a:rPr>
              <a:t>Mehr Standards und Normen müssen eingehalten werden. Es</a:t>
            </a:r>
            <a:r>
              <a:rPr lang="de-DE" sz="1200" b="0" baseline="0" dirty="0" smtClean="0">
                <a:solidFill>
                  <a:schemeClr val="tx1"/>
                </a:solidFill>
                <a:effectLst/>
                <a:latin typeface="+mn-lt"/>
                <a:ea typeface="+mn-ea"/>
                <a:cs typeface="+mn-cs"/>
              </a:rPr>
              <a:t> existieren</a:t>
            </a:r>
            <a:r>
              <a:rPr lang="de-DE" sz="1200" b="0" dirty="0" smtClean="0">
                <a:solidFill>
                  <a:schemeClr val="tx1"/>
                </a:solidFill>
                <a:effectLst/>
                <a:latin typeface="+mn-lt"/>
                <a:ea typeface="+mn-ea"/>
                <a:cs typeface="+mn-cs"/>
              </a:rPr>
              <a:t> veränderte Auflagen zwischen </a:t>
            </a:r>
            <a:r>
              <a:rPr lang="de-DE" sz="1200" b="0" baseline="0" dirty="0" smtClean="0">
                <a:solidFill>
                  <a:schemeClr val="tx1"/>
                </a:solidFill>
                <a:effectLst/>
                <a:latin typeface="+mn-lt"/>
                <a:ea typeface="+mn-ea"/>
                <a:cs typeface="+mn-cs"/>
              </a:rPr>
              <a:t>ländliche und städtische Regionen für den Sektor Bauwesen. 2012 kam es in Berlin, Stuttgart, München und anderen Großstädten zu mehr heißen Tagen und tropischen Nächten als im bundesweiten Durchschnitt. Grund dafür ist das verstärkte Aufheizen der Städte. </a:t>
            </a:r>
            <a:endParaRPr lang="de-D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Quellen:</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 https://</a:t>
            </a:r>
            <a:r>
              <a:rPr lang="de-DE" dirty="0" err="1" smtClean="0"/>
              <a:t>www.umweltbundesamt.de</a:t>
            </a:r>
            <a:r>
              <a:rPr lang="de-DE" dirty="0" smtClean="0"/>
              <a:t>/</a:t>
            </a:r>
            <a:r>
              <a:rPr lang="de-DE" dirty="0" err="1" smtClean="0"/>
              <a:t>sites</a:t>
            </a:r>
            <a:r>
              <a:rPr lang="de-DE" dirty="0" smtClean="0"/>
              <a:t>/</a:t>
            </a:r>
            <a:r>
              <a:rPr lang="de-DE" dirty="0" err="1" smtClean="0"/>
              <a:t>default</a:t>
            </a:r>
            <a:r>
              <a:rPr lang="de-DE" dirty="0" smtClean="0"/>
              <a:t>/</a:t>
            </a:r>
            <a:r>
              <a:rPr lang="de-DE" dirty="0" err="1" smtClean="0"/>
              <a:t>files</a:t>
            </a:r>
            <a:r>
              <a:rPr lang="de-DE" dirty="0" smtClean="0"/>
              <a:t>/</a:t>
            </a:r>
            <a:r>
              <a:rPr lang="de-DE" dirty="0" err="1" smtClean="0"/>
              <a:t>medien</a:t>
            </a:r>
            <a:r>
              <a:rPr lang="de-DE" dirty="0" smtClean="0"/>
              <a:t>/376/</a:t>
            </a:r>
            <a:r>
              <a:rPr lang="de-DE" dirty="0" err="1" smtClean="0"/>
              <a:t>publikationen</a:t>
            </a:r>
            <a:r>
              <a:rPr lang="de-DE" dirty="0" smtClean="0"/>
              <a:t>/monitoringbericht_2015_zur_deutschen_anpassungsstrategie_an_den_klimawandel.pdf</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 https://</a:t>
            </a:r>
            <a:r>
              <a:rPr lang="de-DE" dirty="0" err="1" smtClean="0"/>
              <a:t>www.umweltbundesamt.de</a:t>
            </a:r>
            <a:r>
              <a:rPr lang="de-DE" dirty="0" smtClean="0"/>
              <a:t>/</a:t>
            </a:r>
            <a:r>
              <a:rPr lang="de-DE" dirty="0" err="1" smtClean="0"/>
              <a:t>sites</a:t>
            </a:r>
            <a:r>
              <a:rPr lang="de-DE" dirty="0" smtClean="0"/>
              <a:t>/</a:t>
            </a:r>
            <a:r>
              <a:rPr lang="de-DE" dirty="0" err="1" smtClean="0"/>
              <a:t>default</a:t>
            </a:r>
            <a:r>
              <a:rPr lang="de-DE" dirty="0" smtClean="0"/>
              <a:t>/</a:t>
            </a:r>
            <a:r>
              <a:rPr lang="de-DE" dirty="0" err="1" smtClean="0"/>
              <a:t>files</a:t>
            </a:r>
            <a:r>
              <a:rPr lang="de-DE" dirty="0" smtClean="0"/>
              <a:t>/</a:t>
            </a:r>
            <a:r>
              <a:rPr lang="de-DE" dirty="0" err="1" smtClean="0"/>
              <a:t>medien</a:t>
            </a:r>
            <a:r>
              <a:rPr lang="de-DE" dirty="0" smtClean="0"/>
              <a:t>/378/</a:t>
            </a:r>
            <a:r>
              <a:rPr lang="de-DE" dirty="0" err="1" smtClean="0"/>
              <a:t>publikationen</a:t>
            </a:r>
            <a:r>
              <a:rPr lang="de-DE" dirty="0" smtClean="0"/>
              <a:t>/climate_change_24_2015_vulnerabilitaet_deutschlands_gegenueber_dem_klimawandel_1.pdf</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41</a:t>
            </a:fld>
            <a:endParaRPr lang="de-DE"/>
          </a:p>
        </p:txBody>
      </p:sp>
    </p:spTree>
    <p:extLst>
      <p:ext uri="{BB962C8B-B14F-4D97-AF65-F5344CB8AC3E}">
        <p14:creationId xmlns:p14="http://schemas.microsoft.com/office/powerpoint/2010/main" val="17346347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smtClean="0">
                <a:solidFill>
                  <a:schemeClr val="tx1"/>
                </a:solidFill>
                <a:effectLst/>
                <a:latin typeface="+mn-lt"/>
                <a:ea typeface="+mn-ea"/>
                <a:cs typeface="+mn-cs"/>
              </a:rPr>
              <a:t>Durch veränderte Niederschläge kann es zu Schwankungen des Grundwasserspiegels kommen. Diese können Hebungs- oder Senkungsbewegungen verursachen. Die Folge davon</a:t>
            </a:r>
            <a:r>
              <a:rPr lang="de-DE" sz="1200" b="0" baseline="0" dirty="0" smtClean="0">
                <a:solidFill>
                  <a:schemeClr val="tx1"/>
                </a:solidFill>
                <a:effectLst/>
                <a:latin typeface="+mn-lt"/>
                <a:ea typeface="+mn-ea"/>
                <a:cs typeface="+mn-cs"/>
              </a:rPr>
              <a:t> ist, dass </a:t>
            </a:r>
            <a:r>
              <a:rPr lang="de-DE" sz="1200" b="0" dirty="0" smtClean="0">
                <a:solidFill>
                  <a:schemeClr val="tx1"/>
                </a:solidFill>
                <a:effectLst/>
                <a:latin typeface="+mn-lt"/>
                <a:ea typeface="+mn-ea"/>
                <a:cs typeface="+mn-cs"/>
              </a:rPr>
              <a:t>Setzungsrisse entstehen können</a:t>
            </a:r>
            <a:r>
              <a:rPr lang="de-DE" sz="1200" b="0" baseline="0" dirty="0" smtClean="0">
                <a:solidFill>
                  <a:schemeClr val="tx1"/>
                </a:solidFill>
                <a:effectLst/>
                <a:latin typeface="+mn-lt"/>
                <a:ea typeface="+mn-ea"/>
                <a:cs typeface="+mn-cs"/>
              </a:rPr>
              <a:t> und somit die Stabilität der Gebäude reduziert werden. </a:t>
            </a:r>
            <a:endParaRPr lang="de-DE" sz="1200" b="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t>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0" baseline="0" dirty="0" smtClean="0"/>
              <a:t>- </a:t>
            </a:r>
            <a:r>
              <a:rPr lang="de-DE" b="0" dirty="0" smtClean="0"/>
              <a:t>http://</a:t>
            </a:r>
            <a:r>
              <a:rPr lang="de-DE" b="0" dirty="0" err="1" smtClean="0"/>
              <a:t>www.umweltbundesamt.de</a:t>
            </a:r>
            <a:r>
              <a:rPr lang="de-DE" b="0" dirty="0" smtClean="0"/>
              <a:t>/</a:t>
            </a:r>
            <a:r>
              <a:rPr lang="de-DE" b="0" dirty="0" err="1" smtClean="0"/>
              <a:t>themen</a:t>
            </a:r>
            <a:r>
              <a:rPr lang="de-DE" b="0" dirty="0" smtClean="0"/>
              <a:t>/klima-energie/klimafolgen-anpassung/handlungsfeld-bauwesen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endParaRPr lang="de-DE" b="0" dirty="0"/>
          </a:p>
        </p:txBody>
      </p:sp>
      <p:sp>
        <p:nvSpPr>
          <p:cNvPr id="4" name="Foliennummernplatzhalter 3"/>
          <p:cNvSpPr>
            <a:spLocks noGrp="1"/>
          </p:cNvSpPr>
          <p:nvPr>
            <p:ph type="sldNum" sz="quarter" idx="10"/>
          </p:nvPr>
        </p:nvSpPr>
        <p:spPr/>
        <p:txBody>
          <a:bodyPr/>
          <a:lstStyle/>
          <a:p>
            <a:fld id="{04015D28-BE0B-423F-B10B-207F250FC48E}" type="slidenum">
              <a:rPr lang="de-DE" smtClean="0"/>
              <a:t>42</a:t>
            </a:fld>
            <a:endParaRPr lang="de-DE"/>
          </a:p>
        </p:txBody>
      </p:sp>
    </p:spTree>
    <p:extLst>
      <p:ext uri="{BB962C8B-B14F-4D97-AF65-F5344CB8AC3E}">
        <p14:creationId xmlns:p14="http://schemas.microsoft.com/office/powerpoint/2010/main" val="5296597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z="1200" b="1" dirty="0" smtClean="0"/>
              <a:t>Die Auswirkungen</a:t>
            </a:r>
            <a:r>
              <a:rPr lang="de-DE" sz="1200" b="1" baseline="0" dirty="0" smtClean="0"/>
              <a:t> des Klimawandels auf die unterschiedlichen Sektoren sind beachtlich. </a:t>
            </a:r>
            <a:r>
              <a:rPr lang="de-DE" sz="1200" b="1" dirty="0" smtClean="0"/>
              <a:t>Besonders stark betroffen ist die Landwirtschaft, das Ökosystem</a:t>
            </a:r>
            <a:r>
              <a:rPr lang="de-DE" sz="1200" b="1" baseline="0" dirty="0" smtClean="0"/>
              <a:t> </a:t>
            </a:r>
            <a:r>
              <a:rPr lang="de-DE" sz="1200" b="1" dirty="0" smtClean="0"/>
              <a:t>und der Tourismus. Der</a:t>
            </a:r>
            <a:r>
              <a:rPr lang="de-DE" sz="1200" b="1" baseline="0" dirty="0" smtClean="0"/>
              <a:t> Klimawandel kann auch positive Folgen mit sich bringen, jedoch überwiegen die Negativen. </a:t>
            </a:r>
            <a:r>
              <a:rPr lang="de-DE" sz="1200" b="1" dirty="0" smtClean="0"/>
              <a:t>Nicht zu unterschätzen sind die möglichen Folgen, die für</a:t>
            </a:r>
            <a:r>
              <a:rPr lang="de-DE" sz="1200" b="1" baseline="0" dirty="0" smtClean="0"/>
              <a:t> den Sektor der Energiewirtschaft auftreten können. </a:t>
            </a:r>
            <a:endParaRPr lang="de-DE" sz="1200" b="1" dirty="0" smtClean="0"/>
          </a:p>
          <a:p>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43</a:t>
            </a:fld>
            <a:endParaRPr lang="de-DE"/>
          </a:p>
        </p:txBody>
      </p:sp>
    </p:spTree>
    <p:extLst>
      <p:ext uri="{BB962C8B-B14F-4D97-AF65-F5344CB8AC3E}">
        <p14:creationId xmlns:p14="http://schemas.microsoft.com/office/powerpoint/2010/main" val="1390264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So wie die Niederschläge die Landwirtschaft beeinflussen kann, so hat auch die Temperaturänderung Einfluss </a:t>
            </a:r>
            <a:r>
              <a:rPr lang="de-DE" baseline="0" dirty="0" smtClean="0"/>
              <a:t>auf sie. Da die heißen Tage in Zukunft zunehmen werden, sind die Folgen für die </a:t>
            </a:r>
            <a:r>
              <a:rPr lang="de-DE" sz="1200" dirty="0" smtClean="0"/>
              <a:t>Vegetations- und Wachstumsperioden und somit für die ganze Landwirtschaft</a:t>
            </a:r>
            <a:r>
              <a:rPr lang="de-DE" sz="1200" baseline="0" dirty="0" smtClean="0"/>
              <a:t> groß. Durch die globale Temperaturerhöhung steigt gleichzeitig die Verbreitungen von </a:t>
            </a:r>
            <a:r>
              <a:rPr lang="de-DE" sz="1200" dirty="0" smtClean="0"/>
              <a:t>Pflanzenkrankheiten</a:t>
            </a:r>
            <a:r>
              <a:rPr lang="de-DE" sz="1200" baseline="0" dirty="0" smtClean="0"/>
              <a:t> und verringert dadurch die Ernte. In Südwestdeutschland steigt beispielsweise der Pilzbefall „Apfelschorf“ deutlich an und verursacht große Qualitätseinbußen. Da die Winter milder werden und die Temperatur durchschnittlich steigt, gibt es einen Umsiedelungs-Trend der Agrarflächen in nördlichere Gebiete. Die Agrarflächen werden von Süddeutschland nach Norddeutschland verlagert. Zudem werden wärmeliebende Arten angepflanzt, wie die Hirse oder Mais. Auch die </a:t>
            </a:r>
            <a:r>
              <a:rPr lang="de-DE" sz="1200" dirty="0" smtClean="0"/>
              <a:t>Produktivität der Tierhaltung nimmt zunehmend ab.</a:t>
            </a:r>
            <a:r>
              <a:rPr lang="de-DE" sz="1200" baseline="0" dirty="0" smtClean="0"/>
              <a:t> Aufgrund der Abnahme der Frosttage, nehmen die Krankheiten durch Schädlinge oder Parasiten zu.</a:t>
            </a:r>
            <a:r>
              <a:rPr lang="de-DE" sz="1200" dirty="0" smtClean="0"/>
              <a:t> Tiere erkranken</a:t>
            </a:r>
            <a:r>
              <a:rPr lang="de-DE" sz="1200" baseline="0" dirty="0" smtClean="0"/>
              <a:t> immer mehr an vektorübergreifenden Krankheiten, weil bestimmte Mückenarten diese Krankheiten übertragen. Außerdem wird die Milchproduktion reduziert, da Kühe empfindlich gegenüber Temperaturerhöhungen sind.</a:t>
            </a:r>
            <a:endParaRPr lang="de-DE"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https://</a:t>
            </a:r>
            <a:r>
              <a:rPr lang="de-DE" baseline="0" dirty="0" err="1" smtClean="0"/>
              <a:t>www.umweltbundesamt.de</a:t>
            </a:r>
            <a:r>
              <a:rPr lang="de-DE" baseline="0" dirty="0" smtClean="0"/>
              <a:t>/</a:t>
            </a:r>
            <a:r>
              <a:rPr lang="de-DE" baseline="0" dirty="0" err="1" smtClean="0"/>
              <a:t>themen</a:t>
            </a:r>
            <a:r>
              <a:rPr lang="de-DE" baseline="0" dirty="0" smtClean="0"/>
              <a:t>/klima-energie/klimafolgen-anpassung/handlungsfeld-landwirtschaft</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 </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5</a:t>
            </a:fld>
            <a:endParaRPr lang="de-DE"/>
          </a:p>
        </p:txBody>
      </p:sp>
    </p:spTree>
    <p:extLst>
      <p:ext uri="{BB962C8B-B14F-4D97-AF65-F5344CB8AC3E}">
        <p14:creationId xmlns:p14="http://schemas.microsoft.com/office/powerpoint/2010/main" val="600258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Durch erhöhtes Eintreten der extremen Wetterereignisse wird die Agrarwirtschaft zusätzlich beeinträchtigt.</a:t>
            </a:r>
            <a:r>
              <a:rPr lang="de-DE" baseline="0" dirty="0" smtClean="0"/>
              <a:t> Mögliche Vorfälle sind die Zunahme von Trockenperioden, der Anstieg der Starkniederschläge, die erhöhte Anzahl von Gewittern, die Gefahr von Bodenerosionen und die Schäden an der landwirtschaftlichen Infrastruktur. Diese Beispiele können zu starken Ertragsschwankungen führen.</a:t>
            </a:r>
            <a:r>
              <a:rPr lang="de-DE"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https://</a:t>
            </a:r>
            <a:r>
              <a:rPr lang="de-DE" baseline="0" dirty="0" err="1" smtClean="0"/>
              <a:t>www.umweltbundesamt.de</a:t>
            </a:r>
            <a:r>
              <a:rPr lang="de-DE" baseline="0" dirty="0" smtClean="0"/>
              <a:t>/</a:t>
            </a:r>
            <a:r>
              <a:rPr lang="de-DE" baseline="0" dirty="0" err="1" smtClean="0"/>
              <a:t>themen</a:t>
            </a:r>
            <a:r>
              <a:rPr lang="de-DE" baseline="0" dirty="0" smtClean="0"/>
              <a:t>/klima-energie/klimafolgen-anpassung/handlungsfeld-landwirtschaft</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 </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6</a:t>
            </a:fld>
            <a:endParaRPr lang="de-DE"/>
          </a:p>
        </p:txBody>
      </p:sp>
    </p:spTree>
    <p:extLst>
      <p:ext uri="{BB962C8B-B14F-4D97-AF65-F5344CB8AC3E}">
        <p14:creationId xmlns:p14="http://schemas.microsoft.com/office/powerpoint/2010/main" val="1906629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smtClean="0">
                <a:solidFill>
                  <a:schemeClr val="tx1"/>
                </a:solidFill>
                <a:effectLst/>
                <a:latin typeface="+mn-lt"/>
                <a:ea typeface="+mn-ea"/>
                <a:cs typeface="+mn-cs"/>
              </a:rPr>
              <a:t>Die</a:t>
            </a:r>
            <a:r>
              <a:rPr lang="de-DE" sz="1200" b="0" baseline="0" dirty="0" smtClean="0">
                <a:solidFill>
                  <a:schemeClr val="tx1"/>
                </a:solidFill>
                <a:effectLst/>
                <a:latin typeface="+mn-lt"/>
                <a:ea typeface="+mn-ea"/>
                <a:cs typeface="+mn-cs"/>
              </a:rPr>
              <a:t> </a:t>
            </a:r>
            <a:r>
              <a:rPr lang="de-DE" sz="1200" b="0" dirty="0" smtClean="0">
                <a:solidFill>
                  <a:schemeClr val="tx1"/>
                </a:solidFill>
                <a:effectLst/>
                <a:latin typeface="+mn-lt"/>
                <a:ea typeface="+mn-ea"/>
                <a:cs typeface="+mn-cs"/>
              </a:rPr>
              <a:t>Kohlendioxidkonzentrationsänderungen</a:t>
            </a:r>
            <a:r>
              <a:rPr lang="de-DE" sz="1200" b="0" baseline="0" dirty="0" smtClean="0">
                <a:solidFill>
                  <a:schemeClr val="tx1"/>
                </a:solidFill>
                <a:effectLst/>
                <a:latin typeface="+mn-lt"/>
                <a:ea typeface="+mn-ea"/>
                <a:cs typeface="+mn-cs"/>
              </a:rPr>
              <a:t> in der Luft haben Auswirkungen auf die Wachstumsphasen der Nutzpflanzen. </a:t>
            </a:r>
            <a:r>
              <a:rPr lang="de-DE" sz="1200" b="0" dirty="0" smtClean="0">
                <a:solidFill>
                  <a:schemeClr val="tx1"/>
                </a:solidFill>
                <a:effectLst/>
                <a:latin typeface="+mn-lt"/>
                <a:ea typeface="+mn-ea"/>
                <a:cs typeface="+mn-cs"/>
              </a:rPr>
              <a:t>Je nach Pflanzenart wirkt sich eine</a:t>
            </a:r>
            <a:r>
              <a:rPr lang="de-DE" sz="1200" b="0" baseline="0" dirty="0" smtClean="0">
                <a:solidFill>
                  <a:schemeClr val="tx1"/>
                </a:solidFill>
                <a:effectLst/>
                <a:latin typeface="+mn-lt"/>
                <a:ea typeface="+mn-ea"/>
                <a:cs typeface="+mn-cs"/>
              </a:rPr>
              <a:t> höhere Konzentration wachstumsfördernd aus. Dabei unterscheidet man in C3- und C4- Pflanzen. In Deutschland sind fast alle angebauten Nutzpflanzen C3-Pflanzen. Bei C3-Pflanzen (Weizen, Kartoffel) ist die </a:t>
            </a:r>
            <a:r>
              <a:rPr lang="de-DE" dirty="0" smtClean="0"/>
              <a:t>Photosynthese Leistung höher, wenn</a:t>
            </a:r>
            <a:r>
              <a:rPr lang="de-DE" baseline="0" dirty="0" smtClean="0"/>
              <a:t> die </a:t>
            </a:r>
            <a:r>
              <a:rPr lang="de-DE" sz="1200" b="0" dirty="0" smtClean="0">
                <a:solidFill>
                  <a:schemeClr val="tx1"/>
                </a:solidFill>
                <a:effectLst/>
                <a:latin typeface="+mn-lt"/>
                <a:ea typeface="+mn-ea"/>
                <a:cs typeface="+mn-cs"/>
              </a:rPr>
              <a:t>CO</a:t>
            </a:r>
            <a:r>
              <a:rPr lang="de-DE" sz="1200" b="0" baseline="-25000" dirty="0" smtClean="0">
                <a:solidFill>
                  <a:schemeClr val="tx1"/>
                </a:solidFill>
                <a:effectLst/>
                <a:latin typeface="+mn-lt"/>
                <a:ea typeface="+mn-ea"/>
                <a:cs typeface="+mn-cs"/>
              </a:rPr>
              <a:t>2</a:t>
            </a:r>
            <a:r>
              <a:rPr lang="de-DE" sz="1200" b="0" dirty="0" smtClean="0">
                <a:solidFill>
                  <a:schemeClr val="tx1"/>
                </a:solidFill>
                <a:effectLst/>
                <a:latin typeface="+mn-lt"/>
                <a:ea typeface="+mn-ea"/>
                <a:cs typeface="+mn-cs"/>
              </a:rPr>
              <a:t>-Konzentration</a:t>
            </a:r>
            <a:r>
              <a:rPr lang="de-DE" sz="1200" b="0" baseline="0" dirty="0" smtClean="0">
                <a:solidFill>
                  <a:schemeClr val="tx1"/>
                </a:solidFill>
                <a:effectLst/>
                <a:latin typeface="+mn-lt"/>
                <a:ea typeface="+mn-ea"/>
                <a:cs typeface="+mn-cs"/>
              </a:rPr>
              <a:t> höher ist. Bei Hitze oder Dürre verringert sich aber die Leistung. C4-Pflanzen (Mais, Hirse) nutzen schon geringe </a:t>
            </a:r>
            <a:r>
              <a:rPr lang="de-DE" sz="1200" b="0" dirty="0" smtClean="0">
                <a:solidFill>
                  <a:schemeClr val="tx1"/>
                </a:solidFill>
                <a:effectLst/>
                <a:latin typeface="+mn-lt"/>
                <a:ea typeface="+mn-ea"/>
                <a:cs typeface="+mn-cs"/>
              </a:rPr>
              <a:t>CO</a:t>
            </a:r>
            <a:r>
              <a:rPr lang="de-DE" sz="1200" b="0" baseline="-25000" dirty="0" smtClean="0">
                <a:solidFill>
                  <a:schemeClr val="tx1"/>
                </a:solidFill>
                <a:effectLst/>
                <a:latin typeface="+mn-lt"/>
                <a:ea typeface="+mn-ea"/>
                <a:cs typeface="+mn-cs"/>
              </a:rPr>
              <a:t>2</a:t>
            </a:r>
            <a:r>
              <a:rPr lang="de-DE" sz="1200" b="0" dirty="0" smtClean="0">
                <a:solidFill>
                  <a:schemeClr val="tx1"/>
                </a:solidFill>
                <a:effectLst/>
                <a:latin typeface="+mn-lt"/>
                <a:ea typeface="+mn-ea"/>
                <a:cs typeface="+mn-cs"/>
              </a:rPr>
              <a:t>-Konzentrationen.</a:t>
            </a:r>
            <a:r>
              <a:rPr lang="de-DE" sz="1200" b="0" baseline="0" dirty="0" smtClean="0">
                <a:solidFill>
                  <a:schemeClr val="tx1"/>
                </a:solidFill>
                <a:effectLst/>
                <a:latin typeface="+mn-lt"/>
                <a:ea typeface="+mn-ea"/>
                <a:cs typeface="+mn-cs"/>
              </a:rPr>
              <a:t> Höhere Konzentrationen bewirken kaum Unterschiede. </a:t>
            </a:r>
            <a:r>
              <a:rPr lang="de-DE" sz="1200" b="0" dirty="0" smtClean="0">
                <a:solidFill>
                  <a:schemeClr val="tx1"/>
                </a:solidFill>
                <a:effectLst/>
                <a:latin typeface="+mn-lt"/>
                <a:ea typeface="+mn-ea"/>
                <a:cs typeface="+mn-cs"/>
              </a:rPr>
              <a:t>Höhere CO</a:t>
            </a:r>
            <a:r>
              <a:rPr lang="de-DE" sz="1200" b="0" baseline="-25000" dirty="0" smtClean="0">
                <a:solidFill>
                  <a:schemeClr val="tx1"/>
                </a:solidFill>
                <a:effectLst/>
                <a:latin typeface="+mn-lt"/>
                <a:ea typeface="+mn-ea"/>
                <a:cs typeface="+mn-cs"/>
              </a:rPr>
              <a:t>2</a:t>
            </a:r>
            <a:r>
              <a:rPr lang="de-DE" sz="1200" b="0" dirty="0" smtClean="0">
                <a:solidFill>
                  <a:schemeClr val="tx1"/>
                </a:solidFill>
                <a:effectLst/>
                <a:latin typeface="+mn-lt"/>
                <a:ea typeface="+mn-ea"/>
                <a:cs typeface="+mn-cs"/>
              </a:rPr>
              <a:t>-Konzentrationen</a:t>
            </a:r>
            <a:r>
              <a:rPr lang="de-DE" sz="1200" b="0" baseline="0" dirty="0" smtClean="0">
                <a:solidFill>
                  <a:schemeClr val="tx1"/>
                </a:solidFill>
                <a:effectLst/>
                <a:latin typeface="+mn-lt"/>
                <a:ea typeface="+mn-ea"/>
                <a:cs typeface="+mn-cs"/>
              </a:rPr>
              <a:t> steigern die Effizienz bei der Wassernutzung. Trotz den positiven Auswirkungen einer CO</a:t>
            </a:r>
            <a:r>
              <a:rPr lang="de-DE" sz="1200" b="0" baseline="-25000" dirty="0" smtClean="0">
                <a:solidFill>
                  <a:schemeClr val="tx1"/>
                </a:solidFill>
                <a:effectLst/>
                <a:latin typeface="+mn-lt"/>
                <a:ea typeface="+mn-ea"/>
                <a:cs typeface="+mn-cs"/>
              </a:rPr>
              <a:t>2</a:t>
            </a:r>
            <a:r>
              <a:rPr lang="de-DE" sz="1200" b="0" baseline="0" dirty="0" smtClean="0">
                <a:solidFill>
                  <a:schemeClr val="tx1"/>
                </a:solidFill>
                <a:effectLst/>
                <a:latin typeface="+mn-lt"/>
                <a:ea typeface="+mn-ea"/>
                <a:cs typeface="+mn-cs"/>
              </a:rPr>
              <a:t>-Erhöhung sind die negativen Folgen für die Landwirtschaft enorm.</a:t>
            </a:r>
            <a:r>
              <a:rPr lang="de-DE"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https://</a:t>
            </a:r>
            <a:r>
              <a:rPr lang="de-DE" baseline="0" dirty="0" err="1" smtClean="0"/>
              <a:t>www.umweltbundesamt.de</a:t>
            </a:r>
            <a:r>
              <a:rPr lang="de-DE" baseline="0" dirty="0" smtClean="0"/>
              <a:t>/</a:t>
            </a:r>
            <a:r>
              <a:rPr lang="de-DE" baseline="0" dirty="0" err="1" smtClean="0"/>
              <a:t>themen</a:t>
            </a:r>
            <a:r>
              <a:rPr lang="de-DE" baseline="0" dirty="0" smtClean="0"/>
              <a:t>/klima-energie/klimafolgen-anpassung/handlungsfeld-landwirtschaft</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 </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7</a:t>
            </a:fld>
            <a:endParaRPr lang="de-DE"/>
          </a:p>
        </p:txBody>
      </p:sp>
    </p:spTree>
    <p:extLst>
      <p:ext uri="{BB962C8B-B14F-4D97-AF65-F5344CB8AC3E}">
        <p14:creationId xmlns:p14="http://schemas.microsoft.com/office/powerpoint/2010/main" val="389150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Die Landwirtschaft</a:t>
            </a:r>
            <a:r>
              <a:rPr lang="de-DE" baseline="0" dirty="0" smtClean="0"/>
              <a:t> ist sehr stark von den veränderten Wetterbedingungen betroffen. Längere Dürreperioden, schlagartige Niederschläge, Stürme, etc. können landwirtschaftliches Arbeiten erschweren und zu Anpassungsmaßnahmen führen. Eines dieser Beispiele ist, dass durch die globale Temperaturerhöhung Winzer in Südnorwegen seit den 1990er Jahren Wein anbauen. Früher wäre das undenkbar gewesen. Natürlich wählen die Winzer frostresistente Sorten, jedoch kann es im Sommer bis zu 30 Grad Celsius warm werden.  </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Quelle:</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 http://</a:t>
            </a:r>
            <a:r>
              <a:rPr lang="de-DE" dirty="0" err="1" smtClean="0"/>
              <a:t>www.norwegenservice.net</a:t>
            </a:r>
            <a:r>
              <a:rPr lang="de-DE" dirty="0" smtClean="0"/>
              <a:t>/weinanbau-in-norwegen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 </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8</a:t>
            </a:fld>
            <a:endParaRPr lang="de-DE"/>
          </a:p>
        </p:txBody>
      </p:sp>
    </p:spTree>
    <p:extLst>
      <p:ext uri="{BB962C8B-B14F-4D97-AF65-F5344CB8AC3E}">
        <p14:creationId xmlns:p14="http://schemas.microsoft.com/office/powerpoint/2010/main" val="1188868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Steigende Temperaturen machen nicht nur der Landwirtschaft große Sorgen. Die Industrie und das Gewerbe leiden ebenso darunter. Hitzewellen beeinträchtigen</a:t>
            </a:r>
            <a:r>
              <a:rPr lang="de-DE" sz="1200" kern="1200" baseline="0" dirty="0" smtClean="0">
                <a:solidFill>
                  <a:schemeClr val="tx1"/>
                </a:solidFill>
                <a:latin typeface="+mn-lt"/>
                <a:ea typeface="+mn-ea"/>
                <a:cs typeface="+mn-cs"/>
              </a:rPr>
              <a:t> die Produktivität. Vor allem dann, wenn die Büroräume oder Produktionshallen nicht klimatisiert sind. Doch nicht nur die Arbeitsproduktivität kann beeinflusst werden, sondern auch die menschliche Gesundheit kann Schaden nehmen. Das menschliche Kreislaufsystem kann beeinträchtigt werden und die Konzentrationsfähigkeit leidet, wodurch weitere Unfälle passieren können. Durch den Temperaturanstieg können </a:t>
            </a:r>
            <a:r>
              <a:rPr lang="de-DE" sz="1200" dirty="0" smtClean="0"/>
              <a:t>Schwierigkeiten bei der Lagerung von temperatursensiblen Produkten entstehen. Industrien</a:t>
            </a:r>
            <a:r>
              <a:rPr lang="de-DE" sz="1200" baseline="0" dirty="0" smtClean="0"/>
              <a:t> in Großstätten sind besonders betroffen, da Städte sich schneller und länger Aufheizen. Es können Investitionen in Kühlungstechniken vorgenommen werden, jedoch steigen dadurch die Energiekosten an. </a:t>
            </a:r>
            <a:r>
              <a:rPr lang="de-DE" sz="1200" dirty="0" smtClean="0"/>
              <a:t> </a:t>
            </a:r>
          </a:p>
          <a:p>
            <a:r>
              <a:rPr lang="de-DE" sz="1200" kern="1200" baseline="0" dirty="0" smtClean="0">
                <a:solidFill>
                  <a:schemeClr val="tx1"/>
                </a:solidFill>
                <a:latin typeface="+mn-lt"/>
                <a:ea typeface="+mn-ea"/>
                <a:cs typeface="+mn-cs"/>
              </a:rPr>
              <a:t> </a:t>
            </a:r>
            <a:endParaRPr lang="de-DE"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Quelle: </a:t>
            </a:r>
          </a:p>
          <a:p>
            <a:r>
              <a:rPr lang="de-DE" sz="1200" kern="1200" dirty="0" smtClean="0">
                <a:solidFill>
                  <a:schemeClr val="tx1"/>
                </a:solidFill>
                <a:latin typeface="+mn-lt"/>
                <a:ea typeface="+mn-ea"/>
                <a:cs typeface="+mn-cs"/>
              </a:rPr>
              <a:t>- https://</a:t>
            </a:r>
            <a:r>
              <a:rPr lang="de-DE" sz="1200" kern="1200" dirty="0" err="1" smtClean="0">
                <a:solidFill>
                  <a:schemeClr val="tx1"/>
                </a:solidFill>
                <a:latin typeface="+mn-lt"/>
                <a:ea typeface="+mn-ea"/>
                <a:cs typeface="+mn-cs"/>
              </a:rPr>
              <a:t>www.umweltbundesamt.de</a:t>
            </a:r>
            <a:r>
              <a:rPr lang="de-DE" sz="1200" kern="1200" dirty="0" smtClean="0">
                <a:solidFill>
                  <a:schemeClr val="tx1"/>
                </a:solidFill>
                <a:latin typeface="+mn-lt"/>
                <a:ea typeface="+mn-ea"/>
                <a:cs typeface="+mn-cs"/>
              </a:rPr>
              <a:t>/</a:t>
            </a:r>
            <a:r>
              <a:rPr lang="de-DE" sz="1200" kern="1200" dirty="0" err="1" smtClean="0">
                <a:solidFill>
                  <a:schemeClr val="tx1"/>
                </a:solidFill>
                <a:latin typeface="+mn-lt"/>
                <a:ea typeface="+mn-ea"/>
                <a:cs typeface="+mn-cs"/>
              </a:rPr>
              <a:t>themen</a:t>
            </a:r>
            <a:r>
              <a:rPr lang="de-DE" sz="1200" kern="1200" dirty="0" smtClean="0">
                <a:solidFill>
                  <a:schemeClr val="tx1"/>
                </a:solidFill>
                <a:latin typeface="+mn-lt"/>
                <a:ea typeface="+mn-ea"/>
                <a:cs typeface="+mn-cs"/>
              </a:rPr>
              <a:t>/klima-energie/klimafolgen-anpassung/folgen-des-</a:t>
            </a:r>
            <a:r>
              <a:rPr lang="de-DE" sz="1200" kern="1200" dirty="0" err="1" smtClean="0">
                <a:solidFill>
                  <a:schemeClr val="tx1"/>
                </a:solidFill>
                <a:latin typeface="+mn-lt"/>
                <a:ea typeface="+mn-ea"/>
                <a:cs typeface="+mn-cs"/>
              </a:rPr>
              <a:t>klimawandels</a:t>
            </a:r>
            <a:r>
              <a:rPr lang="de-DE" sz="1200" kern="1200" dirty="0" smtClean="0">
                <a:solidFill>
                  <a:schemeClr val="tx1"/>
                </a:solidFill>
                <a:latin typeface="+mn-lt"/>
                <a:ea typeface="+mn-ea"/>
                <a:cs typeface="+mn-cs"/>
              </a:rPr>
              <a:t>/klimafolgen-deutschland/klimafolgen-handlungsfeld-industrie-gewerbe</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Bilderquelle: </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 </a:t>
            </a:r>
            <a:r>
              <a:rPr lang="de-DE" baseline="0" dirty="0" err="1" smtClean="0"/>
              <a:t>pixabay.com</a:t>
            </a:r>
            <a:endParaRPr lang="de-DE" dirty="0"/>
          </a:p>
        </p:txBody>
      </p:sp>
      <p:sp>
        <p:nvSpPr>
          <p:cNvPr id="4" name="Foliennummernplatzhalter 3"/>
          <p:cNvSpPr>
            <a:spLocks noGrp="1"/>
          </p:cNvSpPr>
          <p:nvPr>
            <p:ph type="sldNum" sz="quarter" idx="10"/>
          </p:nvPr>
        </p:nvSpPr>
        <p:spPr/>
        <p:txBody>
          <a:bodyPr/>
          <a:lstStyle/>
          <a:p>
            <a:fld id="{04015D28-BE0B-423F-B10B-207F250FC48E}" type="slidenum">
              <a:rPr lang="de-DE" smtClean="0"/>
              <a:t>9</a:t>
            </a:fld>
            <a:endParaRPr lang="de-DE"/>
          </a:p>
        </p:txBody>
      </p:sp>
    </p:spTree>
    <p:extLst>
      <p:ext uri="{BB962C8B-B14F-4D97-AF65-F5344CB8AC3E}">
        <p14:creationId xmlns:p14="http://schemas.microsoft.com/office/powerpoint/2010/main" val="1600578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79512" y="404664"/>
            <a:ext cx="8698734" cy="1143000"/>
          </a:xfrm>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fld id="{90B0D732-B22F-0647-8F2D-6C27066CD52E}" type="datetime1">
              <a:rPr lang="de-DE" smtClean="0"/>
              <a:t>04.04.2018</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25069110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dirty="0" smtClean="0"/>
              <a:t>Titelmasterformat durch Klicken bearbeiten</a:t>
            </a:r>
            <a:endParaRPr lang="de-DE" dirty="0"/>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 bearbeiten</a:t>
            </a:r>
          </a:p>
        </p:txBody>
      </p:sp>
      <p:sp>
        <p:nvSpPr>
          <p:cNvPr id="5" name="Datumsplatzhalter 4"/>
          <p:cNvSpPr>
            <a:spLocks noGrp="1"/>
          </p:cNvSpPr>
          <p:nvPr>
            <p:ph type="dt" sz="half" idx="10"/>
          </p:nvPr>
        </p:nvSpPr>
        <p:spPr/>
        <p:txBody>
          <a:bodyPr/>
          <a:lstStyle/>
          <a:p>
            <a:fld id="{74392048-30F5-9945-963A-62252C745847}" type="datetime1">
              <a:rPr lang="de-DE" smtClean="0"/>
              <a:t>04.04.2018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208569196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9018649-CF99-8044-BEE1-9159625DB575}" type="datetime1">
              <a:rPr lang="de-DE" smtClean="0"/>
              <a:t>04.04.2018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1451772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BDB8A69-69FD-9D4D-8AEC-8DABE1B0E619}" type="datetime1">
              <a:rPr lang="de-DE" smtClean="0"/>
              <a:t>04.04.2018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21846412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3123FEA-F793-5747-85CB-BC415D77AD8B}" type="datetime1">
              <a:rPr lang="de-DE" smtClean="0"/>
              <a:t>04.04.2018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9059692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Datumsplatzhalter 2"/>
          <p:cNvSpPr>
            <a:spLocks noGrp="1"/>
          </p:cNvSpPr>
          <p:nvPr>
            <p:ph type="dt" sz="half" idx="10"/>
          </p:nvPr>
        </p:nvSpPr>
        <p:spPr/>
        <p:txBody>
          <a:bodyPr/>
          <a:lstStyle/>
          <a:p>
            <a:fld id="{B1BA989C-6030-554C-A216-B1E457451429}" type="datetime1">
              <a:rPr lang="de-DE" smtClean="0"/>
              <a:t>04.04.2018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17690721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2FCEA6E6-C5E5-F042-82C2-3AAAE81FDF64}" type="datetime1">
              <a:rPr lang="de-DE" smtClean="0"/>
              <a:t>04.04.2018</a:t>
            </a:fld>
            <a:endParaRPr lang="de-DE" dirty="0"/>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26942870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Datumsplatzhalter 2"/>
          <p:cNvSpPr>
            <a:spLocks noGrp="1"/>
          </p:cNvSpPr>
          <p:nvPr>
            <p:ph type="dt" sz="half" idx="10"/>
          </p:nvPr>
        </p:nvSpPr>
        <p:spPr/>
        <p:txBody>
          <a:bodyPr/>
          <a:lstStyle/>
          <a:p>
            <a:fld id="{3EF827C3-548C-364C-86CF-E57EE4D0CC62}" type="datetime1">
              <a:rPr lang="de-DE" smtClean="0"/>
              <a:t>04.04.2018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23950581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822FF97A-7BB4-9946-A31D-CDA8E680CC35}" type="datetime1">
              <a:rPr lang="de-DE" smtClean="0"/>
              <a:t>04.04.2018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3055318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EB54C460-640C-3748-810B-F4D20EB1FCF3}" type="datetime1">
              <a:rPr lang="de-DE" smtClean="0"/>
              <a:t>04.04.2018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37246497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F1BBF72F-51E3-3047-8CF0-02B2DD31AE51}" type="datetime1">
              <a:rPr lang="de-DE" smtClean="0"/>
              <a:t>04.04.2018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32896016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E79DF320-0908-B446-B70A-58DDB00D8BCF}" type="datetime1">
              <a:rPr lang="de-DE" smtClean="0"/>
              <a:t>04.04.2018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23775351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6C820E6-612C-C346-A20B-E3B453EC9B54}" type="datetime1">
              <a:rPr lang="de-DE" smtClean="0"/>
              <a:t>04.04.2018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08A11F4-F0F8-4B5B-B075-753C58DBD519}" type="slidenum">
              <a:rPr lang="de-DE" smtClean="0"/>
              <a:t>‹Nr.›</a:t>
            </a:fld>
            <a:endParaRPr lang="de-DE"/>
          </a:p>
        </p:txBody>
      </p:sp>
    </p:spTree>
    <p:extLst>
      <p:ext uri="{BB962C8B-B14F-4D97-AF65-F5344CB8AC3E}">
        <p14:creationId xmlns:p14="http://schemas.microsoft.com/office/powerpoint/2010/main" val="20368993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51520" y="413792"/>
            <a:ext cx="8698734"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BF2479-2231-3C42-A76E-554D8FE70813}" type="datetime1">
              <a:rPr lang="de-DE" smtClean="0"/>
              <a:t>04.04.2018</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508A11F4-F0F8-4B5B-B075-753C58DBD519}" type="slidenum">
              <a:rPr lang="de-DE" smtClean="0"/>
              <a:pPr algn="ctr"/>
              <a:t>‹Nr.›</a:t>
            </a:fld>
            <a:endParaRPr lang="de-DE" dirty="0"/>
          </a:p>
        </p:txBody>
      </p:sp>
    </p:spTree>
    <p:extLst>
      <p:ext uri="{BB962C8B-B14F-4D97-AF65-F5344CB8AC3E}">
        <p14:creationId xmlns:p14="http://schemas.microsoft.com/office/powerpoint/2010/main" val="1310130689"/>
      </p:ext>
    </p:extLst>
  </p:cSld>
  <p:clrMap bg1="lt1" tx1="dk1" bg2="lt2" tx2="dk2" accent1="accent1" accent2="accent2" accent3="accent3" accent4="accent4" accent5="accent5" accent6="accent6" hlink="hlink" folHlink="folHlink"/>
  <p:sldLayoutIdLst>
    <p:sldLayoutId id="2147483698" r:id="rId1"/>
    <p:sldLayoutId id="2147483709" r:id="rId2"/>
    <p:sldLayoutId id="2147483697" r:id="rId3"/>
    <p:sldLayoutId id="214748370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timing>
    <p:tnLst>
      <p:par>
        <p:cTn id="1" dur="indefinite" restart="never" nodeType="tmRoot"/>
      </p:par>
    </p:tnLst>
  </p:timing>
  <p:hf hdr="0" ft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jpeg"/><Relationship Id="rId7" Type="http://schemas.openxmlformats.org/officeDocument/2006/relationships/diagramColors" Target="../diagrams/colors8.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jpeg"/><Relationship Id="rId7" Type="http://schemas.openxmlformats.org/officeDocument/2006/relationships/diagramColors" Target="../diagrams/colors10.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3.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jpeg"/><Relationship Id="rId7" Type="http://schemas.openxmlformats.org/officeDocument/2006/relationships/diagramColors" Target="../diagrams/colors11.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4.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jpeg"/><Relationship Id="rId7" Type="http://schemas.openxmlformats.org/officeDocument/2006/relationships/diagramColors" Target="../diagrams/colors12.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7.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3.jpeg"/><Relationship Id="rId7" Type="http://schemas.openxmlformats.org/officeDocument/2006/relationships/diagramColors" Target="../diagrams/colors15.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8.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4.jpeg"/><Relationship Id="rId7" Type="http://schemas.openxmlformats.org/officeDocument/2006/relationships/diagramColors" Target="../diagrams/colors16.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1.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4.jpeg"/><Relationship Id="rId7" Type="http://schemas.openxmlformats.org/officeDocument/2006/relationships/diagramColors" Target="../diagrams/colors19.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22.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4.jpeg"/><Relationship Id="rId7" Type="http://schemas.openxmlformats.org/officeDocument/2006/relationships/diagramColors" Target="../diagrams/colors20.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2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6.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6.jpeg"/><Relationship Id="rId7" Type="http://schemas.openxmlformats.org/officeDocument/2006/relationships/diagramColors" Target="../diagrams/colors24.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9.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6.jpeg"/><Relationship Id="rId7" Type="http://schemas.openxmlformats.org/officeDocument/2006/relationships/diagramColors" Target="../diagrams/colors26.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6.jpeg"/><Relationship Id="rId7" Type="http://schemas.openxmlformats.org/officeDocument/2006/relationships/diagramColors" Target="../diagrams/colors27.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31.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6.jpeg"/><Relationship Id="rId7" Type="http://schemas.openxmlformats.org/officeDocument/2006/relationships/diagramColors" Target="../diagrams/colors28.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3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3.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image" Target="../media/image11.jpeg"/><Relationship Id="rId7" Type="http://schemas.openxmlformats.org/officeDocument/2006/relationships/diagramColors" Target="../diagrams/colors30.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s>
</file>

<file path=ppt/slides/_rels/slide3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3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3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39.xml.rels><?xml version="1.0" encoding="UTF-8" standalone="yes"?>
<Relationships xmlns="http://schemas.openxmlformats.org/package/2006/relationships"><Relationship Id="rId8" Type="http://schemas.microsoft.com/office/2007/relationships/diagramDrawing" Target="../diagrams/drawing36.xml"/><Relationship Id="rId3" Type="http://schemas.openxmlformats.org/officeDocument/2006/relationships/image" Target="../media/image13.jpeg"/><Relationship Id="rId7" Type="http://schemas.openxmlformats.org/officeDocument/2006/relationships/diagramColors" Target="../diagrams/colors36.xm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diagramQuickStyle" Target="../diagrams/quickStyle36.xml"/><Relationship Id="rId5" Type="http://schemas.openxmlformats.org/officeDocument/2006/relationships/diagramLayout" Target="../diagrams/layout36.xml"/><Relationship Id="rId4" Type="http://schemas.openxmlformats.org/officeDocument/2006/relationships/diagramData" Target="../diagrams/data36.xml"/></Relationships>
</file>

<file path=ppt/slides/_rels/slide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4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jpeg"/><Relationship Id="rId7" Type="http://schemas.openxmlformats.org/officeDocument/2006/relationships/diagramColors" Target="../diagrams/colors7.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539552" y="1152248"/>
            <a:ext cx="8104126" cy="4525963"/>
          </a:xfrm>
        </p:spPr>
        <p:txBody>
          <a:bodyPr>
            <a:noAutofit/>
          </a:bodyPr>
          <a:lstStyle/>
          <a:p>
            <a:pPr marL="0" indent="0">
              <a:buNone/>
            </a:pPr>
            <a:r>
              <a:rPr lang="de-DE" b="1" dirty="0" smtClean="0"/>
              <a:t>E	 Klimafolgen für verschiedene Sektoren</a:t>
            </a:r>
          </a:p>
          <a:p>
            <a:pPr marL="1543050" lvl="1" indent="-1143000">
              <a:buFont typeface="+mj-lt"/>
              <a:buAutoNum type="arabicPeriod"/>
            </a:pPr>
            <a:r>
              <a:rPr lang="de-DE" dirty="0" smtClean="0"/>
              <a:t>Klimafolgen für die Landwirtschaft</a:t>
            </a:r>
          </a:p>
          <a:p>
            <a:pPr marL="1543050" lvl="1" indent="-1143000">
              <a:buFont typeface="+mj-lt"/>
              <a:buAutoNum type="arabicPeriod"/>
            </a:pPr>
            <a:r>
              <a:rPr lang="de-DE" dirty="0"/>
              <a:t>Klimafolgen </a:t>
            </a:r>
            <a:r>
              <a:rPr lang="de-DE" dirty="0" smtClean="0"/>
              <a:t>für die Industrie und Gewerbe</a:t>
            </a:r>
          </a:p>
          <a:p>
            <a:pPr marL="1543050" lvl="1" indent="-1143000">
              <a:buFont typeface="+mj-lt"/>
              <a:buAutoNum type="arabicPeriod"/>
            </a:pPr>
            <a:r>
              <a:rPr lang="de-DE" dirty="0"/>
              <a:t>Klimafolgen </a:t>
            </a:r>
            <a:r>
              <a:rPr lang="de-DE" dirty="0" smtClean="0"/>
              <a:t>für die Wald- und Forstwirtschaft</a:t>
            </a:r>
          </a:p>
          <a:p>
            <a:pPr marL="1543050" lvl="1" indent="-1143000">
              <a:buFont typeface="+mj-lt"/>
              <a:buAutoNum type="arabicPeriod"/>
            </a:pPr>
            <a:r>
              <a:rPr lang="de-DE" dirty="0"/>
              <a:t>Klimafolgen </a:t>
            </a:r>
            <a:r>
              <a:rPr lang="de-DE" dirty="0" smtClean="0"/>
              <a:t>für die Finanz- und Versicherungswirtschaft</a:t>
            </a:r>
          </a:p>
          <a:p>
            <a:pPr marL="1543050" lvl="1" indent="-1143000">
              <a:buFont typeface="+mj-lt"/>
              <a:buAutoNum type="arabicPeriod"/>
            </a:pPr>
            <a:r>
              <a:rPr lang="de-DE" dirty="0"/>
              <a:t>Klimafolgen </a:t>
            </a:r>
            <a:r>
              <a:rPr lang="de-DE" dirty="0" smtClean="0"/>
              <a:t>für die Fischereien</a:t>
            </a:r>
            <a:endParaRPr lang="de-DE" dirty="0"/>
          </a:p>
        </p:txBody>
      </p:sp>
      <p:sp>
        <p:nvSpPr>
          <p:cNvPr id="6" name="Titel 3"/>
          <p:cNvSpPr txBox="1">
            <a:spLocks/>
          </p:cNvSpPr>
          <p:nvPr/>
        </p:nvSpPr>
        <p:spPr>
          <a:xfrm>
            <a:off x="179512" y="9248"/>
            <a:ext cx="869873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r>
              <a:rPr lang="de-DE" sz="5400" dirty="0" smtClean="0"/>
              <a:t>Gliederung</a:t>
            </a:r>
            <a:endParaRPr lang="de-DE" sz="5400" dirty="0"/>
          </a:p>
        </p:txBody>
      </p:sp>
      <p:sp>
        <p:nvSpPr>
          <p:cNvPr id="2" name="Foliennummernplatzhalter 1"/>
          <p:cNvSpPr>
            <a:spLocks noGrp="1"/>
          </p:cNvSpPr>
          <p:nvPr>
            <p:ph type="sldNum" sz="quarter" idx="12"/>
          </p:nvPr>
        </p:nvSpPr>
        <p:spPr/>
        <p:txBody>
          <a:bodyPr/>
          <a:lstStyle/>
          <a:p>
            <a:fld id="{508A11F4-F0F8-4B5B-B075-753C58DBD519}" type="slidenum">
              <a:rPr lang="de-DE" smtClean="0"/>
              <a:t>1</a:t>
            </a:fld>
            <a:endParaRPr lang="de-DE"/>
          </a:p>
        </p:txBody>
      </p:sp>
    </p:spTree>
    <p:extLst>
      <p:ext uri="{BB962C8B-B14F-4D97-AF65-F5344CB8AC3E}">
        <p14:creationId xmlns:p14="http://schemas.microsoft.com/office/powerpoint/2010/main" val="1244981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51520" y="188640"/>
            <a:ext cx="8676456" cy="1723549"/>
          </a:xfrm>
          <a:prstGeom prst="rect">
            <a:avLst/>
          </a:prstGeom>
          <a:noFill/>
        </p:spPr>
        <p:txBody>
          <a:bodyPr wrap="square" rtlCol="0">
            <a:spAutoFit/>
          </a:bodyPr>
          <a:lstStyle/>
          <a:p>
            <a:r>
              <a:rPr lang="de-DE" sz="4400" b="1" dirty="0" smtClean="0"/>
              <a:t>E: 2. Klimafolgen für die </a:t>
            </a:r>
          </a:p>
          <a:p>
            <a:r>
              <a:rPr lang="de-DE" sz="4400" b="1" dirty="0"/>
              <a:t> </a:t>
            </a:r>
            <a:r>
              <a:rPr lang="de-DE" sz="4400" b="1" dirty="0" smtClean="0"/>
              <a:t>   </a:t>
            </a:r>
            <a:r>
              <a:rPr lang="de-DE" sz="3800" b="1" dirty="0" smtClean="0"/>
              <a:t>   </a:t>
            </a:r>
            <a:r>
              <a:rPr lang="de-DE" sz="4400" b="1" dirty="0" smtClean="0"/>
              <a:t>  Industrie und Gewerbe</a:t>
            </a:r>
            <a:endParaRPr lang="de-DE" sz="5400" b="1" dirty="0" smtClean="0"/>
          </a:p>
          <a:p>
            <a:endParaRPr lang="de-DE" dirty="0"/>
          </a:p>
        </p:txBody>
      </p:sp>
      <p:pic>
        <p:nvPicPr>
          <p:cNvPr id="9" name="Bild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188640"/>
            <a:ext cx="2123728" cy="1591690"/>
          </a:xfrm>
          <a:prstGeom prst="rect">
            <a:avLst/>
          </a:prstGeom>
        </p:spPr>
      </p:pic>
      <p:graphicFrame>
        <p:nvGraphicFramePr>
          <p:cNvPr id="5" name="Diagramm 4"/>
          <p:cNvGraphicFramePr/>
          <p:nvPr>
            <p:extLst>
              <p:ext uri="{D42A27DB-BD31-4B8C-83A1-F6EECF244321}">
                <p14:modId xmlns:p14="http://schemas.microsoft.com/office/powerpoint/2010/main" val="1052403261"/>
              </p:ext>
            </p:extLst>
          </p:nvPr>
        </p:nvGraphicFramePr>
        <p:xfrm>
          <a:off x="4770" y="1340768"/>
          <a:ext cx="8923206" cy="53443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oliennummernplatzhalter 1"/>
          <p:cNvSpPr>
            <a:spLocks noGrp="1"/>
          </p:cNvSpPr>
          <p:nvPr>
            <p:ph type="sldNum" sz="quarter" idx="12"/>
          </p:nvPr>
        </p:nvSpPr>
        <p:spPr/>
        <p:txBody>
          <a:bodyPr/>
          <a:lstStyle/>
          <a:p>
            <a:fld id="{508A11F4-F0F8-4B5B-B075-753C58DBD519}" type="slidenum">
              <a:rPr lang="de-DE" smtClean="0"/>
              <a:t>10</a:t>
            </a:fld>
            <a:endParaRPr lang="de-DE"/>
          </a:p>
        </p:txBody>
      </p:sp>
    </p:spTree>
    <p:extLst>
      <p:ext uri="{BB962C8B-B14F-4D97-AF65-F5344CB8AC3E}">
        <p14:creationId xmlns:p14="http://schemas.microsoft.com/office/powerpoint/2010/main" val="1871165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p:cNvGraphicFramePr/>
          <p:nvPr>
            <p:extLst>
              <p:ext uri="{D42A27DB-BD31-4B8C-83A1-F6EECF244321}">
                <p14:modId xmlns:p14="http://schemas.microsoft.com/office/powerpoint/2010/main" val="336985149"/>
              </p:ext>
            </p:extLst>
          </p:nvPr>
        </p:nvGraphicFramePr>
        <p:xfrm>
          <a:off x="250256" y="2564904"/>
          <a:ext cx="8677720"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feld 5"/>
          <p:cNvSpPr txBox="1"/>
          <p:nvPr/>
        </p:nvSpPr>
        <p:spPr>
          <a:xfrm>
            <a:off x="251520" y="188640"/>
            <a:ext cx="8676456" cy="1723549"/>
          </a:xfrm>
          <a:prstGeom prst="rect">
            <a:avLst/>
          </a:prstGeom>
          <a:noFill/>
        </p:spPr>
        <p:txBody>
          <a:bodyPr wrap="square" rtlCol="0">
            <a:spAutoFit/>
          </a:bodyPr>
          <a:lstStyle/>
          <a:p>
            <a:r>
              <a:rPr lang="de-DE" sz="4400" b="1" dirty="0" smtClean="0"/>
              <a:t>E: 2. Klimafolgen für die </a:t>
            </a:r>
          </a:p>
          <a:p>
            <a:r>
              <a:rPr lang="de-DE" sz="4400" b="1" dirty="0"/>
              <a:t> </a:t>
            </a:r>
            <a:r>
              <a:rPr lang="de-DE" sz="4400" b="1" dirty="0" smtClean="0"/>
              <a:t>   </a:t>
            </a:r>
            <a:r>
              <a:rPr lang="de-DE" sz="3800" b="1" dirty="0" smtClean="0"/>
              <a:t>   </a:t>
            </a:r>
            <a:r>
              <a:rPr lang="de-DE" sz="4400" b="1" dirty="0" smtClean="0"/>
              <a:t>  Industrie und Gewerbe</a:t>
            </a:r>
            <a:endParaRPr lang="de-DE" sz="5400" b="1" dirty="0" smtClean="0"/>
          </a:p>
          <a:p>
            <a:endParaRPr lang="de-DE" dirty="0"/>
          </a:p>
        </p:txBody>
      </p:sp>
      <p:pic>
        <p:nvPicPr>
          <p:cNvPr id="9" name="Bild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04248" y="188640"/>
            <a:ext cx="2123728" cy="1591690"/>
          </a:xfrm>
          <a:prstGeom prst="rect">
            <a:avLst/>
          </a:prstGeom>
        </p:spPr>
      </p:pic>
      <p:sp>
        <p:nvSpPr>
          <p:cNvPr id="2" name="Foliennummernplatzhalter 1"/>
          <p:cNvSpPr>
            <a:spLocks noGrp="1"/>
          </p:cNvSpPr>
          <p:nvPr>
            <p:ph type="sldNum" sz="quarter" idx="12"/>
          </p:nvPr>
        </p:nvSpPr>
        <p:spPr/>
        <p:txBody>
          <a:bodyPr/>
          <a:lstStyle/>
          <a:p>
            <a:fld id="{508A11F4-F0F8-4B5B-B075-753C58DBD519}" type="slidenum">
              <a:rPr lang="de-DE" smtClean="0"/>
              <a:t>11</a:t>
            </a:fld>
            <a:endParaRPr lang="de-DE"/>
          </a:p>
        </p:txBody>
      </p:sp>
    </p:spTree>
    <p:extLst>
      <p:ext uri="{BB962C8B-B14F-4D97-AF65-F5344CB8AC3E}">
        <p14:creationId xmlns:p14="http://schemas.microsoft.com/office/powerpoint/2010/main" val="876913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51520" y="188640"/>
            <a:ext cx="8676456" cy="1723549"/>
          </a:xfrm>
          <a:prstGeom prst="rect">
            <a:avLst/>
          </a:prstGeom>
          <a:noFill/>
        </p:spPr>
        <p:txBody>
          <a:bodyPr wrap="square" rtlCol="0">
            <a:spAutoFit/>
          </a:bodyPr>
          <a:lstStyle/>
          <a:p>
            <a:r>
              <a:rPr lang="de-DE" sz="4400" b="1" dirty="0" smtClean="0"/>
              <a:t>E: 2. Klimafolgen für die </a:t>
            </a:r>
          </a:p>
          <a:p>
            <a:r>
              <a:rPr lang="de-DE" sz="4400" b="1" dirty="0"/>
              <a:t> </a:t>
            </a:r>
            <a:r>
              <a:rPr lang="de-DE" sz="4400" b="1" dirty="0" smtClean="0"/>
              <a:t>   </a:t>
            </a:r>
            <a:r>
              <a:rPr lang="de-DE" sz="3800" b="1" dirty="0" smtClean="0"/>
              <a:t>   </a:t>
            </a:r>
            <a:r>
              <a:rPr lang="de-DE" sz="4400" b="1" dirty="0" smtClean="0"/>
              <a:t>  </a:t>
            </a:r>
            <a:endParaRPr lang="de-DE" sz="5400" b="1" dirty="0" smtClean="0"/>
          </a:p>
          <a:p>
            <a:endParaRPr lang="de-DE" dirty="0"/>
          </a:p>
        </p:txBody>
      </p:sp>
      <p:pic>
        <p:nvPicPr>
          <p:cNvPr id="8" name="Bild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188640"/>
            <a:ext cx="2123728" cy="1591690"/>
          </a:xfrm>
          <a:prstGeom prst="rect">
            <a:avLst/>
          </a:prstGeom>
        </p:spPr>
      </p:pic>
      <p:graphicFrame>
        <p:nvGraphicFramePr>
          <p:cNvPr id="7" name="Diagramm 6"/>
          <p:cNvGraphicFramePr/>
          <p:nvPr>
            <p:extLst>
              <p:ext uri="{D42A27DB-BD31-4B8C-83A1-F6EECF244321}">
                <p14:modId xmlns:p14="http://schemas.microsoft.com/office/powerpoint/2010/main" val="1569429354"/>
              </p:ext>
            </p:extLst>
          </p:nvPr>
        </p:nvGraphicFramePr>
        <p:xfrm>
          <a:off x="246310" y="2208858"/>
          <a:ext cx="8677720" cy="3240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oliennummernplatzhalter 1"/>
          <p:cNvSpPr>
            <a:spLocks noGrp="1"/>
          </p:cNvSpPr>
          <p:nvPr>
            <p:ph type="sldNum" sz="quarter" idx="12"/>
          </p:nvPr>
        </p:nvSpPr>
        <p:spPr/>
        <p:txBody>
          <a:bodyPr/>
          <a:lstStyle/>
          <a:p>
            <a:fld id="{508A11F4-F0F8-4B5B-B075-753C58DBD519}" type="slidenum">
              <a:rPr lang="de-DE" smtClean="0"/>
              <a:t>12</a:t>
            </a:fld>
            <a:endParaRPr lang="de-DE"/>
          </a:p>
        </p:txBody>
      </p:sp>
    </p:spTree>
    <p:extLst>
      <p:ext uri="{BB962C8B-B14F-4D97-AF65-F5344CB8AC3E}">
        <p14:creationId xmlns:p14="http://schemas.microsoft.com/office/powerpoint/2010/main" val="937283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51520" y="188640"/>
            <a:ext cx="8676456" cy="1723549"/>
          </a:xfrm>
          <a:prstGeom prst="rect">
            <a:avLst/>
          </a:prstGeom>
          <a:noFill/>
        </p:spPr>
        <p:txBody>
          <a:bodyPr wrap="square" rtlCol="0">
            <a:spAutoFit/>
          </a:bodyPr>
          <a:lstStyle/>
          <a:p>
            <a:r>
              <a:rPr lang="de-DE" sz="4400" b="1" dirty="0" smtClean="0"/>
              <a:t>E: 3. Klimafolgen für Wald- </a:t>
            </a:r>
          </a:p>
          <a:p>
            <a:r>
              <a:rPr lang="de-DE" sz="4400" b="1" dirty="0" smtClean="0"/>
              <a:t>     </a:t>
            </a:r>
            <a:r>
              <a:rPr lang="de-DE" sz="3800" b="1" dirty="0" smtClean="0"/>
              <a:t>   </a:t>
            </a:r>
            <a:r>
              <a:rPr lang="de-DE" sz="4400" b="1" dirty="0" smtClean="0"/>
              <a:t> und Forstwirtschaft</a:t>
            </a:r>
            <a:endParaRPr lang="de-DE" sz="5400" b="1" dirty="0" smtClean="0"/>
          </a:p>
          <a:p>
            <a:endParaRPr lang="de-DE" dirty="0"/>
          </a:p>
        </p:txBody>
      </p:sp>
      <p:pic>
        <p:nvPicPr>
          <p:cNvPr id="2" name="Bild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1710" y="188640"/>
            <a:ext cx="2376266" cy="1584176"/>
          </a:xfrm>
          <a:prstGeom prst="rect">
            <a:avLst/>
          </a:prstGeom>
        </p:spPr>
      </p:pic>
      <p:graphicFrame>
        <p:nvGraphicFramePr>
          <p:cNvPr id="5" name="Diagramm 4"/>
          <p:cNvGraphicFramePr/>
          <p:nvPr>
            <p:extLst>
              <p:ext uri="{D42A27DB-BD31-4B8C-83A1-F6EECF244321}">
                <p14:modId xmlns:p14="http://schemas.microsoft.com/office/powerpoint/2010/main" val="1004146812"/>
              </p:ext>
            </p:extLst>
          </p:nvPr>
        </p:nvGraphicFramePr>
        <p:xfrm>
          <a:off x="4770" y="1340768"/>
          <a:ext cx="8923206" cy="53443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liennummernplatzhalter 2"/>
          <p:cNvSpPr>
            <a:spLocks noGrp="1"/>
          </p:cNvSpPr>
          <p:nvPr>
            <p:ph type="sldNum" sz="quarter" idx="12"/>
          </p:nvPr>
        </p:nvSpPr>
        <p:spPr/>
        <p:txBody>
          <a:bodyPr/>
          <a:lstStyle/>
          <a:p>
            <a:fld id="{508A11F4-F0F8-4B5B-B075-753C58DBD519}" type="slidenum">
              <a:rPr lang="de-DE" smtClean="0"/>
              <a:t>13</a:t>
            </a:fld>
            <a:endParaRPr lang="de-DE"/>
          </a:p>
        </p:txBody>
      </p:sp>
    </p:spTree>
    <p:extLst>
      <p:ext uri="{BB962C8B-B14F-4D97-AF65-F5344CB8AC3E}">
        <p14:creationId xmlns:p14="http://schemas.microsoft.com/office/powerpoint/2010/main" val="379984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51520" y="188640"/>
            <a:ext cx="8676456" cy="1723549"/>
          </a:xfrm>
          <a:prstGeom prst="rect">
            <a:avLst/>
          </a:prstGeom>
          <a:noFill/>
        </p:spPr>
        <p:txBody>
          <a:bodyPr wrap="square" rtlCol="0">
            <a:spAutoFit/>
          </a:bodyPr>
          <a:lstStyle/>
          <a:p>
            <a:r>
              <a:rPr lang="de-DE" sz="4400" b="1" dirty="0" smtClean="0"/>
              <a:t>E: 3. Klimafolgen für Wald- </a:t>
            </a:r>
          </a:p>
          <a:p>
            <a:r>
              <a:rPr lang="de-DE" sz="4400" b="1" dirty="0" smtClean="0"/>
              <a:t>     </a:t>
            </a:r>
            <a:r>
              <a:rPr lang="de-DE" sz="3800" b="1" dirty="0" smtClean="0"/>
              <a:t>   </a:t>
            </a:r>
            <a:r>
              <a:rPr lang="de-DE" sz="4400" b="1" dirty="0" smtClean="0"/>
              <a:t> und Forstwirtschaft</a:t>
            </a:r>
            <a:endParaRPr lang="de-DE" sz="5400" b="1" dirty="0" smtClean="0"/>
          </a:p>
          <a:p>
            <a:endParaRPr lang="de-DE" dirty="0"/>
          </a:p>
        </p:txBody>
      </p:sp>
      <p:pic>
        <p:nvPicPr>
          <p:cNvPr id="8" name="Bild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1710" y="188640"/>
            <a:ext cx="2376266" cy="1584176"/>
          </a:xfrm>
          <a:prstGeom prst="rect">
            <a:avLst/>
          </a:prstGeom>
        </p:spPr>
      </p:pic>
      <p:graphicFrame>
        <p:nvGraphicFramePr>
          <p:cNvPr id="5" name="Diagramm 4"/>
          <p:cNvGraphicFramePr/>
          <p:nvPr>
            <p:extLst>
              <p:ext uri="{D42A27DB-BD31-4B8C-83A1-F6EECF244321}">
                <p14:modId xmlns:p14="http://schemas.microsoft.com/office/powerpoint/2010/main" val="1082057747"/>
              </p:ext>
            </p:extLst>
          </p:nvPr>
        </p:nvGraphicFramePr>
        <p:xfrm>
          <a:off x="4770" y="1340768"/>
          <a:ext cx="8923206" cy="53443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oliennummernplatzhalter 1"/>
          <p:cNvSpPr>
            <a:spLocks noGrp="1"/>
          </p:cNvSpPr>
          <p:nvPr>
            <p:ph type="sldNum" sz="quarter" idx="12"/>
          </p:nvPr>
        </p:nvSpPr>
        <p:spPr/>
        <p:txBody>
          <a:bodyPr/>
          <a:lstStyle/>
          <a:p>
            <a:fld id="{508A11F4-F0F8-4B5B-B075-753C58DBD519}" type="slidenum">
              <a:rPr lang="de-DE" smtClean="0"/>
              <a:t>14</a:t>
            </a:fld>
            <a:endParaRPr lang="de-DE"/>
          </a:p>
        </p:txBody>
      </p:sp>
    </p:spTree>
    <p:extLst>
      <p:ext uri="{BB962C8B-B14F-4D97-AF65-F5344CB8AC3E}">
        <p14:creationId xmlns:p14="http://schemas.microsoft.com/office/powerpoint/2010/main" val="1700353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p:cNvGraphicFramePr/>
          <p:nvPr>
            <p:extLst>
              <p:ext uri="{D42A27DB-BD31-4B8C-83A1-F6EECF244321}">
                <p14:modId xmlns:p14="http://schemas.microsoft.com/office/powerpoint/2010/main" val="2133147859"/>
              </p:ext>
            </p:extLst>
          </p:nvPr>
        </p:nvGraphicFramePr>
        <p:xfrm>
          <a:off x="250256" y="2420888"/>
          <a:ext cx="8677720"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feld 5"/>
          <p:cNvSpPr txBox="1"/>
          <p:nvPr/>
        </p:nvSpPr>
        <p:spPr>
          <a:xfrm>
            <a:off x="251520" y="188640"/>
            <a:ext cx="8676456" cy="1723549"/>
          </a:xfrm>
          <a:prstGeom prst="rect">
            <a:avLst/>
          </a:prstGeom>
          <a:noFill/>
        </p:spPr>
        <p:txBody>
          <a:bodyPr wrap="square" rtlCol="0">
            <a:spAutoFit/>
          </a:bodyPr>
          <a:lstStyle/>
          <a:p>
            <a:r>
              <a:rPr lang="de-DE" sz="4400" b="1" dirty="0" smtClean="0"/>
              <a:t>E: 3. Klimafolgen für Wald- </a:t>
            </a:r>
          </a:p>
          <a:p>
            <a:r>
              <a:rPr lang="de-DE" sz="4400" b="1" dirty="0" smtClean="0"/>
              <a:t>     </a:t>
            </a:r>
            <a:r>
              <a:rPr lang="de-DE" sz="3800" b="1" dirty="0" smtClean="0"/>
              <a:t>   </a:t>
            </a:r>
            <a:r>
              <a:rPr lang="de-DE" sz="4400" b="1" dirty="0" smtClean="0"/>
              <a:t> und Forstwirtschaft</a:t>
            </a:r>
            <a:endParaRPr lang="de-DE" sz="5400" b="1" dirty="0" smtClean="0"/>
          </a:p>
          <a:p>
            <a:endParaRPr lang="de-DE" dirty="0"/>
          </a:p>
        </p:txBody>
      </p:sp>
      <p:pic>
        <p:nvPicPr>
          <p:cNvPr id="8" name="Bild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51710" y="188640"/>
            <a:ext cx="2376266" cy="1584176"/>
          </a:xfrm>
          <a:prstGeom prst="rect">
            <a:avLst/>
          </a:prstGeom>
        </p:spPr>
      </p:pic>
      <p:sp>
        <p:nvSpPr>
          <p:cNvPr id="2" name="Foliennummernplatzhalter 1"/>
          <p:cNvSpPr>
            <a:spLocks noGrp="1"/>
          </p:cNvSpPr>
          <p:nvPr>
            <p:ph type="sldNum" sz="quarter" idx="12"/>
          </p:nvPr>
        </p:nvSpPr>
        <p:spPr/>
        <p:txBody>
          <a:bodyPr/>
          <a:lstStyle/>
          <a:p>
            <a:fld id="{508A11F4-F0F8-4B5B-B075-753C58DBD519}" type="slidenum">
              <a:rPr lang="de-DE" smtClean="0"/>
              <a:t>15</a:t>
            </a:fld>
            <a:endParaRPr lang="de-DE"/>
          </a:p>
        </p:txBody>
      </p:sp>
    </p:spTree>
    <p:extLst>
      <p:ext uri="{BB962C8B-B14F-4D97-AF65-F5344CB8AC3E}">
        <p14:creationId xmlns:p14="http://schemas.microsoft.com/office/powerpoint/2010/main" val="179982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p:cNvGraphicFramePr/>
          <p:nvPr>
            <p:extLst>
              <p:ext uri="{D42A27DB-BD31-4B8C-83A1-F6EECF244321}">
                <p14:modId xmlns:p14="http://schemas.microsoft.com/office/powerpoint/2010/main" val="103926118"/>
              </p:ext>
            </p:extLst>
          </p:nvPr>
        </p:nvGraphicFramePr>
        <p:xfrm>
          <a:off x="250256" y="2420888"/>
          <a:ext cx="8677720"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feld 5"/>
          <p:cNvSpPr txBox="1"/>
          <p:nvPr/>
        </p:nvSpPr>
        <p:spPr>
          <a:xfrm>
            <a:off x="251520" y="188640"/>
            <a:ext cx="8676456" cy="1723549"/>
          </a:xfrm>
          <a:prstGeom prst="rect">
            <a:avLst/>
          </a:prstGeom>
          <a:noFill/>
        </p:spPr>
        <p:txBody>
          <a:bodyPr wrap="square" rtlCol="0">
            <a:spAutoFit/>
          </a:bodyPr>
          <a:lstStyle/>
          <a:p>
            <a:r>
              <a:rPr lang="de-DE" sz="4400" b="1" dirty="0" smtClean="0"/>
              <a:t>E: 3. Klimafolgen für Wald- </a:t>
            </a:r>
          </a:p>
          <a:p>
            <a:r>
              <a:rPr lang="de-DE" sz="4400" b="1" dirty="0" smtClean="0"/>
              <a:t>     </a:t>
            </a:r>
            <a:r>
              <a:rPr lang="de-DE" sz="3800" b="1" dirty="0" smtClean="0"/>
              <a:t>   </a:t>
            </a:r>
            <a:r>
              <a:rPr lang="de-DE" sz="4400" b="1" dirty="0" smtClean="0"/>
              <a:t> und Forstwirtschaft</a:t>
            </a:r>
            <a:endParaRPr lang="de-DE" sz="5400" b="1" dirty="0" smtClean="0"/>
          </a:p>
          <a:p>
            <a:endParaRPr lang="de-DE" dirty="0"/>
          </a:p>
        </p:txBody>
      </p:sp>
      <p:pic>
        <p:nvPicPr>
          <p:cNvPr id="8" name="Bild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51710" y="188640"/>
            <a:ext cx="2376266" cy="1584176"/>
          </a:xfrm>
          <a:prstGeom prst="rect">
            <a:avLst/>
          </a:prstGeom>
        </p:spPr>
      </p:pic>
      <p:sp>
        <p:nvSpPr>
          <p:cNvPr id="2" name="Foliennummernplatzhalter 1"/>
          <p:cNvSpPr>
            <a:spLocks noGrp="1"/>
          </p:cNvSpPr>
          <p:nvPr>
            <p:ph type="sldNum" sz="quarter" idx="12"/>
          </p:nvPr>
        </p:nvSpPr>
        <p:spPr/>
        <p:txBody>
          <a:bodyPr/>
          <a:lstStyle/>
          <a:p>
            <a:fld id="{508A11F4-F0F8-4B5B-B075-753C58DBD519}" type="slidenum">
              <a:rPr lang="de-DE" smtClean="0"/>
              <a:t>16</a:t>
            </a:fld>
            <a:endParaRPr lang="de-DE"/>
          </a:p>
        </p:txBody>
      </p:sp>
    </p:spTree>
    <p:extLst>
      <p:ext uri="{BB962C8B-B14F-4D97-AF65-F5344CB8AC3E}">
        <p14:creationId xmlns:p14="http://schemas.microsoft.com/office/powerpoint/2010/main" val="1794859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51520" y="188640"/>
            <a:ext cx="8676456" cy="1046440"/>
          </a:xfrm>
          <a:prstGeom prst="rect">
            <a:avLst/>
          </a:prstGeom>
          <a:noFill/>
        </p:spPr>
        <p:txBody>
          <a:bodyPr wrap="square" rtlCol="0">
            <a:spAutoFit/>
          </a:bodyPr>
          <a:lstStyle/>
          <a:p>
            <a:r>
              <a:rPr lang="de-DE" sz="4400" b="1" dirty="0" smtClean="0"/>
              <a:t>E: 3. Klimafolgen für die</a:t>
            </a:r>
            <a:endParaRPr lang="de-DE" sz="5400" b="1" dirty="0" smtClean="0"/>
          </a:p>
          <a:p>
            <a:endParaRPr lang="de-DE" dirty="0"/>
          </a:p>
        </p:txBody>
      </p:sp>
      <p:pic>
        <p:nvPicPr>
          <p:cNvPr id="8" name="Bild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1710" y="188640"/>
            <a:ext cx="2376266" cy="1584176"/>
          </a:xfrm>
          <a:prstGeom prst="rect">
            <a:avLst/>
          </a:prstGeom>
        </p:spPr>
      </p:pic>
      <p:graphicFrame>
        <p:nvGraphicFramePr>
          <p:cNvPr id="5" name="Diagramm 4"/>
          <p:cNvGraphicFramePr/>
          <p:nvPr>
            <p:extLst>
              <p:ext uri="{D42A27DB-BD31-4B8C-83A1-F6EECF244321}">
                <p14:modId xmlns:p14="http://schemas.microsoft.com/office/powerpoint/2010/main" val="654469488"/>
              </p:ext>
            </p:extLst>
          </p:nvPr>
        </p:nvGraphicFramePr>
        <p:xfrm>
          <a:off x="246310" y="2208858"/>
          <a:ext cx="8677720" cy="3240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oliennummernplatzhalter 1"/>
          <p:cNvSpPr>
            <a:spLocks noGrp="1"/>
          </p:cNvSpPr>
          <p:nvPr>
            <p:ph type="sldNum" sz="quarter" idx="12"/>
          </p:nvPr>
        </p:nvSpPr>
        <p:spPr/>
        <p:txBody>
          <a:bodyPr/>
          <a:lstStyle/>
          <a:p>
            <a:fld id="{508A11F4-F0F8-4B5B-B075-753C58DBD519}" type="slidenum">
              <a:rPr lang="de-DE" smtClean="0"/>
              <a:t>17</a:t>
            </a:fld>
            <a:endParaRPr lang="de-DE"/>
          </a:p>
        </p:txBody>
      </p:sp>
    </p:spTree>
    <p:extLst>
      <p:ext uri="{BB962C8B-B14F-4D97-AF65-F5344CB8AC3E}">
        <p14:creationId xmlns:p14="http://schemas.microsoft.com/office/powerpoint/2010/main" val="19564757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51520" y="188640"/>
            <a:ext cx="8676456" cy="2339102"/>
          </a:xfrm>
          <a:prstGeom prst="rect">
            <a:avLst/>
          </a:prstGeom>
          <a:noFill/>
        </p:spPr>
        <p:txBody>
          <a:bodyPr wrap="square" rtlCol="0">
            <a:spAutoFit/>
          </a:bodyPr>
          <a:lstStyle/>
          <a:p>
            <a:r>
              <a:rPr lang="de-DE" sz="4200" b="1" dirty="0" smtClean="0"/>
              <a:t>E: 4. Klimafolgen für Finanz- </a:t>
            </a:r>
          </a:p>
          <a:p>
            <a:r>
              <a:rPr lang="de-DE" sz="4200" b="1" dirty="0" smtClean="0"/>
              <a:t>     </a:t>
            </a:r>
            <a:r>
              <a:rPr lang="de-DE" sz="3800" b="1" dirty="0" smtClean="0"/>
              <a:t>    </a:t>
            </a:r>
            <a:r>
              <a:rPr lang="de-DE" sz="4200" b="1" dirty="0" smtClean="0"/>
              <a:t>und Versicherungs-</a:t>
            </a:r>
          </a:p>
          <a:p>
            <a:r>
              <a:rPr lang="de-DE" sz="4200" b="1" dirty="0" smtClean="0"/>
              <a:t>    </a:t>
            </a:r>
            <a:r>
              <a:rPr lang="de-DE" sz="4000" b="1" dirty="0" smtClean="0"/>
              <a:t>    </a:t>
            </a:r>
            <a:r>
              <a:rPr lang="de-DE" sz="4200" b="1" dirty="0" smtClean="0"/>
              <a:t> </a:t>
            </a:r>
            <a:r>
              <a:rPr lang="de-DE" sz="4200" b="1" dirty="0" err="1" smtClean="0"/>
              <a:t>wirtschaft</a:t>
            </a:r>
            <a:endParaRPr lang="de-DE" sz="4200" b="1" dirty="0" smtClean="0"/>
          </a:p>
          <a:p>
            <a:endParaRPr lang="de-DE" dirty="0"/>
          </a:p>
        </p:txBody>
      </p:sp>
      <p:pic>
        <p:nvPicPr>
          <p:cNvPr id="5" name="Bild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9654" y="332656"/>
            <a:ext cx="2444834" cy="1440160"/>
          </a:xfrm>
          <a:prstGeom prst="rect">
            <a:avLst/>
          </a:prstGeom>
        </p:spPr>
      </p:pic>
      <p:graphicFrame>
        <p:nvGraphicFramePr>
          <p:cNvPr id="2" name="Diagramm 1"/>
          <p:cNvGraphicFramePr/>
          <p:nvPr>
            <p:extLst>
              <p:ext uri="{D42A27DB-BD31-4B8C-83A1-F6EECF244321}">
                <p14:modId xmlns:p14="http://schemas.microsoft.com/office/powerpoint/2010/main" val="941679959"/>
              </p:ext>
            </p:extLst>
          </p:nvPr>
        </p:nvGraphicFramePr>
        <p:xfrm>
          <a:off x="251520" y="2389336"/>
          <a:ext cx="8676456"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liennummernplatzhalter 2"/>
          <p:cNvSpPr>
            <a:spLocks noGrp="1"/>
          </p:cNvSpPr>
          <p:nvPr>
            <p:ph type="sldNum" sz="quarter" idx="12"/>
          </p:nvPr>
        </p:nvSpPr>
        <p:spPr/>
        <p:txBody>
          <a:bodyPr/>
          <a:lstStyle/>
          <a:p>
            <a:fld id="{508A11F4-F0F8-4B5B-B075-753C58DBD519}" type="slidenum">
              <a:rPr lang="de-DE" smtClean="0"/>
              <a:t>18</a:t>
            </a:fld>
            <a:endParaRPr lang="de-DE"/>
          </a:p>
        </p:txBody>
      </p:sp>
    </p:spTree>
    <p:extLst>
      <p:ext uri="{BB962C8B-B14F-4D97-AF65-F5344CB8AC3E}">
        <p14:creationId xmlns:p14="http://schemas.microsoft.com/office/powerpoint/2010/main" val="1026892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p:cNvGraphicFramePr/>
          <p:nvPr>
            <p:extLst>
              <p:ext uri="{D42A27DB-BD31-4B8C-83A1-F6EECF244321}">
                <p14:modId xmlns:p14="http://schemas.microsoft.com/office/powerpoint/2010/main" val="1567520308"/>
              </p:ext>
            </p:extLst>
          </p:nvPr>
        </p:nvGraphicFramePr>
        <p:xfrm>
          <a:off x="250256" y="2708920"/>
          <a:ext cx="8677720"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feld 7"/>
          <p:cNvSpPr txBox="1"/>
          <p:nvPr/>
        </p:nvSpPr>
        <p:spPr>
          <a:xfrm>
            <a:off x="251520" y="188640"/>
            <a:ext cx="8676456" cy="2339102"/>
          </a:xfrm>
          <a:prstGeom prst="rect">
            <a:avLst/>
          </a:prstGeom>
          <a:noFill/>
        </p:spPr>
        <p:txBody>
          <a:bodyPr wrap="square" rtlCol="0">
            <a:spAutoFit/>
          </a:bodyPr>
          <a:lstStyle/>
          <a:p>
            <a:r>
              <a:rPr lang="de-DE" sz="4200" b="1" dirty="0" smtClean="0"/>
              <a:t>E: 4. Klimafolgen für Finanz- </a:t>
            </a:r>
          </a:p>
          <a:p>
            <a:r>
              <a:rPr lang="de-DE" sz="4200" b="1" dirty="0" smtClean="0"/>
              <a:t>     </a:t>
            </a:r>
            <a:r>
              <a:rPr lang="de-DE" sz="3800" b="1" dirty="0" smtClean="0"/>
              <a:t>    </a:t>
            </a:r>
            <a:r>
              <a:rPr lang="de-DE" sz="4200" b="1" dirty="0" smtClean="0"/>
              <a:t>und Versicherungs-</a:t>
            </a:r>
          </a:p>
          <a:p>
            <a:r>
              <a:rPr lang="de-DE" sz="4200" b="1" dirty="0" smtClean="0"/>
              <a:t>    </a:t>
            </a:r>
            <a:r>
              <a:rPr lang="de-DE" sz="4000" b="1" dirty="0" smtClean="0"/>
              <a:t>    </a:t>
            </a:r>
            <a:r>
              <a:rPr lang="de-DE" sz="4200" b="1" dirty="0" smtClean="0"/>
              <a:t> </a:t>
            </a:r>
            <a:r>
              <a:rPr lang="de-DE" sz="4200" b="1" dirty="0" err="1" smtClean="0"/>
              <a:t>wirtschaft</a:t>
            </a:r>
            <a:endParaRPr lang="de-DE" sz="4200" b="1" dirty="0"/>
          </a:p>
          <a:p>
            <a:endParaRPr lang="de-DE" dirty="0"/>
          </a:p>
        </p:txBody>
      </p:sp>
      <p:pic>
        <p:nvPicPr>
          <p:cNvPr id="10" name="Bild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19654" y="332656"/>
            <a:ext cx="2444834" cy="1440160"/>
          </a:xfrm>
          <a:prstGeom prst="rect">
            <a:avLst/>
          </a:prstGeom>
        </p:spPr>
      </p:pic>
      <p:sp>
        <p:nvSpPr>
          <p:cNvPr id="2" name="Foliennummernplatzhalter 1"/>
          <p:cNvSpPr>
            <a:spLocks noGrp="1"/>
          </p:cNvSpPr>
          <p:nvPr>
            <p:ph type="sldNum" sz="quarter" idx="12"/>
          </p:nvPr>
        </p:nvSpPr>
        <p:spPr/>
        <p:txBody>
          <a:bodyPr/>
          <a:lstStyle/>
          <a:p>
            <a:fld id="{508A11F4-F0F8-4B5B-B075-753C58DBD519}" type="slidenum">
              <a:rPr lang="de-DE" smtClean="0"/>
              <a:t>19</a:t>
            </a:fld>
            <a:endParaRPr lang="de-DE"/>
          </a:p>
        </p:txBody>
      </p:sp>
    </p:spTree>
    <p:extLst>
      <p:ext uri="{BB962C8B-B14F-4D97-AF65-F5344CB8AC3E}">
        <p14:creationId xmlns:p14="http://schemas.microsoft.com/office/powerpoint/2010/main" val="793628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539553" y="1152248"/>
            <a:ext cx="8104126" cy="4525963"/>
          </a:xfrm>
        </p:spPr>
        <p:txBody>
          <a:bodyPr>
            <a:noAutofit/>
          </a:bodyPr>
          <a:lstStyle/>
          <a:p>
            <a:pPr marL="0" indent="0">
              <a:buNone/>
            </a:pPr>
            <a:r>
              <a:rPr lang="de-DE" b="1" dirty="0" smtClean="0"/>
              <a:t>E	 Klimafolgen für verschiedene Sektoren</a:t>
            </a:r>
          </a:p>
          <a:p>
            <a:pPr marL="1543050" lvl="1" indent="-1143000">
              <a:buFont typeface="+mj-lt"/>
              <a:buAutoNum type="arabicPeriod" startAt="6"/>
            </a:pPr>
            <a:r>
              <a:rPr lang="de-DE" dirty="0" smtClean="0"/>
              <a:t>Klimafolgen für die Energiewirtschaft</a:t>
            </a:r>
          </a:p>
          <a:p>
            <a:pPr marL="1543050" lvl="1" indent="-1143000">
              <a:buFont typeface="+mj-lt"/>
              <a:buAutoNum type="arabicPeriod" startAt="6"/>
            </a:pPr>
            <a:r>
              <a:rPr lang="de-DE" dirty="0" smtClean="0"/>
              <a:t>Klimafolgen für die biologische Vielfalt</a:t>
            </a:r>
          </a:p>
          <a:p>
            <a:pPr marL="1543050" lvl="1" indent="-1143000">
              <a:buFont typeface="+mj-lt"/>
              <a:buAutoNum type="arabicPeriod" startAt="6"/>
            </a:pPr>
            <a:r>
              <a:rPr lang="de-DE" dirty="0" smtClean="0"/>
              <a:t>Klimafolgen für den Verkehr</a:t>
            </a:r>
          </a:p>
          <a:p>
            <a:pPr marL="1543050" lvl="1" indent="-1143000">
              <a:buFont typeface="+mj-lt"/>
              <a:buAutoNum type="arabicPeriod" startAt="6"/>
            </a:pPr>
            <a:r>
              <a:rPr lang="de-DE" dirty="0" smtClean="0"/>
              <a:t>Klimafolgen für den Tourismus</a:t>
            </a:r>
          </a:p>
          <a:p>
            <a:pPr marL="1543050" lvl="1" indent="-1143000">
              <a:buFont typeface="+mj-lt"/>
              <a:buAutoNum type="arabicPeriod" startAt="6"/>
            </a:pPr>
            <a:r>
              <a:rPr lang="de-DE" dirty="0" smtClean="0"/>
              <a:t>Klimafolgen für das Bauwesen</a:t>
            </a:r>
            <a:endParaRPr lang="de-DE" dirty="0"/>
          </a:p>
        </p:txBody>
      </p:sp>
      <p:sp>
        <p:nvSpPr>
          <p:cNvPr id="6" name="Titel 3"/>
          <p:cNvSpPr txBox="1">
            <a:spLocks/>
          </p:cNvSpPr>
          <p:nvPr/>
        </p:nvSpPr>
        <p:spPr>
          <a:xfrm>
            <a:off x="179512" y="9248"/>
            <a:ext cx="869873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r>
              <a:rPr lang="de-DE" sz="5400" dirty="0" smtClean="0"/>
              <a:t>Gliederung</a:t>
            </a:r>
            <a:endParaRPr lang="de-DE" sz="5400" dirty="0"/>
          </a:p>
        </p:txBody>
      </p:sp>
      <p:sp>
        <p:nvSpPr>
          <p:cNvPr id="2" name="Foliennummernplatzhalter 1"/>
          <p:cNvSpPr>
            <a:spLocks noGrp="1"/>
          </p:cNvSpPr>
          <p:nvPr>
            <p:ph type="sldNum" sz="quarter" idx="12"/>
          </p:nvPr>
        </p:nvSpPr>
        <p:spPr/>
        <p:txBody>
          <a:bodyPr/>
          <a:lstStyle/>
          <a:p>
            <a:fld id="{508A11F4-F0F8-4B5B-B075-753C58DBD519}" type="slidenum">
              <a:rPr lang="de-DE" smtClean="0"/>
              <a:t>2</a:t>
            </a:fld>
            <a:endParaRPr lang="de-DE"/>
          </a:p>
        </p:txBody>
      </p:sp>
    </p:spTree>
    <p:extLst>
      <p:ext uri="{BB962C8B-B14F-4D97-AF65-F5344CB8AC3E}">
        <p14:creationId xmlns:p14="http://schemas.microsoft.com/office/powerpoint/2010/main" val="19990102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p:cNvGraphicFramePr/>
          <p:nvPr>
            <p:extLst>
              <p:ext uri="{D42A27DB-BD31-4B8C-83A1-F6EECF244321}">
                <p14:modId xmlns:p14="http://schemas.microsoft.com/office/powerpoint/2010/main" val="1210865848"/>
              </p:ext>
            </p:extLst>
          </p:nvPr>
        </p:nvGraphicFramePr>
        <p:xfrm>
          <a:off x="250256" y="2708920"/>
          <a:ext cx="8677720"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feld 7"/>
          <p:cNvSpPr txBox="1"/>
          <p:nvPr/>
        </p:nvSpPr>
        <p:spPr>
          <a:xfrm>
            <a:off x="251520" y="188640"/>
            <a:ext cx="8676456" cy="2339102"/>
          </a:xfrm>
          <a:prstGeom prst="rect">
            <a:avLst/>
          </a:prstGeom>
          <a:noFill/>
        </p:spPr>
        <p:txBody>
          <a:bodyPr wrap="square" rtlCol="0">
            <a:spAutoFit/>
          </a:bodyPr>
          <a:lstStyle/>
          <a:p>
            <a:r>
              <a:rPr lang="de-DE" sz="4200" b="1" dirty="0" smtClean="0"/>
              <a:t>E: 4. Klimafolgen für Finanz- </a:t>
            </a:r>
          </a:p>
          <a:p>
            <a:r>
              <a:rPr lang="de-DE" sz="4200" b="1" dirty="0" smtClean="0"/>
              <a:t>     </a:t>
            </a:r>
            <a:r>
              <a:rPr lang="de-DE" sz="3800" b="1" dirty="0" smtClean="0"/>
              <a:t>    </a:t>
            </a:r>
            <a:r>
              <a:rPr lang="de-DE" sz="4200" b="1" dirty="0" smtClean="0"/>
              <a:t>und Versicherungs-</a:t>
            </a:r>
          </a:p>
          <a:p>
            <a:r>
              <a:rPr lang="de-DE" sz="4200" b="1" dirty="0" smtClean="0"/>
              <a:t>    </a:t>
            </a:r>
            <a:r>
              <a:rPr lang="de-DE" sz="4000" b="1" dirty="0" smtClean="0"/>
              <a:t>    </a:t>
            </a:r>
            <a:r>
              <a:rPr lang="de-DE" sz="4200" b="1" dirty="0" smtClean="0"/>
              <a:t> </a:t>
            </a:r>
            <a:r>
              <a:rPr lang="de-DE" sz="4200" b="1" dirty="0" err="1" smtClean="0"/>
              <a:t>wirtschaft</a:t>
            </a:r>
            <a:endParaRPr lang="de-DE" sz="4200" b="1" dirty="0"/>
          </a:p>
          <a:p>
            <a:endParaRPr lang="de-DE" dirty="0"/>
          </a:p>
        </p:txBody>
      </p:sp>
      <p:pic>
        <p:nvPicPr>
          <p:cNvPr id="9" name="Bild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19654" y="332656"/>
            <a:ext cx="2444834" cy="1440160"/>
          </a:xfrm>
          <a:prstGeom prst="rect">
            <a:avLst/>
          </a:prstGeom>
        </p:spPr>
      </p:pic>
      <p:sp>
        <p:nvSpPr>
          <p:cNvPr id="2" name="Foliennummernplatzhalter 1"/>
          <p:cNvSpPr>
            <a:spLocks noGrp="1"/>
          </p:cNvSpPr>
          <p:nvPr>
            <p:ph type="sldNum" sz="quarter" idx="12"/>
          </p:nvPr>
        </p:nvSpPr>
        <p:spPr/>
        <p:txBody>
          <a:bodyPr/>
          <a:lstStyle/>
          <a:p>
            <a:fld id="{508A11F4-F0F8-4B5B-B075-753C58DBD519}" type="slidenum">
              <a:rPr lang="de-DE" smtClean="0"/>
              <a:t>20</a:t>
            </a:fld>
            <a:endParaRPr lang="de-DE"/>
          </a:p>
        </p:txBody>
      </p:sp>
    </p:spTree>
    <p:extLst>
      <p:ext uri="{BB962C8B-B14F-4D97-AF65-F5344CB8AC3E}">
        <p14:creationId xmlns:p14="http://schemas.microsoft.com/office/powerpoint/2010/main" val="572219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251520" y="188640"/>
            <a:ext cx="8676456" cy="2339102"/>
          </a:xfrm>
          <a:prstGeom prst="rect">
            <a:avLst/>
          </a:prstGeom>
          <a:noFill/>
        </p:spPr>
        <p:txBody>
          <a:bodyPr wrap="square" rtlCol="0">
            <a:spAutoFit/>
          </a:bodyPr>
          <a:lstStyle/>
          <a:p>
            <a:r>
              <a:rPr lang="de-DE" sz="4200" b="1" dirty="0" smtClean="0"/>
              <a:t>E: 4. Klimafolgen für Finanz- </a:t>
            </a:r>
          </a:p>
          <a:p>
            <a:r>
              <a:rPr lang="de-DE" sz="4200" b="1" dirty="0" smtClean="0"/>
              <a:t>     </a:t>
            </a:r>
            <a:r>
              <a:rPr lang="de-DE" sz="3800" b="1" dirty="0" smtClean="0"/>
              <a:t>    </a:t>
            </a:r>
            <a:r>
              <a:rPr lang="de-DE" sz="4200" b="1" dirty="0" smtClean="0"/>
              <a:t>und Versicherungs-</a:t>
            </a:r>
          </a:p>
          <a:p>
            <a:r>
              <a:rPr lang="de-DE" sz="4200" b="1" dirty="0" smtClean="0"/>
              <a:t>    </a:t>
            </a:r>
            <a:r>
              <a:rPr lang="de-DE" sz="4000" b="1" dirty="0" smtClean="0"/>
              <a:t>    </a:t>
            </a:r>
            <a:r>
              <a:rPr lang="de-DE" sz="4200" b="1" dirty="0" smtClean="0"/>
              <a:t> </a:t>
            </a:r>
            <a:r>
              <a:rPr lang="de-DE" sz="4200" b="1" dirty="0" err="1" smtClean="0"/>
              <a:t>wirtschaft</a:t>
            </a:r>
            <a:endParaRPr lang="de-DE" sz="4200" b="1" dirty="0"/>
          </a:p>
          <a:p>
            <a:endParaRPr lang="de-DE" dirty="0"/>
          </a:p>
        </p:txBody>
      </p:sp>
      <p:pic>
        <p:nvPicPr>
          <p:cNvPr id="9" name="Bild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9654" y="332656"/>
            <a:ext cx="2444834" cy="1440160"/>
          </a:xfrm>
          <a:prstGeom prst="rect">
            <a:avLst/>
          </a:prstGeom>
        </p:spPr>
      </p:pic>
      <p:graphicFrame>
        <p:nvGraphicFramePr>
          <p:cNvPr id="5" name="Diagramm 4"/>
          <p:cNvGraphicFramePr/>
          <p:nvPr>
            <p:extLst>
              <p:ext uri="{D42A27DB-BD31-4B8C-83A1-F6EECF244321}">
                <p14:modId xmlns:p14="http://schemas.microsoft.com/office/powerpoint/2010/main" val="151293559"/>
              </p:ext>
            </p:extLst>
          </p:nvPr>
        </p:nvGraphicFramePr>
        <p:xfrm>
          <a:off x="4770" y="1757040"/>
          <a:ext cx="8923206" cy="53443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oliennummernplatzhalter 1"/>
          <p:cNvSpPr>
            <a:spLocks noGrp="1"/>
          </p:cNvSpPr>
          <p:nvPr>
            <p:ph type="sldNum" sz="quarter" idx="12"/>
          </p:nvPr>
        </p:nvSpPr>
        <p:spPr/>
        <p:txBody>
          <a:bodyPr/>
          <a:lstStyle/>
          <a:p>
            <a:fld id="{508A11F4-F0F8-4B5B-B075-753C58DBD519}" type="slidenum">
              <a:rPr lang="de-DE" smtClean="0"/>
              <a:t>21</a:t>
            </a:fld>
            <a:endParaRPr lang="de-DE"/>
          </a:p>
        </p:txBody>
      </p:sp>
    </p:spTree>
    <p:extLst>
      <p:ext uri="{BB962C8B-B14F-4D97-AF65-F5344CB8AC3E}">
        <p14:creationId xmlns:p14="http://schemas.microsoft.com/office/powerpoint/2010/main" val="17485195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251520" y="188640"/>
            <a:ext cx="8676456" cy="1015663"/>
          </a:xfrm>
          <a:prstGeom prst="rect">
            <a:avLst/>
          </a:prstGeom>
          <a:noFill/>
        </p:spPr>
        <p:txBody>
          <a:bodyPr wrap="square" rtlCol="0">
            <a:spAutoFit/>
          </a:bodyPr>
          <a:lstStyle/>
          <a:p>
            <a:r>
              <a:rPr lang="de-DE" sz="4200" b="1" dirty="0" smtClean="0"/>
              <a:t>E: 4. Klimafolgen für die</a:t>
            </a:r>
            <a:endParaRPr lang="de-DE" sz="4200" b="1" dirty="0"/>
          </a:p>
          <a:p>
            <a:endParaRPr lang="de-DE" dirty="0"/>
          </a:p>
        </p:txBody>
      </p:sp>
      <p:pic>
        <p:nvPicPr>
          <p:cNvPr id="9" name="Bild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9654" y="332656"/>
            <a:ext cx="2444834" cy="1440160"/>
          </a:xfrm>
          <a:prstGeom prst="rect">
            <a:avLst/>
          </a:prstGeom>
        </p:spPr>
      </p:pic>
      <p:graphicFrame>
        <p:nvGraphicFramePr>
          <p:cNvPr id="6" name="Diagramm 5"/>
          <p:cNvGraphicFramePr/>
          <p:nvPr>
            <p:extLst>
              <p:ext uri="{D42A27DB-BD31-4B8C-83A1-F6EECF244321}">
                <p14:modId xmlns:p14="http://schemas.microsoft.com/office/powerpoint/2010/main" val="1920855065"/>
              </p:ext>
            </p:extLst>
          </p:nvPr>
        </p:nvGraphicFramePr>
        <p:xfrm>
          <a:off x="246310" y="2636912"/>
          <a:ext cx="8677720" cy="3240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oliennummernplatzhalter 1"/>
          <p:cNvSpPr>
            <a:spLocks noGrp="1"/>
          </p:cNvSpPr>
          <p:nvPr>
            <p:ph type="sldNum" sz="quarter" idx="12"/>
          </p:nvPr>
        </p:nvSpPr>
        <p:spPr/>
        <p:txBody>
          <a:bodyPr/>
          <a:lstStyle/>
          <a:p>
            <a:fld id="{508A11F4-F0F8-4B5B-B075-753C58DBD519}" type="slidenum">
              <a:rPr lang="de-DE" smtClean="0"/>
              <a:t>22</a:t>
            </a:fld>
            <a:endParaRPr lang="de-DE"/>
          </a:p>
        </p:txBody>
      </p:sp>
    </p:spTree>
    <p:extLst>
      <p:ext uri="{BB962C8B-B14F-4D97-AF65-F5344CB8AC3E}">
        <p14:creationId xmlns:p14="http://schemas.microsoft.com/office/powerpoint/2010/main" val="16521173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p:cNvGraphicFramePr/>
          <p:nvPr>
            <p:extLst>
              <p:ext uri="{D42A27DB-BD31-4B8C-83A1-F6EECF244321}">
                <p14:modId xmlns:p14="http://schemas.microsoft.com/office/powerpoint/2010/main" val="782660137"/>
              </p:ext>
            </p:extLst>
          </p:nvPr>
        </p:nvGraphicFramePr>
        <p:xfrm>
          <a:off x="250256" y="2676734"/>
          <a:ext cx="8677720" cy="3344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feld 3"/>
          <p:cNvSpPr txBox="1"/>
          <p:nvPr/>
        </p:nvSpPr>
        <p:spPr>
          <a:xfrm>
            <a:off x="251520" y="188640"/>
            <a:ext cx="8676456" cy="769441"/>
          </a:xfrm>
          <a:prstGeom prst="rect">
            <a:avLst/>
          </a:prstGeom>
          <a:noFill/>
        </p:spPr>
        <p:txBody>
          <a:bodyPr wrap="square" rtlCol="0">
            <a:spAutoFit/>
          </a:bodyPr>
          <a:lstStyle/>
          <a:p>
            <a:r>
              <a:rPr lang="de-DE" sz="4400" b="1" dirty="0" smtClean="0"/>
              <a:t> E: 5. Klimafolgen für die</a:t>
            </a:r>
            <a:endParaRPr lang="de-DE" dirty="0"/>
          </a:p>
        </p:txBody>
      </p:sp>
      <p:pic>
        <p:nvPicPr>
          <p:cNvPr id="2" name="Bild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56176" y="188640"/>
            <a:ext cx="2555776" cy="1703850"/>
          </a:xfrm>
          <a:prstGeom prst="rect">
            <a:avLst/>
          </a:prstGeom>
        </p:spPr>
      </p:pic>
      <p:sp>
        <p:nvSpPr>
          <p:cNvPr id="3" name="Foliennummernplatzhalter 2"/>
          <p:cNvSpPr>
            <a:spLocks noGrp="1"/>
          </p:cNvSpPr>
          <p:nvPr>
            <p:ph type="sldNum" sz="quarter" idx="12"/>
          </p:nvPr>
        </p:nvSpPr>
        <p:spPr/>
        <p:txBody>
          <a:bodyPr/>
          <a:lstStyle/>
          <a:p>
            <a:fld id="{508A11F4-F0F8-4B5B-B075-753C58DBD519}" type="slidenum">
              <a:rPr lang="de-DE" smtClean="0"/>
              <a:t>23</a:t>
            </a:fld>
            <a:endParaRPr lang="de-DE"/>
          </a:p>
        </p:txBody>
      </p:sp>
    </p:spTree>
    <p:extLst>
      <p:ext uri="{BB962C8B-B14F-4D97-AF65-F5344CB8AC3E}">
        <p14:creationId xmlns:p14="http://schemas.microsoft.com/office/powerpoint/2010/main" val="1942162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p:cNvGraphicFramePr/>
          <p:nvPr>
            <p:extLst>
              <p:ext uri="{D42A27DB-BD31-4B8C-83A1-F6EECF244321}">
                <p14:modId xmlns:p14="http://schemas.microsoft.com/office/powerpoint/2010/main" val="662766542"/>
              </p:ext>
            </p:extLst>
          </p:nvPr>
        </p:nvGraphicFramePr>
        <p:xfrm>
          <a:off x="250256" y="2780928"/>
          <a:ext cx="8677720"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feld 3"/>
          <p:cNvSpPr txBox="1"/>
          <p:nvPr/>
        </p:nvSpPr>
        <p:spPr>
          <a:xfrm>
            <a:off x="251520" y="188640"/>
            <a:ext cx="8676456" cy="769441"/>
          </a:xfrm>
          <a:prstGeom prst="rect">
            <a:avLst/>
          </a:prstGeom>
          <a:noFill/>
        </p:spPr>
        <p:txBody>
          <a:bodyPr wrap="square" rtlCol="0">
            <a:spAutoFit/>
          </a:bodyPr>
          <a:lstStyle/>
          <a:p>
            <a:r>
              <a:rPr lang="de-DE" sz="4400" b="1" dirty="0" smtClean="0"/>
              <a:t> E: 5. Klimafolgen für die</a:t>
            </a:r>
            <a:endParaRPr lang="de-DE" dirty="0"/>
          </a:p>
        </p:txBody>
      </p:sp>
      <p:pic>
        <p:nvPicPr>
          <p:cNvPr id="2" name="Bild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56176" y="188640"/>
            <a:ext cx="2555776" cy="1703850"/>
          </a:xfrm>
          <a:prstGeom prst="rect">
            <a:avLst/>
          </a:prstGeom>
        </p:spPr>
      </p:pic>
      <p:sp>
        <p:nvSpPr>
          <p:cNvPr id="3" name="Foliennummernplatzhalter 2"/>
          <p:cNvSpPr>
            <a:spLocks noGrp="1"/>
          </p:cNvSpPr>
          <p:nvPr>
            <p:ph type="sldNum" sz="quarter" idx="12"/>
          </p:nvPr>
        </p:nvSpPr>
        <p:spPr/>
        <p:txBody>
          <a:bodyPr/>
          <a:lstStyle/>
          <a:p>
            <a:fld id="{508A11F4-F0F8-4B5B-B075-753C58DBD519}" type="slidenum">
              <a:rPr lang="de-DE" smtClean="0"/>
              <a:t>24</a:t>
            </a:fld>
            <a:endParaRPr lang="de-DE"/>
          </a:p>
        </p:txBody>
      </p:sp>
    </p:spTree>
    <p:extLst>
      <p:ext uri="{BB962C8B-B14F-4D97-AF65-F5344CB8AC3E}">
        <p14:creationId xmlns:p14="http://schemas.microsoft.com/office/powerpoint/2010/main" val="14439731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m 24"/>
          <p:cNvGraphicFramePr/>
          <p:nvPr>
            <p:extLst>
              <p:ext uri="{D42A27DB-BD31-4B8C-83A1-F6EECF244321}">
                <p14:modId xmlns:p14="http://schemas.microsoft.com/office/powerpoint/2010/main" val="1296519639"/>
              </p:ext>
            </p:extLst>
          </p:nvPr>
        </p:nvGraphicFramePr>
        <p:xfrm>
          <a:off x="246310" y="2708920"/>
          <a:ext cx="8677720"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liennummernplatzhalter 1"/>
          <p:cNvSpPr>
            <a:spLocks noGrp="1"/>
          </p:cNvSpPr>
          <p:nvPr>
            <p:ph type="sldNum" sz="quarter" idx="12"/>
          </p:nvPr>
        </p:nvSpPr>
        <p:spPr/>
        <p:txBody>
          <a:bodyPr/>
          <a:lstStyle/>
          <a:p>
            <a:fld id="{508A11F4-F0F8-4B5B-B075-753C58DBD519}" type="slidenum">
              <a:rPr lang="de-DE" smtClean="0"/>
              <a:t>25</a:t>
            </a:fld>
            <a:endParaRPr lang="de-DE"/>
          </a:p>
        </p:txBody>
      </p:sp>
      <p:sp>
        <p:nvSpPr>
          <p:cNvPr id="6" name="Textfeld 5"/>
          <p:cNvSpPr txBox="1"/>
          <p:nvPr/>
        </p:nvSpPr>
        <p:spPr>
          <a:xfrm>
            <a:off x="251520" y="188640"/>
            <a:ext cx="8676456" cy="769441"/>
          </a:xfrm>
          <a:prstGeom prst="rect">
            <a:avLst/>
          </a:prstGeom>
          <a:noFill/>
        </p:spPr>
        <p:txBody>
          <a:bodyPr wrap="square" rtlCol="0">
            <a:spAutoFit/>
          </a:bodyPr>
          <a:lstStyle/>
          <a:p>
            <a:r>
              <a:rPr lang="de-DE" sz="4400" b="1" dirty="0" smtClean="0"/>
              <a:t> E: 5. Klimafolgen für die</a:t>
            </a:r>
            <a:endParaRPr lang="de-DE" dirty="0"/>
          </a:p>
        </p:txBody>
      </p:sp>
      <p:pic>
        <p:nvPicPr>
          <p:cNvPr id="7" name="Bild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56176" y="188640"/>
            <a:ext cx="2555776" cy="1703850"/>
          </a:xfrm>
          <a:prstGeom prst="rect">
            <a:avLst/>
          </a:prstGeom>
        </p:spPr>
      </p:pic>
    </p:spTree>
    <p:extLst>
      <p:ext uri="{BB962C8B-B14F-4D97-AF65-F5344CB8AC3E}">
        <p14:creationId xmlns:p14="http://schemas.microsoft.com/office/powerpoint/2010/main" val="15391271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51520" y="188640"/>
            <a:ext cx="8676456" cy="1723549"/>
          </a:xfrm>
          <a:prstGeom prst="rect">
            <a:avLst/>
          </a:prstGeom>
          <a:noFill/>
        </p:spPr>
        <p:txBody>
          <a:bodyPr wrap="square" rtlCol="0">
            <a:spAutoFit/>
          </a:bodyPr>
          <a:lstStyle/>
          <a:p>
            <a:r>
              <a:rPr lang="de-DE" sz="4400" b="1" dirty="0" smtClean="0"/>
              <a:t>    E: 6. Klimafolgen für die    </a:t>
            </a:r>
          </a:p>
          <a:p>
            <a:r>
              <a:rPr lang="de-DE" sz="4400" b="1" dirty="0"/>
              <a:t> </a:t>
            </a:r>
            <a:r>
              <a:rPr lang="de-DE" sz="4400" b="1" dirty="0" smtClean="0"/>
              <a:t>        </a:t>
            </a:r>
            <a:r>
              <a:rPr lang="de-DE" sz="3600" b="1" dirty="0" smtClean="0"/>
              <a:t>   </a:t>
            </a:r>
            <a:r>
              <a:rPr lang="de-DE" sz="4400" b="1" dirty="0" smtClean="0"/>
              <a:t> Energiewirtschaft</a:t>
            </a:r>
            <a:endParaRPr lang="de-DE" sz="5400" b="1" dirty="0"/>
          </a:p>
          <a:p>
            <a:endParaRPr lang="de-DE" dirty="0"/>
          </a:p>
        </p:txBody>
      </p:sp>
      <p:pic>
        <p:nvPicPr>
          <p:cNvPr id="2" name="Bild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2253" y="272018"/>
            <a:ext cx="2075723" cy="1556792"/>
          </a:xfrm>
          <a:prstGeom prst="rect">
            <a:avLst/>
          </a:prstGeom>
        </p:spPr>
      </p:pic>
      <p:graphicFrame>
        <p:nvGraphicFramePr>
          <p:cNvPr id="5" name="Diagramm 4"/>
          <p:cNvGraphicFramePr/>
          <p:nvPr>
            <p:extLst>
              <p:ext uri="{D42A27DB-BD31-4B8C-83A1-F6EECF244321}">
                <p14:modId xmlns:p14="http://schemas.microsoft.com/office/powerpoint/2010/main" val="1202068911"/>
              </p:ext>
            </p:extLst>
          </p:nvPr>
        </p:nvGraphicFramePr>
        <p:xfrm>
          <a:off x="4770" y="1340768"/>
          <a:ext cx="8923206" cy="53443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liennummernplatzhalter 2"/>
          <p:cNvSpPr>
            <a:spLocks noGrp="1"/>
          </p:cNvSpPr>
          <p:nvPr>
            <p:ph type="sldNum" sz="quarter" idx="12"/>
          </p:nvPr>
        </p:nvSpPr>
        <p:spPr/>
        <p:txBody>
          <a:bodyPr/>
          <a:lstStyle/>
          <a:p>
            <a:fld id="{508A11F4-F0F8-4B5B-B075-753C58DBD519}" type="slidenum">
              <a:rPr lang="de-DE" smtClean="0"/>
              <a:t>26</a:t>
            </a:fld>
            <a:endParaRPr lang="de-DE"/>
          </a:p>
        </p:txBody>
      </p:sp>
    </p:spTree>
    <p:extLst>
      <p:ext uri="{BB962C8B-B14F-4D97-AF65-F5344CB8AC3E}">
        <p14:creationId xmlns:p14="http://schemas.microsoft.com/office/powerpoint/2010/main" val="6511878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51520" y="188640"/>
            <a:ext cx="8676456" cy="2585323"/>
          </a:xfrm>
          <a:prstGeom prst="rect">
            <a:avLst/>
          </a:prstGeom>
          <a:noFill/>
        </p:spPr>
        <p:txBody>
          <a:bodyPr wrap="square" rtlCol="0">
            <a:spAutoFit/>
          </a:bodyPr>
          <a:lstStyle/>
          <a:p>
            <a:r>
              <a:rPr lang="de-DE" sz="4400" b="1" dirty="0" smtClean="0"/>
              <a:t>    E: 6. Klimafolgen für die    </a:t>
            </a:r>
          </a:p>
          <a:p>
            <a:r>
              <a:rPr lang="de-DE" sz="4400" b="1" dirty="0"/>
              <a:t> </a:t>
            </a:r>
            <a:r>
              <a:rPr lang="de-DE" sz="4400" b="1" dirty="0" smtClean="0"/>
              <a:t>        </a:t>
            </a:r>
            <a:r>
              <a:rPr lang="de-DE" sz="3600" b="1" dirty="0" smtClean="0"/>
              <a:t>  </a:t>
            </a:r>
            <a:r>
              <a:rPr lang="de-DE" sz="4400" b="1" dirty="0" smtClean="0"/>
              <a:t>  Energiewirtschaft</a:t>
            </a:r>
          </a:p>
          <a:p>
            <a:r>
              <a:rPr lang="de-DE" sz="1600" dirty="0"/>
              <a:t>	 </a:t>
            </a:r>
            <a:r>
              <a:rPr lang="de-DE" sz="1600" dirty="0" smtClean="0"/>
              <a:t>    </a:t>
            </a:r>
            <a:endParaRPr lang="de-DE" sz="900" dirty="0" smtClean="0"/>
          </a:p>
          <a:p>
            <a:r>
              <a:rPr lang="de-DE" sz="3600" dirty="0"/>
              <a:t>	 </a:t>
            </a:r>
            <a:r>
              <a:rPr lang="de-DE" sz="3600" dirty="0" smtClean="0"/>
              <a:t> </a:t>
            </a:r>
            <a:r>
              <a:rPr lang="de-DE" sz="2000" dirty="0" smtClean="0"/>
              <a:t>  </a:t>
            </a:r>
            <a:r>
              <a:rPr lang="de-DE" sz="2800" dirty="0" smtClean="0"/>
              <a:t> </a:t>
            </a:r>
            <a:r>
              <a:rPr lang="de-DE" sz="3200" dirty="0" smtClean="0"/>
              <a:t>  </a:t>
            </a:r>
            <a:r>
              <a:rPr lang="de-DE" sz="3600" dirty="0" smtClean="0"/>
              <a:t> Extreme Wetterereignisse</a:t>
            </a:r>
            <a:endParaRPr lang="de-DE" sz="3600" dirty="0"/>
          </a:p>
          <a:p>
            <a:endParaRPr lang="de-DE" dirty="0"/>
          </a:p>
        </p:txBody>
      </p:sp>
      <p:pic>
        <p:nvPicPr>
          <p:cNvPr id="6" name="Bild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2253" y="272018"/>
            <a:ext cx="2075723" cy="1556792"/>
          </a:xfrm>
          <a:prstGeom prst="rect">
            <a:avLst/>
          </a:prstGeom>
        </p:spPr>
      </p:pic>
      <p:pic>
        <p:nvPicPr>
          <p:cNvPr id="2" name="Bild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100" y="2469273"/>
            <a:ext cx="2959852" cy="1972464"/>
          </a:xfrm>
          <a:prstGeom prst="rect">
            <a:avLst/>
          </a:prstGeom>
        </p:spPr>
      </p:pic>
      <p:pic>
        <p:nvPicPr>
          <p:cNvPr id="4" name="Bild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4048" y="2469273"/>
            <a:ext cx="2959852" cy="1972464"/>
          </a:xfrm>
          <a:prstGeom prst="rect">
            <a:avLst/>
          </a:prstGeom>
        </p:spPr>
      </p:pic>
      <p:pic>
        <p:nvPicPr>
          <p:cNvPr id="8" name="Bild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2270" y="4629513"/>
            <a:ext cx="2951630" cy="1950843"/>
          </a:xfrm>
          <a:prstGeom prst="rect">
            <a:avLst/>
          </a:prstGeom>
        </p:spPr>
      </p:pic>
      <p:pic>
        <p:nvPicPr>
          <p:cNvPr id="9" name="Bild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100" y="4629513"/>
            <a:ext cx="2959852" cy="1967839"/>
          </a:xfrm>
          <a:prstGeom prst="rect">
            <a:avLst/>
          </a:prstGeom>
        </p:spPr>
      </p:pic>
      <p:sp>
        <p:nvSpPr>
          <p:cNvPr id="3" name="Foliennummernplatzhalter 2"/>
          <p:cNvSpPr>
            <a:spLocks noGrp="1"/>
          </p:cNvSpPr>
          <p:nvPr>
            <p:ph type="sldNum" sz="quarter" idx="12"/>
          </p:nvPr>
        </p:nvSpPr>
        <p:spPr/>
        <p:txBody>
          <a:bodyPr/>
          <a:lstStyle/>
          <a:p>
            <a:fld id="{508A11F4-F0F8-4B5B-B075-753C58DBD519}" type="slidenum">
              <a:rPr lang="de-DE" smtClean="0"/>
              <a:t>27</a:t>
            </a:fld>
            <a:endParaRPr lang="de-DE"/>
          </a:p>
        </p:txBody>
      </p:sp>
    </p:spTree>
    <p:extLst>
      <p:ext uri="{BB962C8B-B14F-4D97-AF65-F5344CB8AC3E}">
        <p14:creationId xmlns:p14="http://schemas.microsoft.com/office/powerpoint/2010/main" val="21156320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p:cNvGraphicFramePr/>
          <p:nvPr>
            <p:extLst>
              <p:ext uri="{D42A27DB-BD31-4B8C-83A1-F6EECF244321}">
                <p14:modId xmlns:p14="http://schemas.microsoft.com/office/powerpoint/2010/main" val="1507099792"/>
              </p:ext>
            </p:extLst>
          </p:nvPr>
        </p:nvGraphicFramePr>
        <p:xfrm>
          <a:off x="250256" y="2348880"/>
          <a:ext cx="8677720"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feld 4"/>
          <p:cNvSpPr txBox="1"/>
          <p:nvPr/>
        </p:nvSpPr>
        <p:spPr>
          <a:xfrm>
            <a:off x="251520" y="188640"/>
            <a:ext cx="8676456" cy="1723549"/>
          </a:xfrm>
          <a:prstGeom prst="rect">
            <a:avLst/>
          </a:prstGeom>
          <a:noFill/>
        </p:spPr>
        <p:txBody>
          <a:bodyPr wrap="square" rtlCol="0">
            <a:spAutoFit/>
          </a:bodyPr>
          <a:lstStyle/>
          <a:p>
            <a:r>
              <a:rPr lang="de-DE" sz="4400" b="1" dirty="0" smtClean="0"/>
              <a:t>    E: 6. Klimafolgen für die    </a:t>
            </a:r>
          </a:p>
          <a:p>
            <a:r>
              <a:rPr lang="de-DE" sz="4400" b="1" dirty="0"/>
              <a:t> </a:t>
            </a:r>
            <a:r>
              <a:rPr lang="de-DE" sz="4400" b="1" dirty="0" smtClean="0"/>
              <a:t>        </a:t>
            </a:r>
            <a:r>
              <a:rPr lang="de-DE" sz="3600" b="1" dirty="0" smtClean="0"/>
              <a:t>   </a:t>
            </a:r>
            <a:r>
              <a:rPr lang="de-DE" sz="4400" b="1" dirty="0" smtClean="0"/>
              <a:t> Energiewirtschaft</a:t>
            </a:r>
            <a:endParaRPr lang="de-DE" sz="5400" b="1" dirty="0"/>
          </a:p>
          <a:p>
            <a:endParaRPr lang="de-DE" dirty="0"/>
          </a:p>
        </p:txBody>
      </p:sp>
      <p:pic>
        <p:nvPicPr>
          <p:cNvPr id="6" name="Bild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2253" y="272018"/>
            <a:ext cx="2075723" cy="1556792"/>
          </a:xfrm>
          <a:prstGeom prst="rect">
            <a:avLst/>
          </a:prstGeom>
        </p:spPr>
      </p:pic>
      <p:sp>
        <p:nvSpPr>
          <p:cNvPr id="2" name="Foliennummernplatzhalter 1"/>
          <p:cNvSpPr>
            <a:spLocks noGrp="1"/>
          </p:cNvSpPr>
          <p:nvPr>
            <p:ph type="sldNum" sz="quarter" idx="12"/>
          </p:nvPr>
        </p:nvSpPr>
        <p:spPr/>
        <p:txBody>
          <a:bodyPr/>
          <a:lstStyle/>
          <a:p>
            <a:fld id="{508A11F4-F0F8-4B5B-B075-753C58DBD519}" type="slidenum">
              <a:rPr lang="de-DE" smtClean="0"/>
              <a:t>28</a:t>
            </a:fld>
            <a:endParaRPr lang="de-DE"/>
          </a:p>
        </p:txBody>
      </p:sp>
    </p:spTree>
    <p:extLst>
      <p:ext uri="{BB962C8B-B14F-4D97-AF65-F5344CB8AC3E}">
        <p14:creationId xmlns:p14="http://schemas.microsoft.com/office/powerpoint/2010/main" val="12530065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51520" y="188640"/>
            <a:ext cx="8892480" cy="2923877"/>
          </a:xfrm>
          <a:prstGeom prst="rect">
            <a:avLst/>
          </a:prstGeom>
          <a:noFill/>
        </p:spPr>
        <p:txBody>
          <a:bodyPr wrap="square" rtlCol="0">
            <a:spAutoFit/>
          </a:bodyPr>
          <a:lstStyle/>
          <a:p>
            <a:r>
              <a:rPr lang="de-DE" sz="4400" b="1" dirty="0" smtClean="0"/>
              <a:t>    E: 6.</a:t>
            </a:r>
            <a:r>
              <a:rPr lang="de-DE" sz="3600" b="1" dirty="0" smtClean="0"/>
              <a:t> </a:t>
            </a:r>
            <a:r>
              <a:rPr lang="de-DE" sz="4400" b="1" dirty="0" smtClean="0"/>
              <a:t>Klimafolgen für die    </a:t>
            </a:r>
          </a:p>
          <a:p>
            <a:r>
              <a:rPr lang="de-DE" sz="4400" b="1" dirty="0"/>
              <a:t> </a:t>
            </a:r>
            <a:r>
              <a:rPr lang="de-DE" sz="4400" b="1" dirty="0" smtClean="0"/>
              <a:t>        </a:t>
            </a:r>
            <a:r>
              <a:rPr lang="de-DE" sz="3600" b="1" dirty="0" smtClean="0"/>
              <a:t>   </a:t>
            </a:r>
            <a:r>
              <a:rPr lang="de-DE" sz="4400" b="1" dirty="0" smtClean="0"/>
              <a:t> Energiewirtschaft</a:t>
            </a:r>
          </a:p>
          <a:p>
            <a:endParaRPr lang="de-DE" sz="600" b="1" dirty="0"/>
          </a:p>
          <a:p>
            <a:r>
              <a:rPr lang="de-DE" sz="3600" dirty="0" smtClean="0"/>
              <a:t>	   </a:t>
            </a:r>
            <a:r>
              <a:rPr lang="de-DE" sz="500" dirty="0" smtClean="0"/>
              <a:t>    </a:t>
            </a:r>
            <a:r>
              <a:rPr lang="de-DE" sz="3600" dirty="0" smtClean="0"/>
              <a:t>   Zukünftige Entwicklungen – 		  </a:t>
            </a:r>
          </a:p>
          <a:p>
            <a:r>
              <a:rPr lang="de-DE" sz="3600" dirty="0"/>
              <a:t> </a:t>
            </a:r>
            <a:r>
              <a:rPr lang="de-DE" sz="3600" dirty="0" smtClean="0"/>
              <a:t>              Reduktion des Treibhausgasausstoßes</a:t>
            </a:r>
            <a:endParaRPr lang="de-DE" sz="3600" dirty="0"/>
          </a:p>
          <a:p>
            <a:endParaRPr lang="de-DE" dirty="0"/>
          </a:p>
        </p:txBody>
      </p:sp>
      <p:pic>
        <p:nvPicPr>
          <p:cNvPr id="6" name="Bild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2253" y="272018"/>
            <a:ext cx="2075723" cy="1556792"/>
          </a:xfrm>
          <a:prstGeom prst="rect">
            <a:avLst/>
          </a:prstGeom>
        </p:spPr>
      </p:pic>
      <p:graphicFrame>
        <p:nvGraphicFramePr>
          <p:cNvPr id="8" name="Diagramm 7"/>
          <p:cNvGraphicFramePr/>
          <p:nvPr>
            <p:extLst>
              <p:ext uri="{D42A27DB-BD31-4B8C-83A1-F6EECF244321}">
                <p14:modId xmlns:p14="http://schemas.microsoft.com/office/powerpoint/2010/main" val="229201249"/>
              </p:ext>
            </p:extLst>
          </p:nvPr>
        </p:nvGraphicFramePr>
        <p:xfrm>
          <a:off x="1691680" y="980728"/>
          <a:ext cx="7956376" cy="58772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oliennummernplatzhalter 1"/>
          <p:cNvSpPr>
            <a:spLocks noGrp="1"/>
          </p:cNvSpPr>
          <p:nvPr>
            <p:ph type="sldNum" sz="quarter" idx="12"/>
          </p:nvPr>
        </p:nvSpPr>
        <p:spPr/>
        <p:txBody>
          <a:bodyPr/>
          <a:lstStyle/>
          <a:p>
            <a:fld id="{508A11F4-F0F8-4B5B-B075-753C58DBD519}" type="slidenum">
              <a:rPr lang="de-DE" smtClean="0"/>
              <a:t>29</a:t>
            </a:fld>
            <a:endParaRPr lang="de-DE"/>
          </a:p>
        </p:txBody>
      </p:sp>
    </p:spTree>
    <p:extLst>
      <p:ext uri="{BB962C8B-B14F-4D97-AF65-F5344CB8AC3E}">
        <p14:creationId xmlns:p14="http://schemas.microsoft.com/office/powerpoint/2010/main" val="1133928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0" y="188640"/>
            <a:ext cx="9144000" cy="1200329"/>
          </a:xfrm>
          <a:prstGeom prst="rect">
            <a:avLst/>
          </a:prstGeom>
          <a:noFill/>
        </p:spPr>
        <p:txBody>
          <a:bodyPr wrap="square" rtlCol="0">
            <a:spAutoFit/>
          </a:bodyPr>
          <a:lstStyle/>
          <a:p>
            <a:pPr algn="ctr"/>
            <a:r>
              <a:rPr lang="de-DE" sz="5400" b="1" dirty="0" smtClean="0"/>
              <a:t>E: Klimafolgen: Für Sektoren </a:t>
            </a:r>
          </a:p>
          <a:p>
            <a:endParaRPr lang="de-DE" dirty="0"/>
          </a:p>
        </p:txBody>
      </p:sp>
      <p:graphicFrame>
        <p:nvGraphicFramePr>
          <p:cNvPr id="4" name="Diagramm 3"/>
          <p:cNvGraphicFramePr/>
          <p:nvPr>
            <p:extLst>
              <p:ext uri="{D42A27DB-BD31-4B8C-83A1-F6EECF244321}">
                <p14:modId xmlns:p14="http://schemas.microsoft.com/office/powerpoint/2010/main" val="341674913"/>
              </p:ext>
            </p:extLst>
          </p:nvPr>
        </p:nvGraphicFramePr>
        <p:xfrm>
          <a:off x="233140" y="2204864"/>
          <a:ext cx="8677720"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liennummernplatzhalter 1"/>
          <p:cNvSpPr>
            <a:spLocks noGrp="1"/>
          </p:cNvSpPr>
          <p:nvPr>
            <p:ph type="sldNum" sz="quarter" idx="12"/>
          </p:nvPr>
        </p:nvSpPr>
        <p:spPr/>
        <p:txBody>
          <a:bodyPr/>
          <a:lstStyle/>
          <a:p>
            <a:fld id="{508A11F4-F0F8-4B5B-B075-753C58DBD519}" type="slidenum">
              <a:rPr lang="de-DE" smtClean="0"/>
              <a:t>3</a:t>
            </a:fld>
            <a:endParaRPr lang="de-DE"/>
          </a:p>
        </p:txBody>
      </p:sp>
    </p:spTree>
    <p:extLst>
      <p:ext uri="{BB962C8B-B14F-4D97-AF65-F5344CB8AC3E}">
        <p14:creationId xmlns:p14="http://schemas.microsoft.com/office/powerpoint/2010/main" val="15578653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51520" y="188640"/>
            <a:ext cx="8676456" cy="2646878"/>
          </a:xfrm>
          <a:prstGeom prst="rect">
            <a:avLst/>
          </a:prstGeom>
          <a:noFill/>
        </p:spPr>
        <p:txBody>
          <a:bodyPr wrap="square" rtlCol="0">
            <a:spAutoFit/>
          </a:bodyPr>
          <a:lstStyle/>
          <a:p>
            <a:r>
              <a:rPr lang="de-DE" sz="4400" b="1" dirty="0" smtClean="0"/>
              <a:t>    E: 6.</a:t>
            </a:r>
            <a:r>
              <a:rPr lang="de-DE" sz="3600" b="1" dirty="0" smtClean="0"/>
              <a:t> </a:t>
            </a:r>
            <a:r>
              <a:rPr lang="de-DE" sz="4400" b="1" dirty="0" smtClean="0"/>
              <a:t>Klimafolgen für die    </a:t>
            </a:r>
          </a:p>
          <a:p>
            <a:r>
              <a:rPr lang="de-DE" sz="4400" b="1" dirty="0"/>
              <a:t> </a:t>
            </a:r>
            <a:r>
              <a:rPr lang="de-DE" sz="4400" b="1" dirty="0" smtClean="0"/>
              <a:t>        </a:t>
            </a:r>
            <a:r>
              <a:rPr lang="de-DE" sz="3600" b="1" dirty="0" smtClean="0"/>
              <a:t>   </a:t>
            </a:r>
            <a:r>
              <a:rPr lang="de-DE" sz="4400" b="1" dirty="0" smtClean="0"/>
              <a:t> Energiewirtschaft</a:t>
            </a:r>
          </a:p>
          <a:p>
            <a:r>
              <a:rPr lang="de-DE" sz="600" b="1" dirty="0" smtClean="0"/>
              <a:t> </a:t>
            </a:r>
            <a:endParaRPr lang="de-DE" sz="600" b="1" dirty="0"/>
          </a:p>
          <a:p>
            <a:r>
              <a:rPr lang="de-DE" sz="3600" dirty="0" smtClean="0"/>
              <a:t>	   </a:t>
            </a:r>
            <a:r>
              <a:rPr lang="de-DE" sz="500" dirty="0" smtClean="0"/>
              <a:t>    </a:t>
            </a:r>
            <a:r>
              <a:rPr lang="de-DE" sz="3600" dirty="0" smtClean="0"/>
              <a:t>   Zukünftige Entwicklungen – 		           </a:t>
            </a:r>
          </a:p>
          <a:p>
            <a:r>
              <a:rPr lang="de-DE" sz="3600" dirty="0"/>
              <a:t> </a:t>
            </a:r>
            <a:r>
              <a:rPr lang="de-DE" sz="3600" dirty="0" smtClean="0"/>
              <a:t>      </a:t>
            </a:r>
            <a:r>
              <a:rPr lang="de-DE" sz="2800" dirty="0" smtClean="0"/>
              <a:t>    </a:t>
            </a:r>
            <a:r>
              <a:rPr lang="de-DE" sz="3600" dirty="0" smtClean="0"/>
              <a:t>     Anteil </a:t>
            </a:r>
            <a:r>
              <a:rPr lang="de-DE" sz="3600" dirty="0"/>
              <a:t>der erneuerbaren Energien</a:t>
            </a:r>
            <a:endParaRPr lang="de-DE" dirty="0"/>
          </a:p>
        </p:txBody>
      </p:sp>
      <p:pic>
        <p:nvPicPr>
          <p:cNvPr id="6" name="Bild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2253" y="272018"/>
            <a:ext cx="2075723" cy="1556792"/>
          </a:xfrm>
          <a:prstGeom prst="rect">
            <a:avLst/>
          </a:prstGeom>
        </p:spPr>
      </p:pic>
      <p:graphicFrame>
        <p:nvGraphicFramePr>
          <p:cNvPr id="8" name="Diagramm 7"/>
          <p:cNvGraphicFramePr/>
          <p:nvPr>
            <p:extLst>
              <p:ext uri="{D42A27DB-BD31-4B8C-83A1-F6EECF244321}">
                <p14:modId xmlns:p14="http://schemas.microsoft.com/office/powerpoint/2010/main" val="152941466"/>
              </p:ext>
            </p:extLst>
          </p:nvPr>
        </p:nvGraphicFramePr>
        <p:xfrm>
          <a:off x="1691680" y="980728"/>
          <a:ext cx="7956376" cy="58772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oliennummernplatzhalter 1"/>
          <p:cNvSpPr>
            <a:spLocks noGrp="1"/>
          </p:cNvSpPr>
          <p:nvPr>
            <p:ph type="sldNum" sz="quarter" idx="12"/>
          </p:nvPr>
        </p:nvSpPr>
        <p:spPr/>
        <p:txBody>
          <a:bodyPr/>
          <a:lstStyle/>
          <a:p>
            <a:fld id="{508A11F4-F0F8-4B5B-B075-753C58DBD519}" type="slidenum">
              <a:rPr lang="de-DE" smtClean="0"/>
              <a:t>30</a:t>
            </a:fld>
            <a:endParaRPr lang="de-DE"/>
          </a:p>
        </p:txBody>
      </p:sp>
    </p:spTree>
    <p:extLst>
      <p:ext uri="{BB962C8B-B14F-4D97-AF65-F5344CB8AC3E}">
        <p14:creationId xmlns:p14="http://schemas.microsoft.com/office/powerpoint/2010/main" val="12845152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51520" y="188640"/>
            <a:ext cx="8676456" cy="1815882"/>
          </a:xfrm>
          <a:prstGeom prst="rect">
            <a:avLst/>
          </a:prstGeom>
          <a:noFill/>
        </p:spPr>
        <p:txBody>
          <a:bodyPr wrap="square" rtlCol="0">
            <a:spAutoFit/>
          </a:bodyPr>
          <a:lstStyle/>
          <a:p>
            <a:r>
              <a:rPr lang="de-DE" sz="4400" b="1" dirty="0" smtClean="0"/>
              <a:t>    E: 6. Klimafolgen für die    </a:t>
            </a:r>
          </a:p>
          <a:p>
            <a:r>
              <a:rPr lang="de-DE" sz="4400" b="1" dirty="0"/>
              <a:t> </a:t>
            </a:r>
            <a:r>
              <a:rPr lang="de-DE" sz="4400" b="1" dirty="0" smtClean="0"/>
              <a:t>        </a:t>
            </a:r>
            <a:r>
              <a:rPr lang="de-DE" sz="3600" b="1" dirty="0" smtClean="0"/>
              <a:t>   </a:t>
            </a:r>
            <a:r>
              <a:rPr lang="de-DE" sz="4400" b="1" dirty="0" smtClean="0"/>
              <a:t> Energiewirtschaft</a:t>
            </a:r>
          </a:p>
          <a:p>
            <a:endParaRPr lang="de-DE" sz="600" b="1" dirty="0"/>
          </a:p>
          <a:p>
            <a:endParaRPr lang="de-DE" dirty="0"/>
          </a:p>
        </p:txBody>
      </p:sp>
      <p:pic>
        <p:nvPicPr>
          <p:cNvPr id="6" name="Bild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2253" y="272018"/>
            <a:ext cx="2075723" cy="1556792"/>
          </a:xfrm>
          <a:prstGeom prst="rect">
            <a:avLst/>
          </a:prstGeom>
        </p:spPr>
      </p:pic>
      <p:graphicFrame>
        <p:nvGraphicFramePr>
          <p:cNvPr id="7" name="Diagramm 6"/>
          <p:cNvGraphicFramePr/>
          <p:nvPr>
            <p:extLst>
              <p:ext uri="{D42A27DB-BD31-4B8C-83A1-F6EECF244321}">
                <p14:modId xmlns:p14="http://schemas.microsoft.com/office/powerpoint/2010/main" val="1051078790"/>
              </p:ext>
            </p:extLst>
          </p:nvPr>
        </p:nvGraphicFramePr>
        <p:xfrm>
          <a:off x="250256" y="2212280"/>
          <a:ext cx="8677720" cy="40970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feld 1"/>
          <p:cNvSpPr txBox="1"/>
          <p:nvPr/>
        </p:nvSpPr>
        <p:spPr>
          <a:xfrm>
            <a:off x="593272" y="3905451"/>
            <a:ext cx="8532440" cy="2585323"/>
          </a:xfrm>
          <a:prstGeom prst="rect">
            <a:avLst/>
          </a:prstGeom>
          <a:noFill/>
        </p:spPr>
        <p:txBody>
          <a:bodyPr wrap="square" rtlCol="0">
            <a:spAutoFit/>
          </a:bodyPr>
          <a:lstStyle/>
          <a:p>
            <a:pPr lvl="0"/>
            <a:r>
              <a:rPr lang="de-DE" sz="2400" dirty="0"/>
              <a:t>Sind die Zielvorgaben überhaupt </a:t>
            </a:r>
            <a:r>
              <a:rPr lang="de-DE" sz="2400" dirty="0" smtClean="0"/>
              <a:t>durchsetzbar?                                   Erreichbar, jedoch nur durch:                                                               </a:t>
            </a:r>
          </a:p>
          <a:p>
            <a:pPr marL="342900" lvl="0" indent="-342900">
              <a:buFont typeface="Arial" charset="0"/>
              <a:buChar char="•"/>
            </a:pPr>
            <a:r>
              <a:rPr lang="de-DE" sz="2400" dirty="0" smtClean="0"/>
              <a:t>striktes Einhalten der Auflagen </a:t>
            </a:r>
          </a:p>
          <a:p>
            <a:pPr marL="342900" lvl="0" indent="-342900">
              <a:buFont typeface="Arial" charset="0"/>
              <a:buChar char="•"/>
            </a:pPr>
            <a:r>
              <a:rPr lang="de-DE" sz="2400" dirty="0" smtClean="0"/>
              <a:t>Wirkungsgrade müssen weiter ausgebaut werden um den Fortschritt voranzutreiben            			             </a:t>
            </a:r>
          </a:p>
          <a:p>
            <a:pPr marL="342900" lvl="0" indent="-342900">
              <a:buFont typeface="Arial" charset="0"/>
              <a:buChar char="•"/>
            </a:pPr>
            <a:r>
              <a:rPr lang="de-DE" sz="2400" dirty="0" smtClean="0"/>
              <a:t>Forschung </a:t>
            </a:r>
            <a:r>
              <a:rPr lang="de-DE" sz="2400" dirty="0"/>
              <a:t>an Alternativen</a:t>
            </a:r>
          </a:p>
          <a:p>
            <a:endParaRPr lang="de-DE" dirty="0"/>
          </a:p>
        </p:txBody>
      </p:sp>
      <p:sp>
        <p:nvSpPr>
          <p:cNvPr id="3" name="Foliennummernplatzhalter 2"/>
          <p:cNvSpPr>
            <a:spLocks noGrp="1"/>
          </p:cNvSpPr>
          <p:nvPr>
            <p:ph type="sldNum" sz="quarter" idx="12"/>
          </p:nvPr>
        </p:nvSpPr>
        <p:spPr/>
        <p:txBody>
          <a:bodyPr/>
          <a:lstStyle/>
          <a:p>
            <a:fld id="{508A11F4-F0F8-4B5B-B075-753C58DBD519}" type="slidenum">
              <a:rPr lang="de-DE" smtClean="0"/>
              <a:t>31</a:t>
            </a:fld>
            <a:endParaRPr lang="de-DE"/>
          </a:p>
        </p:txBody>
      </p:sp>
    </p:spTree>
    <p:extLst>
      <p:ext uri="{BB962C8B-B14F-4D97-AF65-F5344CB8AC3E}">
        <p14:creationId xmlns:p14="http://schemas.microsoft.com/office/powerpoint/2010/main" val="3375466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m 24"/>
          <p:cNvGraphicFramePr/>
          <p:nvPr>
            <p:extLst>
              <p:ext uri="{D42A27DB-BD31-4B8C-83A1-F6EECF244321}">
                <p14:modId xmlns:p14="http://schemas.microsoft.com/office/powerpoint/2010/main" val="1288359548"/>
              </p:ext>
            </p:extLst>
          </p:nvPr>
        </p:nvGraphicFramePr>
        <p:xfrm>
          <a:off x="246310" y="2708920"/>
          <a:ext cx="8677720"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liennummernplatzhalter 1"/>
          <p:cNvSpPr>
            <a:spLocks noGrp="1"/>
          </p:cNvSpPr>
          <p:nvPr>
            <p:ph type="sldNum" sz="quarter" idx="12"/>
          </p:nvPr>
        </p:nvSpPr>
        <p:spPr/>
        <p:txBody>
          <a:bodyPr/>
          <a:lstStyle/>
          <a:p>
            <a:fld id="{508A11F4-F0F8-4B5B-B075-753C58DBD519}" type="slidenum">
              <a:rPr lang="de-DE" smtClean="0"/>
              <a:t>32</a:t>
            </a:fld>
            <a:endParaRPr lang="de-DE"/>
          </a:p>
        </p:txBody>
      </p:sp>
      <p:sp>
        <p:nvSpPr>
          <p:cNvPr id="6" name="Textfeld 5"/>
          <p:cNvSpPr txBox="1"/>
          <p:nvPr/>
        </p:nvSpPr>
        <p:spPr>
          <a:xfrm>
            <a:off x="251520" y="188640"/>
            <a:ext cx="8676456" cy="1723549"/>
          </a:xfrm>
          <a:prstGeom prst="rect">
            <a:avLst/>
          </a:prstGeom>
          <a:noFill/>
        </p:spPr>
        <p:txBody>
          <a:bodyPr wrap="square" rtlCol="0">
            <a:spAutoFit/>
          </a:bodyPr>
          <a:lstStyle/>
          <a:p>
            <a:r>
              <a:rPr lang="de-DE" sz="4400" b="1" dirty="0" smtClean="0"/>
              <a:t>    E: 6. Klimafolgen für die    </a:t>
            </a:r>
          </a:p>
          <a:p>
            <a:r>
              <a:rPr lang="de-DE" sz="4400" b="1" dirty="0"/>
              <a:t> </a:t>
            </a:r>
            <a:r>
              <a:rPr lang="de-DE" sz="4400" b="1" dirty="0" smtClean="0"/>
              <a:t>        </a:t>
            </a:r>
            <a:r>
              <a:rPr lang="de-DE" sz="3600" b="1" dirty="0" smtClean="0"/>
              <a:t>   </a:t>
            </a:r>
            <a:endParaRPr lang="de-DE" sz="600" b="1" dirty="0"/>
          </a:p>
          <a:p>
            <a:endParaRPr lang="de-DE" dirty="0"/>
          </a:p>
        </p:txBody>
      </p:sp>
      <p:pic>
        <p:nvPicPr>
          <p:cNvPr id="7" name="Bild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2253" y="272018"/>
            <a:ext cx="2075723" cy="1556792"/>
          </a:xfrm>
          <a:prstGeom prst="rect">
            <a:avLst/>
          </a:prstGeom>
        </p:spPr>
      </p:pic>
    </p:spTree>
    <p:extLst>
      <p:ext uri="{BB962C8B-B14F-4D97-AF65-F5344CB8AC3E}">
        <p14:creationId xmlns:p14="http://schemas.microsoft.com/office/powerpoint/2010/main" val="3877487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51520" y="188640"/>
            <a:ext cx="8676456" cy="1723549"/>
          </a:xfrm>
          <a:prstGeom prst="rect">
            <a:avLst/>
          </a:prstGeom>
          <a:noFill/>
        </p:spPr>
        <p:txBody>
          <a:bodyPr wrap="square" rtlCol="0">
            <a:spAutoFit/>
          </a:bodyPr>
          <a:lstStyle/>
          <a:p>
            <a:r>
              <a:rPr lang="de-DE" sz="4400" b="1" dirty="0" smtClean="0"/>
              <a:t>E: 7. Klimafolgen für die </a:t>
            </a:r>
          </a:p>
          <a:p>
            <a:r>
              <a:rPr lang="de-DE" sz="4400" b="1" dirty="0"/>
              <a:t> </a:t>
            </a:r>
            <a:r>
              <a:rPr lang="de-DE" sz="4400" b="1" dirty="0" smtClean="0"/>
              <a:t>   </a:t>
            </a:r>
            <a:r>
              <a:rPr lang="de-DE" sz="3600" b="1" dirty="0" smtClean="0"/>
              <a:t>  </a:t>
            </a:r>
            <a:r>
              <a:rPr lang="de-DE" sz="4400" b="1" dirty="0" smtClean="0"/>
              <a:t>   biologische Vielfalt</a:t>
            </a:r>
            <a:endParaRPr lang="de-DE" sz="5400" b="1" dirty="0"/>
          </a:p>
          <a:p>
            <a:endParaRPr lang="de-DE" dirty="0"/>
          </a:p>
        </p:txBody>
      </p:sp>
      <p:pic>
        <p:nvPicPr>
          <p:cNvPr id="2" name="Bild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0844" y="198320"/>
            <a:ext cx="2487132" cy="1658088"/>
          </a:xfrm>
          <a:prstGeom prst="rect">
            <a:avLst/>
          </a:prstGeom>
        </p:spPr>
      </p:pic>
      <p:graphicFrame>
        <p:nvGraphicFramePr>
          <p:cNvPr id="5" name="Diagramm 4"/>
          <p:cNvGraphicFramePr/>
          <p:nvPr>
            <p:extLst>
              <p:ext uri="{D42A27DB-BD31-4B8C-83A1-F6EECF244321}">
                <p14:modId xmlns:p14="http://schemas.microsoft.com/office/powerpoint/2010/main" val="1158996014"/>
              </p:ext>
            </p:extLst>
          </p:nvPr>
        </p:nvGraphicFramePr>
        <p:xfrm>
          <a:off x="4770" y="1340768"/>
          <a:ext cx="8923206" cy="53443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liennummernplatzhalter 2"/>
          <p:cNvSpPr>
            <a:spLocks noGrp="1"/>
          </p:cNvSpPr>
          <p:nvPr>
            <p:ph type="sldNum" sz="quarter" idx="12"/>
          </p:nvPr>
        </p:nvSpPr>
        <p:spPr/>
        <p:txBody>
          <a:bodyPr/>
          <a:lstStyle/>
          <a:p>
            <a:fld id="{508A11F4-F0F8-4B5B-B075-753C58DBD519}" type="slidenum">
              <a:rPr lang="de-DE" smtClean="0"/>
              <a:t>33</a:t>
            </a:fld>
            <a:endParaRPr lang="de-DE"/>
          </a:p>
        </p:txBody>
      </p:sp>
    </p:spTree>
    <p:extLst>
      <p:ext uri="{BB962C8B-B14F-4D97-AF65-F5344CB8AC3E}">
        <p14:creationId xmlns:p14="http://schemas.microsoft.com/office/powerpoint/2010/main" val="7879717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p:cNvGraphicFramePr/>
          <p:nvPr>
            <p:extLst>
              <p:ext uri="{D42A27DB-BD31-4B8C-83A1-F6EECF244321}">
                <p14:modId xmlns:p14="http://schemas.microsoft.com/office/powerpoint/2010/main" val="1114845637"/>
              </p:ext>
            </p:extLst>
          </p:nvPr>
        </p:nvGraphicFramePr>
        <p:xfrm>
          <a:off x="250256" y="2132856"/>
          <a:ext cx="8677720" cy="3856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feld 4"/>
          <p:cNvSpPr txBox="1"/>
          <p:nvPr/>
        </p:nvSpPr>
        <p:spPr>
          <a:xfrm>
            <a:off x="251520" y="188640"/>
            <a:ext cx="8676456" cy="1723549"/>
          </a:xfrm>
          <a:prstGeom prst="rect">
            <a:avLst/>
          </a:prstGeom>
          <a:noFill/>
        </p:spPr>
        <p:txBody>
          <a:bodyPr wrap="square" rtlCol="0">
            <a:spAutoFit/>
          </a:bodyPr>
          <a:lstStyle/>
          <a:p>
            <a:r>
              <a:rPr lang="de-DE" sz="4400" b="1" dirty="0" smtClean="0"/>
              <a:t>E: 7. Klimafolgen für die </a:t>
            </a:r>
          </a:p>
          <a:p>
            <a:r>
              <a:rPr lang="de-DE" sz="4400" b="1" dirty="0"/>
              <a:t> </a:t>
            </a:r>
            <a:r>
              <a:rPr lang="de-DE" sz="4400" b="1" dirty="0" smtClean="0"/>
              <a:t>   </a:t>
            </a:r>
            <a:r>
              <a:rPr lang="de-DE" sz="3600" b="1" dirty="0" smtClean="0"/>
              <a:t>  </a:t>
            </a:r>
            <a:r>
              <a:rPr lang="de-DE" sz="4400" b="1" dirty="0" smtClean="0"/>
              <a:t>   biologische Vielfalt</a:t>
            </a:r>
            <a:endParaRPr lang="de-DE" sz="5400" b="1" dirty="0"/>
          </a:p>
          <a:p>
            <a:endParaRPr lang="de-DE" dirty="0"/>
          </a:p>
        </p:txBody>
      </p:sp>
      <p:pic>
        <p:nvPicPr>
          <p:cNvPr id="6" name="Bild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40844" y="198320"/>
            <a:ext cx="2487132" cy="1658088"/>
          </a:xfrm>
          <a:prstGeom prst="rect">
            <a:avLst/>
          </a:prstGeom>
        </p:spPr>
      </p:pic>
      <p:sp>
        <p:nvSpPr>
          <p:cNvPr id="2" name="Foliennummernplatzhalter 1"/>
          <p:cNvSpPr>
            <a:spLocks noGrp="1"/>
          </p:cNvSpPr>
          <p:nvPr>
            <p:ph type="sldNum" sz="quarter" idx="12"/>
          </p:nvPr>
        </p:nvSpPr>
        <p:spPr/>
        <p:txBody>
          <a:bodyPr/>
          <a:lstStyle/>
          <a:p>
            <a:fld id="{508A11F4-F0F8-4B5B-B075-753C58DBD519}" type="slidenum">
              <a:rPr lang="de-DE" smtClean="0"/>
              <a:t>34</a:t>
            </a:fld>
            <a:endParaRPr lang="de-DE"/>
          </a:p>
        </p:txBody>
      </p:sp>
    </p:spTree>
    <p:extLst>
      <p:ext uri="{BB962C8B-B14F-4D97-AF65-F5344CB8AC3E}">
        <p14:creationId xmlns:p14="http://schemas.microsoft.com/office/powerpoint/2010/main" val="3568134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p:cNvGraphicFramePr/>
          <p:nvPr>
            <p:extLst>
              <p:ext uri="{D42A27DB-BD31-4B8C-83A1-F6EECF244321}">
                <p14:modId xmlns:p14="http://schemas.microsoft.com/office/powerpoint/2010/main" val="493664757"/>
              </p:ext>
            </p:extLst>
          </p:nvPr>
        </p:nvGraphicFramePr>
        <p:xfrm>
          <a:off x="250256" y="2132856"/>
          <a:ext cx="8677720" cy="3496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feld 4"/>
          <p:cNvSpPr txBox="1"/>
          <p:nvPr/>
        </p:nvSpPr>
        <p:spPr>
          <a:xfrm>
            <a:off x="251520" y="188640"/>
            <a:ext cx="8676456" cy="1723549"/>
          </a:xfrm>
          <a:prstGeom prst="rect">
            <a:avLst/>
          </a:prstGeom>
          <a:noFill/>
        </p:spPr>
        <p:txBody>
          <a:bodyPr wrap="square" rtlCol="0">
            <a:spAutoFit/>
          </a:bodyPr>
          <a:lstStyle/>
          <a:p>
            <a:r>
              <a:rPr lang="de-DE" sz="4400" b="1" dirty="0" smtClean="0"/>
              <a:t>E: 7. Klimafolgen für die </a:t>
            </a:r>
          </a:p>
          <a:p>
            <a:r>
              <a:rPr lang="de-DE" sz="4400" b="1" dirty="0"/>
              <a:t> </a:t>
            </a:r>
            <a:r>
              <a:rPr lang="de-DE" sz="4400" b="1" dirty="0" smtClean="0"/>
              <a:t>   </a:t>
            </a:r>
            <a:r>
              <a:rPr lang="de-DE" sz="3600" b="1" dirty="0" smtClean="0"/>
              <a:t>  </a:t>
            </a:r>
            <a:r>
              <a:rPr lang="de-DE" sz="4400" b="1" dirty="0" smtClean="0"/>
              <a:t>   biologische Vielfalt</a:t>
            </a:r>
            <a:endParaRPr lang="de-DE" sz="5400" b="1" dirty="0"/>
          </a:p>
          <a:p>
            <a:endParaRPr lang="de-DE" dirty="0"/>
          </a:p>
        </p:txBody>
      </p:sp>
      <p:pic>
        <p:nvPicPr>
          <p:cNvPr id="6" name="Bild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40844" y="198320"/>
            <a:ext cx="2487132" cy="1658088"/>
          </a:xfrm>
          <a:prstGeom prst="rect">
            <a:avLst/>
          </a:prstGeom>
        </p:spPr>
      </p:pic>
      <p:sp>
        <p:nvSpPr>
          <p:cNvPr id="2" name="Foliennummernplatzhalter 1"/>
          <p:cNvSpPr>
            <a:spLocks noGrp="1"/>
          </p:cNvSpPr>
          <p:nvPr>
            <p:ph type="sldNum" sz="quarter" idx="12"/>
          </p:nvPr>
        </p:nvSpPr>
        <p:spPr/>
        <p:txBody>
          <a:bodyPr/>
          <a:lstStyle/>
          <a:p>
            <a:fld id="{508A11F4-F0F8-4B5B-B075-753C58DBD519}" type="slidenum">
              <a:rPr lang="de-DE" smtClean="0"/>
              <a:t>35</a:t>
            </a:fld>
            <a:endParaRPr lang="de-DE"/>
          </a:p>
        </p:txBody>
      </p:sp>
    </p:spTree>
    <p:extLst>
      <p:ext uri="{BB962C8B-B14F-4D97-AF65-F5344CB8AC3E}">
        <p14:creationId xmlns:p14="http://schemas.microsoft.com/office/powerpoint/2010/main" val="9427724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m 24"/>
          <p:cNvGraphicFramePr/>
          <p:nvPr>
            <p:extLst>
              <p:ext uri="{D42A27DB-BD31-4B8C-83A1-F6EECF244321}">
                <p14:modId xmlns:p14="http://schemas.microsoft.com/office/powerpoint/2010/main" val="1544277797"/>
              </p:ext>
            </p:extLst>
          </p:nvPr>
        </p:nvGraphicFramePr>
        <p:xfrm>
          <a:off x="246310" y="2708920"/>
          <a:ext cx="8677720"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liennummernplatzhalter 1"/>
          <p:cNvSpPr>
            <a:spLocks noGrp="1"/>
          </p:cNvSpPr>
          <p:nvPr>
            <p:ph type="sldNum" sz="quarter" idx="12"/>
          </p:nvPr>
        </p:nvSpPr>
        <p:spPr/>
        <p:txBody>
          <a:bodyPr/>
          <a:lstStyle/>
          <a:p>
            <a:fld id="{508A11F4-F0F8-4B5B-B075-753C58DBD519}" type="slidenum">
              <a:rPr lang="de-DE" smtClean="0"/>
              <a:t>36</a:t>
            </a:fld>
            <a:endParaRPr lang="de-DE"/>
          </a:p>
        </p:txBody>
      </p:sp>
      <p:sp>
        <p:nvSpPr>
          <p:cNvPr id="6" name="Textfeld 5"/>
          <p:cNvSpPr txBox="1"/>
          <p:nvPr/>
        </p:nvSpPr>
        <p:spPr>
          <a:xfrm>
            <a:off x="251520" y="188640"/>
            <a:ext cx="8676456" cy="1723549"/>
          </a:xfrm>
          <a:prstGeom prst="rect">
            <a:avLst/>
          </a:prstGeom>
          <a:noFill/>
        </p:spPr>
        <p:txBody>
          <a:bodyPr wrap="square" rtlCol="0">
            <a:spAutoFit/>
          </a:bodyPr>
          <a:lstStyle/>
          <a:p>
            <a:r>
              <a:rPr lang="de-DE" sz="4400" b="1" dirty="0" smtClean="0"/>
              <a:t>E: 7. Klimafolgen für die </a:t>
            </a:r>
          </a:p>
          <a:p>
            <a:r>
              <a:rPr lang="de-DE" sz="4400" b="1" dirty="0"/>
              <a:t> </a:t>
            </a:r>
            <a:r>
              <a:rPr lang="de-DE" sz="4400" b="1" dirty="0" smtClean="0"/>
              <a:t>   </a:t>
            </a:r>
            <a:r>
              <a:rPr lang="de-DE" sz="3600" b="1" dirty="0" smtClean="0"/>
              <a:t>  </a:t>
            </a:r>
            <a:r>
              <a:rPr lang="de-DE" sz="4400" b="1" dirty="0" smtClean="0"/>
              <a:t>   </a:t>
            </a:r>
            <a:endParaRPr lang="de-DE" sz="5400" b="1" dirty="0"/>
          </a:p>
          <a:p>
            <a:endParaRPr lang="de-DE" dirty="0"/>
          </a:p>
        </p:txBody>
      </p:sp>
      <p:pic>
        <p:nvPicPr>
          <p:cNvPr id="7" name="Bild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40844" y="198320"/>
            <a:ext cx="2487132" cy="1658088"/>
          </a:xfrm>
          <a:prstGeom prst="rect">
            <a:avLst/>
          </a:prstGeom>
        </p:spPr>
      </p:pic>
    </p:spTree>
    <p:extLst>
      <p:ext uri="{BB962C8B-B14F-4D97-AF65-F5344CB8AC3E}">
        <p14:creationId xmlns:p14="http://schemas.microsoft.com/office/powerpoint/2010/main" val="19430079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p:cNvGraphicFramePr/>
          <p:nvPr>
            <p:extLst>
              <p:ext uri="{D42A27DB-BD31-4B8C-83A1-F6EECF244321}">
                <p14:modId xmlns:p14="http://schemas.microsoft.com/office/powerpoint/2010/main" val="1318019885"/>
              </p:ext>
            </p:extLst>
          </p:nvPr>
        </p:nvGraphicFramePr>
        <p:xfrm>
          <a:off x="250256" y="2204864"/>
          <a:ext cx="8677720"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feld 3"/>
          <p:cNvSpPr txBox="1"/>
          <p:nvPr/>
        </p:nvSpPr>
        <p:spPr>
          <a:xfrm>
            <a:off x="251520" y="188640"/>
            <a:ext cx="8676456" cy="1723549"/>
          </a:xfrm>
          <a:prstGeom prst="rect">
            <a:avLst/>
          </a:prstGeom>
          <a:noFill/>
        </p:spPr>
        <p:txBody>
          <a:bodyPr wrap="square" rtlCol="0">
            <a:spAutoFit/>
          </a:bodyPr>
          <a:lstStyle/>
          <a:p>
            <a:r>
              <a:rPr lang="de-DE" sz="4400" b="1" dirty="0" smtClean="0"/>
              <a:t>	E: 8. Klimafolgen für </a:t>
            </a:r>
          </a:p>
          <a:p>
            <a:r>
              <a:rPr lang="de-DE" sz="4400" b="1" dirty="0" smtClean="0"/>
              <a:t>  	</a:t>
            </a:r>
            <a:r>
              <a:rPr lang="de-DE" sz="2600" b="1" dirty="0"/>
              <a:t> </a:t>
            </a:r>
            <a:r>
              <a:rPr lang="de-DE" sz="2600" b="1" dirty="0" smtClean="0"/>
              <a:t>       </a:t>
            </a:r>
            <a:r>
              <a:rPr lang="de-DE" sz="3200" b="1" dirty="0" smtClean="0"/>
              <a:t>    </a:t>
            </a:r>
            <a:r>
              <a:rPr lang="de-DE" sz="4400" b="1" dirty="0" smtClean="0"/>
              <a:t> den Verkehr</a:t>
            </a:r>
            <a:endParaRPr lang="de-DE" sz="5400" b="1" dirty="0"/>
          </a:p>
          <a:p>
            <a:endParaRPr lang="de-DE" dirty="0"/>
          </a:p>
        </p:txBody>
      </p:sp>
      <p:pic>
        <p:nvPicPr>
          <p:cNvPr id="2" name="Bild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08204" y="193241"/>
            <a:ext cx="2519772" cy="1679848"/>
          </a:xfrm>
          <a:prstGeom prst="rect">
            <a:avLst/>
          </a:prstGeom>
        </p:spPr>
      </p:pic>
      <p:sp>
        <p:nvSpPr>
          <p:cNvPr id="3" name="Foliennummernplatzhalter 2"/>
          <p:cNvSpPr>
            <a:spLocks noGrp="1"/>
          </p:cNvSpPr>
          <p:nvPr>
            <p:ph type="sldNum" sz="quarter" idx="12"/>
          </p:nvPr>
        </p:nvSpPr>
        <p:spPr/>
        <p:txBody>
          <a:bodyPr/>
          <a:lstStyle/>
          <a:p>
            <a:fld id="{508A11F4-F0F8-4B5B-B075-753C58DBD519}" type="slidenum">
              <a:rPr lang="de-DE" smtClean="0"/>
              <a:t>37</a:t>
            </a:fld>
            <a:endParaRPr lang="de-DE"/>
          </a:p>
        </p:txBody>
      </p:sp>
    </p:spTree>
    <p:extLst>
      <p:ext uri="{BB962C8B-B14F-4D97-AF65-F5344CB8AC3E}">
        <p14:creationId xmlns:p14="http://schemas.microsoft.com/office/powerpoint/2010/main" val="13885670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m 24"/>
          <p:cNvGraphicFramePr/>
          <p:nvPr>
            <p:extLst>
              <p:ext uri="{D42A27DB-BD31-4B8C-83A1-F6EECF244321}">
                <p14:modId xmlns:p14="http://schemas.microsoft.com/office/powerpoint/2010/main" val="1037428908"/>
              </p:ext>
            </p:extLst>
          </p:nvPr>
        </p:nvGraphicFramePr>
        <p:xfrm>
          <a:off x="246310" y="2208858"/>
          <a:ext cx="8677720"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feld 3"/>
          <p:cNvSpPr txBox="1"/>
          <p:nvPr/>
        </p:nvSpPr>
        <p:spPr>
          <a:xfrm>
            <a:off x="251520" y="188640"/>
            <a:ext cx="8676456" cy="1446550"/>
          </a:xfrm>
          <a:prstGeom prst="rect">
            <a:avLst/>
          </a:prstGeom>
          <a:noFill/>
        </p:spPr>
        <p:txBody>
          <a:bodyPr wrap="square" rtlCol="0">
            <a:spAutoFit/>
          </a:bodyPr>
          <a:lstStyle/>
          <a:p>
            <a:r>
              <a:rPr lang="de-DE" sz="4400" b="1" dirty="0" smtClean="0"/>
              <a:t>	E: 8. Klimafolgen für </a:t>
            </a:r>
          </a:p>
          <a:p>
            <a:r>
              <a:rPr lang="de-DE" sz="4400" b="1" dirty="0" smtClean="0"/>
              <a:t>  	</a:t>
            </a:r>
            <a:r>
              <a:rPr lang="de-DE" sz="2600" b="1" dirty="0"/>
              <a:t> </a:t>
            </a:r>
            <a:r>
              <a:rPr lang="de-DE" sz="2600" b="1" dirty="0" smtClean="0"/>
              <a:t>       </a:t>
            </a:r>
            <a:r>
              <a:rPr lang="de-DE" sz="3200" b="1" dirty="0" smtClean="0"/>
              <a:t>    </a:t>
            </a:r>
            <a:r>
              <a:rPr lang="de-DE" sz="4400" b="1" dirty="0" smtClean="0"/>
              <a:t> den</a:t>
            </a:r>
            <a:endParaRPr lang="de-DE" dirty="0"/>
          </a:p>
        </p:txBody>
      </p:sp>
      <p:pic>
        <p:nvPicPr>
          <p:cNvPr id="5" name="Bild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08204" y="193241"/>
            <a:ext cx="2519772" cy="1679848"/>
          </a:xfrm>
          <a:prstGeom prst="rect">
            <a:avLst/>
          </a:prstGeom>
        </p:spPr>
      </p:pic>
      <p:sp>
        <p:nvSpPr>
          <p:cNvPr id="2" name="Foliennummernplatzhalter 1"/>
          <p:cNvSpPr>
            <a:spLocks noGrp="1"/>
          </p:cNvSpPr>
          <p:nvPr>
            <p:ph type="sldNum" sz="quarter" idx="12"/>
          </p:nvPr>
        </p:nvSpPr>
        <p:spPr/>
        <p:txBody>
          <a:bodyPr/>
          <a:lstStyle/>
          <a:p>
            <a:fld id="{508A11F4-F0F8-4B5B-B075-753C58DBD519}" type="slidenum">
              <a:rPr lang="de-DE" smtClean="0"/>
              <a:t>38</a:t>
            </a:fld>
            <a:endParaRPr lang="de-DE"/>
          </a:p>
        </p:txBody>
      </p:sp>
    </p:spTree>
    <p:extLst>
      <p:ext uri="{BB962C8B-B14F-4D97-AF65-F5344CB8AC3E}">
        <p14:creationId xmlns:p14="http://schemas.microsoft.com/office/powerpoint/2010/main" val="20907965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51520" y="188640"/>
            <a:ext cx="8676456" cy="1785104"/>
          </a:xfrm>
          <a:prstGeom prst="rect">
            <a:avLst/>
          </a:prstGeom>
          <a:noFill/>
        </p:spPr>
        <p:txBody>
          <a:bodyPr wrap="square" rtlCol="0">
            <a:spAutoFit/>
          </a:bodyPr>
          <a:lstStyle/>
          <a:p>
            <a:r>
              <a:rPr lang="de-DE" sz="4400" b="1" dirty="0" smtClean="0"/>
              <a:t>	E: 9. Klimafolgen für </a:t>
            </a:r>
          </a:p>
          <a:p>
            <a:r>
              <a:rPr lang="de-DE" sz="4400" b="1" dirty="0" smtClean="0"/>
              <a:t>	 </a:t>
            </a:r>
            <a:r>
              <a:rPr lang="de-DE" sz="3800" b="1" dirty="0" smtClean="0"/>
              <a:t>   </a:t>
            </a:r>
            <a:r>
              <a:rPr lang="de-DE" sz="3600" b="1" dirty="0" smtClean="0"/>
              <a:t> </a:t>
            </a:r>
            <a:r>
              <a:rPr lang="de-DE" sz="4400" b="1" dirty="0" smtClean="0"/>
              <a:t>    den Tourismus</a:t>
            </a:r>
            <a:endParaRPr lang="de-DE" sz="5400" b="1" dirty="0"/>
          </a:p>
          <a:p>
            <a:endParaRPr lang="de-DE" dirty="0"/>
          </a:p>
        </p:txBody>
      </p:sp>
      <p:pic>
        <p:nvPicPr>
          <p:cNvPr id="2" name="Bild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3812" y="192244"/>
            <a:ext cx="2634164" cy="1762969"/>
          </a:xfrm>
          <a:prstGeom prst="rect">
            <a:avLst/>
          </a:prstGeom>
        </p:spPr>
      </p:pic>
      <p:graphicFrame>
        <p:nvGraphicFramePr>
          <p:cNvPr id="6" name="Diagramm 5"/>
          <p:cNvGraphicFramePr/>
          <p:nvPr>
            <p:extLst>
              <p:ext uri="{D42A27DB-BD31-4B8C-83A1-F6EECF244321}">
                <p14:modId xmlns:p14="http://schemas.microsoft.com/office/powerpoint/2010/main" val="594755727"/>
              </p:ext>
            </p:extLst>
          </p:nvPr>
        </p:nvGraphicFramePr>
        <p:xfrm>
          <a:off x="113290" y="1628800"/>
          <a:ext cx="8923206" cy="53443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liennummernplatzhalter 2"/>
          <p:cNvSpPr>
            <a:spLocks noGrp="1"/>
          </p:cNvSpPr>
          <p:nvPr>
            <p:ph type="sldNum" sz="quarter" idx="12"/>
          </p:nvPr>
        </p:nvSpPr>
        <p:spPr/>
        <p:txBody>
          <a:bodyPr/>
          <a:lstStyle/>
          <a:p>
            <a:fld id="{508A11F4-F0F8-4B5B-B075-753C58DBD519}" type="slidenum">
              <a:rPr lang="de-DE" smtClean="0"/>
              <a:t>39</a:t>
            </a:fld>
            <a:endParaRPr lang="de-DE"/>
          </a:p>
        </p:txBody>
      </p:sp>
    </p:spTree>
    <p:extLst>
      <p:ext uri="{BB962C8B-B14F-4D97-AF65-F5344CB8AC3E}">
        <p14:creationId xmlns:p14="http://schemas.microsoft.com/office/powerpoint/2010/main" val="1017074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971600" y="188640"/>
            <a:ext cx="8676456" cy="1723549"/>
          </a:xfrm>
          <a:prstGeom prst="rect">
            <a:avLst/>
          </a:prstGeom>
          <a:noFill/>
        </p:spPr>
        <p:txBody>
          <a:bodyPr wrap="square" rtlCol="0">
            <a:spAutoFit/>
          </a:bodyPr>
          <a:lstStyle/>
          <a:p>
            <a:r>
              <a:rPr lang="de-DE" sz="4400" b="1" dirty="0" smtClean="0"/>
              <a:t>E: 1. Klimafolgen für die   </a:t>
            </a:r>
          </a:p>
          <a:p>
            <a:r>
              <a:rPr lang="de-DE" sz="4400" b="1" dirty="0" smtClean="0"/>
              <a:t>     </a:t>
            </a:r>
            <a:r>
              <a:rPr lang="de-DE" sz="4000" b="1" dirty="0" smtClean="0"/>
              <a:t>  </a:t>
            </a:r>
            <a:r>
              <a:rPr lang="de-DE" sz="4400" b="1" dirty="0" smtClean="0"/>
              <a:t>  Landwirtschaft</a:t>
            </a:r>
            <a:endParaRPr lang="de-DE" sz="5400" b="1" dirty="0" smtClean="0"/>
          </a:p>
          <a:p>
            <a:endParaRPr lang="de-DE" dirty="0"/>
          </a:p>
        </p:txBody>
      </p:sp>
      <p:graphicFrame>
        <p:nvGraphicFramePr>
          <p:cNvPr id="2" name="Diagramm 1"/>
          <p:cNvGraphicFramePr/>
          <p:nvPr>
            <p:extLst>
              <p:ext uri="{D42A27DB-BD31-4B8C-83A1-F6EECF244321}">
                <p14:modId xmlns:p14="http://schemas.microsoft.com/office/powerpoint/2010/main" val="2052458936"/>
              </p:ext>
            </p:extLst>
          </p:nvPr>
        </p:nvGraphicFramePr>
        <p:xfrm>
          <a:off x="251520" y="1181584"/>
          <a:ext cx="8676456" cy="491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Bild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80566" y="188640"/>
            <a:ext cx="2242640" cy="1461220"/>
          </a:xfrm>
          <a:prstGeom prst="rect">
            <a:avLst/>
          </a:prstGeom>
        </p:spPr>
      </p:pic>
      <p:sp>
        <p:nvSpPr>
          <p:cNvPr id="5" name="Foliennummernplatzhalter 4"/>
          <p:cNvSpPr>
            <a:spLocks noGrp="1"/>
          </p:cNvSpPr>
          <p:nvPr>
            <p:ph type="sldNum" sz="quarter" idx="12"/>
          </p:nvPr>
        </p:nvSpPr>
        <p:spPr/>
        <p:txBody>
          <a:bodyPr/>
          <a:lstStyle/>
          <a:p>
            <a:fld id="{508A11F4-F0F8-4B5B-B075-753C58DBD519}" type="slidenum">
              <a:rPr lang="de-DE" smtClean="0"/>
              <a:t>4</a:t>
            </a:fld>
            <a:endParaRPr lang="de-DE"/>
          </a:p>
        </p:txBody>
      </p:sp>
    </p:spTree>
    <p:extLst>
      <p:ext uri="{BB962C8B-B14F-4D97-AF65-F5344CB8AC3E}">
        <p14:creationId xmlns:p14="http://schemas.microsoft.com/office/powerpoint/2010/main" val="13562812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m 24"/>
          <p:cNvGraphicFramePr/>
          <p:nvPr>
            <p:extLst>
              <p:ext uri="{D42A27DB-BD31-4B8C-83A1-F6EECF244321}">
                <p14:modId xmlns:p14="http://schemas.microsoft.com/office/powerpoint/2010/main" val="1964112892"/>
              </p:ext>
            </p:extLst>
          </p:nvPr>
        </p:nvGraphicFramePr>
        <p:xfrm>
          <a:off x="246310" y="2636912"/>
          <a:ext cx="8677720"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Bild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59402" y="211287"/>
            <a:ext cx="2597199" cy="1946547"/>
          </a:xfrm>
          <a:prstGeom prst="rect">
            <a:avLst/>
          </a:prstGeom>
        </p:spPr>
      </p:pic>
      <p:sp>
        <p:nvSpPr>
          <p:cNvPr id="3" name="Foliennummernplatzhalter 2"/>
          <p:cNvSpPr>
            <a:spLocks noGrp="1"/>
          </p:cNvSpPr>
          <p:nvPr>
            <p:ph type="sldNum" sz="quarter" idx="12"/>
          </p:nvPr>
        </p:nvSpPr>
        <p:spPr/>
        <p:txBody>
          <a:bodyPr/>
          <a:lstStyle/>
          <a:p>
            <a:fld id="{508A11F4-F0F8-4B5B-B075-753C58DBD519}" type="slidenum">
              <a:rPr lang="de-DE" smtClean="0"/>
              <a:t>40</a:t>
            </a:fld>
            <a:endParaRPr lang="de-DE"/>
          </a:p>
        </p:txBody>
      </p:sp>
      <p:sp>
        <p:nvSpPr>
          <p:cNvPr id="6" name="Textfeld 5"/>
          <p:cNvSpPr txBox="1"/>
          <p:nvPr/>
        </p:nvSpPr>
        <p:spPr>
          <a:xfrm>
            <a:off x="251520" y="188640"/>
            <a:ext cx="8676456" cy="1446550"/>
          </a:xfrm>
          <a:prstGeom prst="rect">
            <a:avLst/>
          </a:prstGeom>
          <a:noFill/>
        </p:spPr>
        <p:txBody>
          <a:bodyPr wrap="square" rtlCol="0">
            <a:spAutoFit/>
          </a:bodyPr>
          <a:lstStyle/>
          <a:p>
            <a:r>
              <a:rPr lang="de-DE" sz="4400" b="1" dirty="0" smtClean="0"/>
              <a:t>	E: 9. Klimafolgen für </a:t>
            </a:r>
          </a:p>
          <a:p>
            <a:r>
              <a:rPr lang="de-DE" sz="4400" b="1" dirty="0" smtClean="0"/>
              <a:t>	 </a:t>
            </a:r>
            <a:r>
              <a:rPr lang="de-DE" sz="3800" b="1" dirty="0" smtClean="0"/>
              <a:t>   </a:t>
            </a:r>
            <a:r>
              <a:rPr lang="de-DE" sz="3600" b="1" dirty="0" smtClean="0"/>
              <a:t> </a:t>
            </a:r>
            <a:r>
              <a:rPr lang="de-DE" sz="4400" b="1" dirty="0" smtClean="0"/>
              <a:t>    den</a:t>
            </a:r>
            <a:endParaRPr lang="de-DE" dirty="0"/>
          </a:p>
        </p:txBody>
      </p:sp>
    </p:spTree>
    <p:extLst>
      <p:ext uri="{BB962C8B-B14F-4D97-AF65-F5344CB8AC3E}">
        <p14:creationId xmlns:p14="http://schemas.microsoft.com/office/powerpoint/2010/main" val="18536158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p:cNvGraphicFramePr/>
          <p:nvPr>
            <p:extLst>
              <p:ext uri="{D42A27DB-BD31-4B8C-83A1-F6EECF244321}">
                <p14:modId xmlns:p14="http://schemas.microsoft.com/office/powerpoint/2010/main" val="1297849546"/>
              </p:ext>
            </p:extLst>
          </p:nvPr>
        </p:nvGraphicFramePr>
        <p:xfrm>
          <a:off x="250256" y="2348880"/>
          <a:ext cx="8677720"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feld 3"/>
          <p:cNvSpPr txBox="1"/>
          <p:nvPr/>
        </p:nvSpPr>
        <p:spPr>
          <a:xfrm>
            <a:off x="251520" y="188640"/>
            <a:ext cx="8676456" cy="1046440"/>
          </a:xfrm>
          <a:prstGeom prst="rect">
            <a:avLst/>
          </a:prstGeom>
          <a:noFill/>
        </p:spPr>
        <p:txBody>
          <a:bodyPr wrap="square" rtlCol="0">
            <a:spAutoFit/>
          </a:bodyPr>
          <a:lstStyle/>
          <a:p>
            <a:r>
              <a:rPr lang="de-DE" sz="4400" b="1" dirty="0"/>
              <a:t> </a:t>
            </a:r>
            <a:r>
              <a:rPr lang="de-DE" sz="4400" b="1" dirty="0" smtClean="0"/>
              <a:t>E: 10. Klimafolgen für das</a:t>
            </a:r>
            <a:endParaRPr lang="de-DE" sz="5400" b="1" dirty="0"/>
          </a:p>
          <a:p>
            <a:endParaRPr lang="de-DE" dirty="0"/>
          </a:p>
        </p:txBody>
      </p:sp>
      <p:pic>
        <p:nvPicPr>
          <p:cNvPr id="2" name="Bild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60232" y="190067"/>
            <a:ext cx="2267744" cy="1700808"/>
          </a:xfrm>
          <a:prstGeom prst="rect">
            <a:avLst/>
          </a:prstGeom>
        </p:spPr>
      </p:pic>
      <p:sp>
        <p:nvSpPr>
          <p:cNvPr id="3" name="Foliennummernplatzhalter 2"/>
          <p:cNvSpPr>
            <a:spLocks noGrp="1"/>
          </p:cNvSpPr>
          <p:nvPr>
            <p:ph type="sldNum" sz="quarter" idx="12"/>
          </p:nvPr>
        </p:nvSpPr>
        <p:spPr/>
        <p:txBody>
          <a:bodyPr/>
          <a:lstStyle/>
          <a:p>
            <a:fld id="{508A11F4-F0F8-4B5B-B075-753C58DBD519}" type="slidenum">
              <a:rPr lang="de-DE" smtClean="0"/>
              <a:t>41</a:t>
            </a:fld>
            <a:endParaRPr lang="de-DE"/>
          </a:p>
        </p:txBody>
      </p:sp>
    </p:spTree>
    <p:extLst>
      <p:ext uri="{BB962C8B-B14F-4D97-AF65-F5344CB8AC3E}">
        <p14:creationId xmlns:p14="http://schemas.microsoft.com/office/powerpoint/2010/main" val="3044588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m 24"/>
          <p:cNvGraphicFramePr/>
          <p:nvPr>
            <p:extLst>
              <p:ext uri="{D42A27DB-BD31-4B8C-83A1-F6EECF244321}">
                <p14:modId xmlns:p14="http://schemas.microsoft.com/office/powerpoint/2010/main" val="1680043686"/>
              </p:ext>
            </p:extLst>
          </p:nvPr>
        </p:nvGraphicFramePr>
        <p:xfrm>
          <a:off x="246310" y="2208858"/>
          <a:ext cx="8677720"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Bild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60232" y="190067"/>
            <a:ext cx="2267744" cy="1700808"/>
          </a:xfrm>
          <a:prstGeom prst="rect">
            <a:avLst/>
          </a:prstGeom>
        </p:spPr>
      </p:pic>
      <p:sp>
        <p:nvSpPr>
          <p:cNvPr id="5" name="Textfeld 4"/>
          <p:cNvSpPr txBox="1"/>
          <p:nvPr/>
        </p:nvSpPr>
        <p:spPr>
          <a:xfrm>
            <a:off x="251520" y="188640"/>
            <a:ext cx="8676456" cy="1046440"/>
          </a:xfrm>
          <a:prstGeom prst="rect">
            <a:avLst/>
          </a:prstGeom>
          <a:noFill/>
        </p:spPr>
        <p:txBody>
          <a:bodyPr wrap="square" rtlCol="0">
            <a:spAutoFit/>
          </a:bodyPr>
          <a:lstStyle/>
          <a:p>
            <a:r>
              <a:rPr lang="de-DE" sz="4400" b="1" dirty="0"/>
              <a:t> </a:t>
            </a:r>
            <a:r>
              <a:rPr lang="de-DE" sz="4400" b="1" dirty="0" smtClean="0"/>
              <a:t>E: 10. Klimafolgen für das</a:t>
            </a:r>
            <a:endParaRPr lang="de-DE" sz="5400" b="1" dirty="0"/>
          </a:p>
          <a:p>
            <a:endParaRPr lang="de-DE" dirty="0"/>
          </a:p>
        </p:txBody>
      </p:sp>
      <p:sp>
        <p:nvSpPr>
          <p:cNvPr id="2" name="Foliennummernplatzhalter 1"/>
          <p:cNvSpPr>
            <a:spLocks noGrp="1"/>
          </p:cNvSpPr>
          <p:nvPr>
            <p:ph type="sldNum" sz="quarter" idx="12"/>
          </p:nvPr>
        </p:nvSpPr>
        <p:spPr/>
        <p:txBody>
          <a:bodyPr/>
          <a:lstStyle/>
          <a:p>
            <a:fld id="{508A11F4-F0F8-4B5B-B075-753C58DBD519}" type="slidenum">
              <a:rPr lang="de-DE" smtClean="0"/>
              <a:t>42</a:t>
            </a:fld>
            <a:endParaRPr lang="de-DE"/>
          </a:p>
        </p:txBody>
      </p:sp>
    </p:spTree>
    <p:extLst>
      <p:ext uri="{BB962C8B-B14F-4D97-AF65-F5344CB8AC3E}">
        <p14:creationId xmlns:p14="http://schemas.microsoft.com/office/powerpoint/2010/main" val="7457157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p:cNvGraphicFramePr/>
          <p:nvPr>
            <p:extLst>
              <p:ext uri="{D42A27DB-BD31-4B8C-83A1-F6EECF244321}">
                <p14:modId xmlns:p14="http://schemas.microsoft.com/office/powerpoint/2010/main" val="1446033696"/>
              </p:ext>
            </p:extLst>
          </p:nvPr>
        </p:nvGraphicFramePr>
        <p:xfrm>
          <a:off x="179512" y="692696"/>
          <a:ext cx="8677720"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liennummernplatzhalter 1"/>
          <p:cNvSpPr>
            <a:spLocks noGrp="1"/>
          </p:cNvSpPr>
          <p:nvPr>
            <p:ph type="sldNum" sz="quarter" idx="12"/>
          </p:nvPr>
        </p:nvSpPr>
        <p:spPr/>
        <p:txBody>
          <a:bodyPr/>
          <a:lstStyle/>
          <a:p>
            <a:fld id="{508A11F4-F0F8-4B5B-B075-753C58DBD519}" type="slidenum">
              <a:rPr lang="de-DE" smtClean="0"/>
              <a:t>43</a:t>
            </a:fld>
            <a:endParaRPr lang="de-DE"/>
          </a:p>
        </p:txBody>
      </p:sp>
    </p:spTree>
    <p:extLst>
      <p:ext uri="{BB962C8B-B14F-4D97-AF65-F5344CB8AC3E}">
        <p14:creationId xmlns:p14="http://schemas.microsoft.com/office/powerpoint/2010/main" val="492009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971600" y="188640"/>
            <a:ext cx="8676456" cy="1723549"/>
          </a:xfrm>
          <a:prstGeom prst="rect">
            <a:avLst/>
          </a:prstGeom>
          <a:noFill/>
        </p:spPr>
        <p:txBody>
          <a:bodyPr wrap="square" rtlCol="0">
            <a:spAutoFit/>
          </a:bodyPr>
          <a:lstStyle/>
          <a:p>
            <a:r>
              <a:rPr lang="de-DE" sz="4400" b="1" dirty="0" smtClean="0"/>
              <a:t>E: 1. Klimafolgen für die   </a:t>
            </a:r>
          </a:p>
          <a:p>
            <a:r>
              <a:rPr lang="de-DE" sz="4400" b="1" dirty="0" smtClean="0"/>
              <a:t>     </a:t>
            </a:r>
            <a:r>
              <a:rPr lang="de-DE" sz="4000" b="1" dirty="0" smtClean="0"/>
              <a:t>  </a:t>
            </a:r>
            <a:r>
              <a:rPr lang="de-DE" sz="4400" b="1" dirty="0" smtClean="0"/>
              <a:t>  Landwirtschaft</a:t>
            </a:r>
            <a:endParaRPr lang="de-DE" sz="5400" b="1" dirty="0" smtClean="0"/>
          </a:p>
          <a:p>
            <a:endParaRPr lang="de-DE" dirty="0"/>
          </a:p>
        </p:txBody>
      </p:sp>
      <p:pic>
        <p:nvPicPr>
          <p:cNvPr id="10" name="Bild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0566" y="188640"/>
            <a:ext cx="2242640" cy="1461220"/>
          </a:xfrm>
          <a:prstGeom prst="rect">
            <a:avLst/>
          </a:prstGeom>
        </p:spPr>
      </p:pic>
      <p:graphicFrame>
        <p:nvGraphicFramePr>
          <p:cNvPr id="2" name="Diagramm 1"/>
          <p:cNvGraphicFramePr/>
          <p:nvPr>
            <p:extLst>
              <p:ext uri="{D42A27DB-BD31-4B8C-83A1-F6EECF244321}">
                <p14:modId xmlns:p14="http://schemas.microsoft.com/office/powerpoint/2010/main" val="1387649792"/>
              </p:ext>
            </p:extLst>
          </p:nvPr>
        </p:nvGraphicFramePr>
        <p:xfrm>
          <a:off x="251520" y="1397000"/>
          <a:ext cx="8671686" cy="53443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liennummernplatzhalter 2"/>
          <p:cNvSpPr>
            <a:spLocks noGrp="1"/>
          </p:cNvSpPr>
          <p:nvPr>
            <p:ph type="sldNum" sz="quarter" idx="12"/>
          </p:nvPr>
        </p:nvSpPr>
        <p:spPr/>
        <p:txBody>
          <a:bodyPr/>
          <a:lstStyle/>
          <a:p>
            <a:fld id="{508A11F4-F0F8-4B5B-B075-753C58DBD519}" type="slidenum">
              <a:rPr lang="de-DE" smtClean="0"/>
              <a:t>5</a:t>
            </a:fld>
            <a:endParaRPr lang="de-DE"/>
          </a:p>
        </p:txBody>
      </p:sp>
    </p:spTree>
    <p:extLst>
      <p:ext uri="{BB962C8B-B14F-4D97-AF65-F5344CB8AC3E}">
        <p14:creationId xmlns:p14="http://schemas.microsoft.com/office/powerpoint/2010/main" val="660495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971600" y="188640"/>
            <a:ext cx="8676456" cy="1723549"/>
          </a:xfrm>
          <a:prstGeom prst="rect">
            <a:avLst/>
          </a:prstGeom>
          <a:noFill/>
        </p:spPr>
        <p:txBody>
          <a:bodyPr wrap="square" rtlCol="0">
            <a:spAutoFit/>
          </a:bodyPr>
          <a:lstStyle/>
          <a:p>
            <a:r>
              <a:rPr lang="de-DE" sz="4400" b="1" dirty="0" smtClean="0"/>
              <a:t>E: 1. Klimafolgen für die   </a:t>
            </a:r>
          </a:p>
          <a:p>
            <a:r>
              <a:rPr lang="de-DE" sz="4400" b="1" dirty="0" smtClean="0"/>
              <a:t>     </a:t>
            </a:r>
            <a:r>
              <a:rPr lang="de-DE" sz="4000" b="1" dirty="0" smtClean="0"/>
              <a:t>  </a:t>
            </a:r>
            <a:r>
              <a:rPr lang="de-DE" sz="4400" b="1" dirty="0" smtClean="0"/>
              <a:t>  Landwirtschaft</a:t>
            </a:r>
            <a:endParaRPr lang="de-DE" sz="5400" b="1" dirty="0" smtClean="0"/>
          </a:p>
          <a:p>
            <a:endParaRPr lang="de-DE" dirty="0"/>
          </a:p>
        </p:txBody>
      </p:sp>
      <p:pic>
        <p:nvPicPr>
          <p:cNvPr id="10" name="Bild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0566" y="188640"/>
            <a:ext cx="2242640" cy="1461220"/>
          </a:xfrm>
          <a:prstGeom prst="rect">
            <a:avLst/>
          </a:prstGeom>
        </p:spPr>
      </p:pic>
      <p:graphicFrame>
        <p:nvGraphicFramePr>
          <p:cNvPr id="5" name="Diagramm 4"/>
          <p:cNvGraphicFramePr/>
          <p:nvPr>
            <p:extLst>
              <p:ext uri="{D42A27DB-BD31-4B8C-83A1-F6EECF244321}">
                <p14:modId xmlns:p14="http://schemas.microsoft.com/office/powerpoint/2010/main" val="200150825"/>
              </p:ext>
            </p:extLst>
          </p:nvPr>
        </p:nvGraphicFramePr>
        <p:xfrm>
          <a:off x="251520" y="1397000"/>
          <a:ext cx="8671686" cy="53443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oliennummernplatzhalter 1"/>
          <p:cNvSpPr>
            <a:spLocks noGrp="1"/>
          </p:cNvSpPr>
          <p:nvPr>
            <p:ph type="sldNum" sz="quarter" idx="12"/>
          </p:nvPr>
        </p:nvSpPr>
        <p:spPr/>
        <p:txBody>
          <a:bodyPr/>
          <a:lstStyle/>
          <a:p>
            <a:fld id="{508A11F4-F0F8-4B5B-B075-753C58DBD519}" type="slidenum">
              <a:rPr lang="de-DE" smtClean="0"/>
              <a:t>6</a:t>
            </a:fld>
            <a:endParaRPr lang="de-DE"/>
          </a:p>
        </p:txBody>
      </p:sp>
    </p:spTree>
    <p:extLst>
      <p:ext uri="{BB962C8B-B14F-4D97-AF65-F5344CB8AC3E}">
        <p14:creationId xmlns:p14="http://schemas.microsoft.com/office/powerpoint/2010/main" val="6502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p:cNvGraphicFramePr/>
          <p:nvPr>
            <p:extLst>
              <p:ext uri="{D42A27DB-BD31-4B8C-83A1-F6EECF244321}">
                <p14:modId xmlns:p14="http://schemas.microsoft.com/office/powerpoint/2010/main" val="1454937377"/>
              </p:ext>
            </p:extLst>
          </p:nvPr>
        </p:nvGraphicFramePr>
        <p:xfrm>
          <a:off x="250256" y="2060848"/>
          <a:ext cx="8677720"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feld 8"/>
          <p:cNvSpPr txBox="1"/>
          <p:nvPr/>
        </p:nvSpPr>
        <p:spPr>
          <a:xfrm>
            <a:off x="971600" y="188640"/>
            <a:ext cx="8676456" cy="1723549"/>
          </a:xfrm>
          <a:prstGeom prst="rect">
            <a:avLst/>
          </a:prstGeom>
          <a:noFill/>
        </p:spPr>
        <p:txBody>
          <a:bodyPr wrap="square" rtlCol="0">
            <a:spAutoFit/>
          </a:bodyPr>
          <a:lstStyle/>
          <a:p>
            <a:r>
              <a:rPr lang="de-DE" sz="4400" b="1" dirty="0" smtClean="0"/>
              <a:t>E: 1. Klimafolgen für die   </a:t>
            </a:r>
          </a:p>
          <a:p>
            <a:r>
              <a:rPr lang="de-DE" sz="4400" b="1" dirty="0" smtClean="0"/>
              <a:t>     </a:t>
            </a:r>
            <a:r>
              <a:rPr lang="de-DE" sz="4000" b="1" dirty="0" smtClean="0"/>
              <a:t>  </a:t>
            </a:r>
            <a:r>
              <a:rPr lang="de-DE" sz="4400" b="1" dirty="0" smtClean="0"/>
              <a:t>  Landwirtschaft</a:t>
            </a:r>
            <a:endParaRPr lang="de-DE" sz="5400" b="1" dirty="0" smtClean="0"/>
          </a:p>
          <a:p>
            <a:endParaRPr lang="de-DE" dirty="0"/>
          </a:p>
        </p:txBody>
      </p:sp>
      <p:pic>
        <p:nvPicPr>
          <p:cNvPr id="10" name="Bild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80566" y="188640"/>
            <a:ext cx="2242640" cy="1461220"/>
          </a:xfrm>
          <a:prstGeom prst="rect">
            <a:avLst/>
          </a:prstGeom>
        </p:spPr>
      </p:pic>
      <p:sp>
        <p:nvSpPr>
          <p:cNvPr id="2" name="Foliennummernplatzhalter 1"/>
          <p:cNvSpPr>
            <a:spLocks noGrp="1"/>
          </p:cNvSpPr>
          <p:nvPr>
            <p:ph type="sldNum" sz="quarter" idx="12"/>
          </p:nvPr>
        </p:nvSpPr>
        <p:spPr/>
        <p:txBody>
          <a:bodyPr/>
          <a:lstStyle/>
          <a:p>
            <a:fld id="{508A11F4-F0F8-4B5B-B075-753C58DBD519}" type="slidenum">
              <a:rPr lang="de-DE" smtClean="0"/>
              <a:t>7</a:t>
            </a:fld>
            <a:endParaRPr lang="de-DE"/>
          </a:p>
        </p:txBody>
      </p:sp>
    </p:spTree>
    <p:extLst>
      <p:ext uri="{BB962C8B-B14F-4D97-AF65-F5344CB8AC3E}">
        <p14:creationId xmlns:p14="http://schemas.microsoft.com/office/powerpoint/2010/main" val="88569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m 24"/>
          <p:cNvGraphicFramePr/>
          <p:nvPr>
            <p:extLst>
              <p:ext uri="{D42A27DB-BD31-4B8C-83A1-F6EECF244321}">
                <p14:modId xmlns:p14="http://schemas.microsoft.com/office/powerpoint/2010/main" val="1464637992"/>
              </p:ext>
            </p:extLst>
          </p:nvPr>
        </p:nvGraphicFramePr>
        <p:xfrm>
          <a:off x="233610" y="2564904"/>
          <a:ext cx="8677720"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liennummernplatzhalter 1"/>
          <p:cNvSpPr>
            <a:spLocks noGrp="1"/>
          </p:cNvSpPr>
          <p:nvPr>
            <p:ph type="sldNum" sz="quarter" idx="12"/>
          </p:nvPr>
        </p:nvSpPr>
        <p:spPr/>
        <p:txBody>
          <a:bodyPr/>
          <a:lstStyle/>
          <a:p>
            <a:fld id="{508A11F4-F0F8-4B5B-B075-753C58DBD519}" type="slidenum">
              <a:rPr lang="de-DE" smtClean="0"/>
              <a:t>8</a:t>
            </a:fld>
            <a:endParaRPr lang="de-DE"/>
          </a:p>
        </p:txBody>
      </p:sp>
      <p:sp>
        <p:nvSpPr>
          <p:cNvPr id="6" name="Textfeld 5"/>
          <p:cNvSpPr txBox="1"/>
          <p:nvPr/>
        </p:nvSpPr>
        <p:spPr>
          <a:xfrm>
            <a:off x="971600" y="188640"/>
            <a:ext cx="8676456" cy="1446550"/>
          </a:xfrm>
          <a:prstGeom prst="rect">
            <a:avLst/>
          </a:prstGeom>
          <a:noFill/>
        </p:spPr>
        <p:txBody>
          <a:bodyPr wrap="square" rtlCol="0">
            <a:spAutoFit/>
          </a:bodyPr>
          <a:lstStyle/>
          <a:p>
            <a:r>
              <a:rPr lang="de-DE" sz="4400" b="1" dirty="0" smtClean="0"/>
              <a:t>E: 1. Klimafolgen für die   </a:t>
            </a:r>
          </a:p>
          <a:p>
            <a:r>
              <a:rPr lang="de-DE" sz="4400" b="1" dirty="0" smtClean="0"/>
              <a:t>     </a:t>
            </a:r>
            <a:r>
              <a:rPr lang="de-DE" sz="4000" b="1" dirty="0" smtClean="0"/>
              <a:t>  </a:t>
            </a:r>
            <a:r>
              <a:rPr lang="de-DE" sz="4400" b="1" dirty="0" smtClean="0"/>
              <a:t>  </a:t>
            </a:r>
            <a:endParaRPr lang="de-DE" dirty="0"/>
          </a:p>
        </p:txBody>
      </p:sp>
      <p:pic>
        <p:nvPicPr>
          <p:cNvPr id="7" name="Bild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80566" y="188640"/>
            <a:ext cx="2242640" cy="1461220"/>
          </a:xfrm>
          <a:prstGeom prst="rect">
            <a:avLst/>
          </a:prstGeom>
        </p:spPr>
      </p:pic>
    </p:spTree>
    <p:extLst>
      <p:ext uri="{BB962C8B-B14F-4D97-AF65-F5344CB8AC3E}">
        <p14:creationId xmlns:p14="http://schemas.microsoft.com/office/powerpoint/2010/main" val="17367636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51520" y="188640"/>
            <a:ext cx="8676456" cy="1723549"/>
          </a:xfrm>
          <a:prstGeom prst="rect">
            <a:avLst/>
          </a:prstGeom>
          <a:noFill/>
        </p:spPr>
        <p:txBody>
          <a:bodyPr wrap="square" rtlCol="0">
            <a:spAutoFit/>
          </a:bodyPr>
          <a:lstStyle/>
          <a:p>
            <a:r>
              <a:rPr lang="de-DE" sz="4400" b="1" dirty="0" smtClean="0"/>
              <a:t>E: 2. Klimafolgen für die </a:t>
            </a:r>
          </a:p>
          <a:p>
            <a:r>
              <a:rPr lang="de-DE" sz="4400" b="1" dirty="0"/>
              <a:t> </a:t>
            </a:r>
            <a:r>
              <a:rPr lang="de-DE" sz="4400" b="1" dirty="0" smtClean="0"/>
              <a:t>   </a:t>
            </a:r>
            <a:r>
              <a:rPr lang="de-DE" sz="3800" b="1" dirty="0" smtClean="0"/>
              <a:t>   </a:t>
            </a:r>
            <a:r>
              <a:rPr lang="de-DE" sz="4400" b="1" dirty="0" smtClean="0"/>
              <a:t>  Industrie und Gewerbe</a:t>
            </a:r>
            <a:endParaRPr lang="de-DE" sz="5400" b="1" dirty="0" smtClean="0"/>
          </a:p>
          <a:p>
            <a:endParaRPr lang="de-DE" dirty="0"/>
          </a:p>
        </p:txBody>
      </p:sp>
      <p:pic>
        <p:nvPicPr>
          <p:cNvPr id="6" name="Bild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188640"/>
            <a:ext cx="2123728" cy="1591690"/>
          </a:xfrm>
          <a:prstGeom prst="rect">
            <a:avLst/>
          </a:prstGeom>
        </p:spPr>
      </p:pic>
      <p:graphicFrame>
        <p:nvGraphicFramePr>
          <p:cNvPr id="5" name="Diagramm 4"/>
          <p:cNvGraphicFramePr/>
          <p:nvPr>
            <p:extLst>
              <p:ext uri="{D42A27DB-BD31-4B8C-83A1-F6EECF244321}">
                <p14:modId xmlns:p14="http://schemas.microsoft.com/office/powerpoint/2010/main" val="1574490420"/>
              </p:ext>
            </p:extLst>
          </p:nvPr>
        </p:nvGraphicFramePr>
        <p:xfrm>
          <a:off x="4770" y="1340768"/>
          <a:ext cx="8923206" cy="53443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oliennummernplatzhalter 1"/>
          <p:cNvSpPr>
            <a:spLocks noGrp="1"/>
          </p:cNvSpPr>
          <p:nvPr>
            <p:ph type="sldNum" sz="quarter" idx="12"/>
          </p:nvPr>
        </p:nvSpPr>
        <p:spPr/>
        <p:txBody>
          <a:bodyPr/>
          <a:lstStyle/>
          <a:p>
            <a:fld id="{508A11F4-F0F8-4B5B-B075-753C58DBD519}" type="slidenum">
              <a:rPr lang="de-DE" smtClean="0"/>
              <a:t>9</a:t>
            </a:fld>
            <a:endParaRPr lang="de-DE"/>
          </a:p>
        </p:txBody>
      </p:sp>
    </p:spTree>
    <p:extLst>
      <p:ext uri="{BB962C8B-B14F-4D97-AF65-F5344CB8AC3E}">
        <p14:creationId xmlns:p14="http://schemas.microsoft.com/office/powerpoint/2010/main" val="225870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B8957B53-6A97-4476-83FE-573A9669408B}">
  <ds:schemaRefs>
    <ds:schemaRef ds:uri="ESRI.ArcGIS.Mapping.OfficeIntegration.PowerPointInfo"/>
  </ds:schemaRefs>
</ds:datastoreItem>
</file>

<file path=customXml/itemProps10.xml><?xml version="1.0" encoding="utf-8"?>
<ds:datastoreItem xmlns:ds="http://schemas.openxmlformats.org/officeDocument/2006/customXml" ds:itemID="{4F73B3C4-F2EE-4330-94A4-096B0D25FADB}">
  <ds:schemaRefs>
    <ds:schemaRef ds:uri="ESRI.ArcGIS.Mapping.OfficeIntegration.PowerPointInfo"/>
  </ds:schemaRefs>
</ds:datastoreItem>
</file>

<file path=customXml/itemProps11.xml><?xml version="1.0" encoding="utf-8"?>
<ds:datastoreItem xmlns:ds="http://schemas.openxmlformats.org/officeDocument/2006/customXml" ds:itemID="{AE3555A7-A9D0-4E5F-8BB9-F56A9420C57D}">
  <ds:schemaRefs>
    <ds:schemaRef ds:uri="ESRI.ArcGIS.Mapping.OfficeIntegration.PowerPointInfo"/>
  </ds:schemaRefs>
</ds:datastoreItem>
</file>

<file path=customXml/itemProps12.xml><?xml version="1.0" encoding="utf-8"?>
<ds:datastoreItem xmlns:ds="http://schemas.openxmlformats.org/officeDocument/2006/customXml" ds:itemID="{9A534FFD-3FFE-4D8C-9817-740C451B61D5}">
  <ds:schemaRefs>
    <ds:schemaRef ds:uri="ESRI.ArcGIS.Mapping.OfficeIntegration.PowerPointInfo"/>
  </ds:schemaRefs>
</ds:datastoreItem>
</file>

<file path=customXml/itemProps13.xml><?xml version="1.0" encoding="utf-8"?>
<ds:datastoreItem xmlns:ds="http://schemas.openxmlformats.org/officeDocument/2006/customXml" ds:itemID="{79DF30CF-807A-49F0-842E-122C2E7AC2A5}">
  <ds:schemaRefs>
    <ds:schemaRef ds:uri="ESRI.ArcGIS.Mapping.OfficeIntegration.PowerPointInfo"/>
  </ds:schemaRefs>
</ds:datastoreItem>
</file>

<file path=customXml/itemProps14.xml><?xml version="1.0" encoding="utf-8"?>
<ds:datastoreItem xmlns:ds="http://schemas.openxmlformats.org/officeDocument/2006/customXml" ds:itemID="{7A6E7E80-66E4-4BB1-982E-0CCC547A844D}">
  <ds:schemaRefs>
    <ds:schemaRef ds:uri="ESRI.ArcGIS.Mapping.OfficeIntegration.PowerPointInfo"/>
  </ds:schemaRefs>
</ds:datastoreItem>
</file>

<file path=customXml/itemProps15.xml><?xml version="1.0" encoding="utf-8"?>
<ds:datastoreItem xmlns:ds="http://schemas.openxmlformats.org/officeDocument/2006/customXml" ds:itemID="{2F857F56-D319-4915-8EA2-7FBF593C87B2}">
  <ds:schemaRefs>
    <ds:schemaRef ds:uri="ESRI.ArcGIS.Mapping.OfficeIntegration.PowerPointInfo"/>
  </ds:schemaRefs>
</ds:datastoreItem>
</file>

<file path=customXml/itemProps16.xml><?xml version="1.0" encoding="utf-8"?>
<ds:datastoreItem xmlns:ds="http://schemas.openxmlformats.org/officeDocument/2006/customXml" ds:itemID="{6CD5F139-6C49-4D8A-8D71-48AFF1ED704C}">
  <ds:schemaRefs>
    <ds:schemaRef ds:uri="ESRI.ArcGIS.Mapping.OfficeIntegration.PowerPointInfo"/>
  </ds:schemaRefs>
</ds:datastoreItem>
</file>

<file path=customXml/itemProps17.xml><?xml version="1.0" encoding="utf-8"?>
<ds:datastoreItem xmlns:ds="http://schemas.openxmlformats.org/officeDocument/2006/customXml" ds:itemID="{5E2BD212-91B7-456E-ABCD-759C90E41D4D}">
  <ds:schemaRefs>
    <ds:schemaRef ds:uri="ESRI.ArcGIS.Mapping.OfficeIntegration.PowerPointInfo"/>
  </ds:schemaRefs>
</ds:datastoreItem>
</file>

<file path=customXml/itemProps18.xml><?xml version="1.0" encoding="utf-8"?>
<ds:datastoreItem xmlns:ds="http://schemas.openxmlformats.org/officeDocument/2006/customXml" ds:itemID="{0D84385D-1CDC-49DA-BCC7-918A6F921F80}">
  <ds:schemaRefs>
    <ds:schemaRef ds:uri="ESRI.ArcGIS.Mapping.OfficeIntegration.PowerPointInfo"/>
  </ds:schemaRefs>
</ds:datastoreItem>
</file>

<file path=customXml/itemProps19.xml><?xml version="1.0" encoding="utf-8"?>
<ds:datastoreItem xmlns:ds="http://schemas.openxmlformats.org/officeDocument/2006/customXml" ds:itemID="{DE05357A-959D-4A01-9648-0C8FE0A7F9DA}">
  <ds:schemaRefs>
    <ds:schemaRef ds:uri="ESRI.ArcGIS.Mapping.OfficeIntegration.PowerPointInfo"/>
  </ds:schemaRefs>
</ds:datastoreItem>
</file>

<file path=customXml/itemProps2.xml><?xml version="1.0" encoding="utf-8"?>
<ds:datastoreItem xmlns:ds="http://schemas.openxmlformats.org/officeDocument/2006/customXml" ds:itemID="{59FAEA9A-BDE8-4A57-BCB5-F0B09866F9BC}">
  <ds:schemaRefs>
    <ds:schemaRef ds:uri="ESRI.ArcGIS.Mapping.OfficeIntegration.PowerPointInfo"/>
  </ds:schemaRefs>
</ds:datastoreItem>
</file>

<file path=customXml/itemProps20.xml><?xml version="1.0" encoding="utf-8"?>
<ds:datastoreItem xmlns:ds="http://schemas.openxmlformats.org/officeDocument/2006/customXml" ds:itemID="{0D7B08E4-164B-49E7-8849-50F92034D6B8}">
  <ds:schemaRefs>
    <ds:schemaRef ds:uri="ESRI.ArcGIS.Mapping.OfficeIntegration.PowerPointInfo"/>
  </ds:schemaRefs>
</ds:datastoreItem>
</file>

<file path=customXml/itemProps21.xml><?xml version="1.0" encoding="utf-8"?>
<ds:datastoreItem xmlns:ds="http://schemas.openxmlformats.org/officeDocument/2006/customXml" ds:itemID="{96ED97E2-E612-4139-B1CE-E2D02C80562D}">
  <ds:schemaRefs>
    <ds:schemaRef ds:uri="ESRI.ArcGIS.Mapping.OfficeIntegration.PowerPointInfo"/>
  </ds:schemaRefs>
</ds:datastoreItem>
</file>

<file path=customXml/itemProps22.xml><?xml version="1.0" encoding="utf-8"?>
<ds:datastoreItem xmlns:ds="http://schemas.openxmlformats.org/officeDocument/2006/customXml" ds:itemID="{DCF3B4D9-2A42-4641-BA80-7D225C87F090}">
  <ds:schemaRefs>
    <ds:schemaRef ds:uri="ESRI.ArcGIS.Mapping.OfficeIntegration.PowerPointInfo"/>
  </ds:schemaRefs>
</ds:datastoreItem>
</file>

<file path=customXml/itemProps23.xml><?xml version="1.0" encoding="utf-8"?>
<ds:datastoreItem xmlns:ds="http://schemas.openxmlformats.org/officeDocument/2006/customXml" ds:itemID="{2137DE00-31B9-4691-8970-6E1A153139FF}">
  <ds:schemaRefs>
    <ds:schemaRef ds:uri="ESRI.ArcGIS.Mapping.OfficeIntegration.PowerPointInfo"/>
  </ds:schemaRefs>
</ds:datastoreItem>
</file>

<file path=customXml/itemProps24.xml><?xml version="1.0" encoding="utf-8"?>
<ds:datastoreItem xmlns:ds="http://schemas.openxmlformats.org/officeDocument/2006/customXml" ds:itemID="{2838CAAB-6C72-4653-9290-39A243D2E86C}">
  <ds:schemaRefs>
    <ds:schemaRef ds:uri="ESRI.ArcGIS.Mapping.OfficeIntegration.PowerPointInfo"/>
  </ds:schemaRefs>
</ds:datastoreItem>
</file>

<file path=customXml/itemProps25.xml><?xml version="1.0" encoding="utf-8"?>
<ds:datastoreItem xmlns:ds="http://schemas.openxmlformats.org/officeDocument/2006/customXml" ds:itemID="{D93B9DD3-0599-4019-9317-20C75454CCFD}">
  <ds:schemaRefs>
    <ds:schemaRef ds:uri="ESRI.ArcGIS.Mapping.OfficeIntegration.PowerPointInfo"/>
  </ds:schemaRefs>
</ds:datastoreItem>
</file>

<file path=customXml/itemProps26.xml><?xml version="1.0" encoding="utf-8"?>
<ds:datastoreItem xmlns:ds="http://schemas.openxmlformats.org/officeDocument/2006/customXml" ds:itemID="{84D64B45-2FFE-4FD7-845D-A7E62B42450F}">
  <ds:schemaRefs>
    <ds:schemaRef ds:uri="ESRI.ArcGIS.Mapping.OfficeIntegration.PowerPointInfo"/>
  </ds:schemaRefs>
</ds:datastoreItem>
</file>

<file path=customXml/itemProps27.xml><?xml version="1.0" encoding="utf-8"?>
<ds:datastoreItem xmlns:ds="http://schemas.openxmlformats.org/officeDocument/2006/customXml" ds:itemID="{613BE22B-921E-4838-B781-CC564B933CA0}">
  <ds:schemaRefs>
    <ds:schemaRef ds:uri="ESRI.ArcGIS.Mapping.OfficeIntegration.PowerPointInfo"/>
  </ds:schemaRefs>
</ds:datastoreItem>
</file>

<file path=customXml/itemProps28.xml><?xml version="1.0" encoding="utf-8"?>
<ds:datastoreItem xmlns:ds="http://schemas.openxmlformats.org/officeDocument/2006/customXml" ds:itemID="{74362E7E-7079-4C04-A884-AD7A65E5BF52}">
  <ds:schemaRefs>
    <ds:schemaRef ds:uri="ESRI.ArcGIS.Mapping.OfficeIntegration.PowerPointInfo"/>
  </ds:schemaRefs>
</ds:datastoreItem>
</file>

<file path=customXml/itemProps29.xml><?xml version="1.0" encoding="utf-8"?>
<ds:datastoreItem xmlns:ds="http://schemas.openxmlformats.org/officeDocument/2006/customXml" ds:itemID="{32AFEAD3-2B16-47D4-A46A-C41ED2C558D3}">
  <ds:schemaRefs>
    <ds:schemaRef ds:uri="ESRI.ArcGIS.Mapping.OfficeIntegration.PowerPointInfo"/>
  </ds:schemaRefs>
</ds:datastoreItem>
</file>

<file path=customXml/itemProps3.xml><?xml version="1.0" encoding="utf-8"?>
<ds:datastoreItem xmlns:ds="http://schemas.openxmlformats.org/officeDocument/2006/customXml" ds:itemID="{238174C3-156C-4621-8B26-5F3AEC9CBE51}">
  <ds:schemaRefs>
    <ds:schemaRef ds:uri="ESRI.ArcGIS.Mapping.OfficeIntegration.PowerPointInfo"/>
  </ds:schemaRefs>
</ds:datastoreItem>
</file>

<file path=customXml/itemProps30.xml><?xml version="1.0" encoding="utf-8"?>
<ds:datastoreItem xmlns:ds="http://schemas.openxmlformats.org/officeDocument/2006/customXml" ds:itemID="{DC9EB165-2415-4E13-8A45-6384D0FFB0F4}">
  <ds:schemaRefs>
    <ds:schemaRef ds:uri="ESRI.ArcGIS.Mapping.OfficeIntegration.PowerPointInfo"/>
  </ds:schemaRefs>
</ds:datastoreItem>
</file>

<file path=customXml/itemProps31.xml><?xml version="1.0" encoding="utf-8"?>
<ds:datastoreItem xmlns:ds="http://schemas.openxmlformats.org/officeDocument/2006/customXml" ds:itemID="{B847847C-F10D-4A83-A5E9-BBD5549658D3}">
  <ds:schemaRefs>
    <ds:schemaRef ds:uri="ESRI.ArcGIS.Mapping.OfficeIntegration.PowerPointInfo"/>
  </ds:schemaRefs>
</ds:datastoreItem>
</file>

<file path=customXml/itemProps32.xml><?xml version="1.0" encoding="utf-8"?>
<ds:datastoreItem xmlns:ds="http://schemas.openxmlformats.org/officeDocument/2006/customXml" ds:itemID="{92A09F2B-83DB-45D7-8D8B-17646101785B}">
  <ds:schemaRefs>
    <ds:schemaRef ds:uri="ESRI.ArcGIS.Mapping.OfficeIntegration.PowerPointInfo"/>
  </ds:schemaRefs>
</ds:datastoreItem>
</file>

<file path=customXml/itemProps33.xml><?xml version="1.0" encoding="utf-8"?>
<ds:datastoreItem xmlns:ds="http://schemas.openxmlformats.org/officeDocument/2006/customXml" ds:itemID="{E4568236-2487-465B-A40A-D7EADF40A5D8}">
  <ds:schemaRefs>
    <ds:schemaRef ds:uri="ESRI.ArcGIS.Mapping.OfficeIntegration.PowerPointInfo"/>
  </ds:schemaRefs>
</ds:datastoreItem>
</file>

<file path=customXml/itemProps34.xml><?xml version="1.0" encoding="utf-8"?>
<ds:datastoreItem xmlns:ds="http://schemas.openxmlformats.org/officeDocument/2006/customXml" ds:itemID="{D0905F50-66C3-4234-9014-CF5EFAD91ACA}">
  <ds:schemaRefs>
    <ds:schemaRef ds:uri="ESRI.ArcGIS.Mapping.OfficeIntegration.PowerPointInfo"/>
  </ds:schemaRefs>
</ds:datastoreItem>
</file>

<file path=customXml/itemProps35.xml><?xml version="1.0" encoding="utf-8"?>
<ds:datastoreItem xmlns:ds="http://schemas.openxmlformats.org/officeDocument/2006/customXml" ds:itemID="{0E4201BE-3DEC-4130-8FA0-8E93383BADE4}">
  <ds:schemaRefs>
    <ds:schemaRef ds:uri="ESRI.ArcGIS.Mapping.OfficeIntegration.PowerPointInfo"/>
  </ds:schemaRefs>
</ds:datastoreItem>
</file>

<file path=customXml/itemProps36.xml><?xml version="1.0" encoding="utf-8"?>
<ds:datastoreItem xmlns:ds="http://schemas.openxmlformats.org/officeDocument/2006/customXml" ds:itemID="{D04F14D5-F7EA-4107-B7B6-6E256CA81876}">
  <ds:schemaRefs>
    <ds:schemaRef ds:uri="ESRI.ArcGIS.Mapping.OfficeIntegration.PowerPointInfo"/>
  </ds:schemaRefs>
</ds:datastoreItem>
</file>

<file path=customXml/itemProps37.xml><?xml version="1.0" encoding="utf-8"?>
<ds:datastoreItem xmlns:ds="http://schemas.openxmlformats.org/officeDocument/2006/customXml" ds:itemID="{3ACCB92D-F4DE-4BAD-B2D5-C01BC1AB8A1A}">
  <ds:schemaRefs>
    <ds:schemaRef ds:uri="ESRI.ArcGIS.Mapping.OfficeIntegration.PowerPointInfo"/>
  </ds:schemaRefs>
</ds:datastoreItem>
</file>

<file path=customXml/itemProps38.xml><?xml version="1.0" encoding="utf-8"?>
<ds:datastoreItem xmlns:ds="http://schemas.openxmlformats.org/officeDocument/2006/customXml" ds:itemID="{81779FEF-E977-4945-B495-6703096DD88A}">
  <ds:schemaRefs>
    <ds:schemaRef ds:uri="ESRI.ArcGIS.Mapping.OfficeIntegration.PowerPointInfo"/>
  </ds:schemaRefs>
</ds:datastoreItem>
</file>

<file path=customXml/itemProps39.xml><?xml version="1.0" encoding="utf-8"?>
<ds:datastoreItem xmlns:ds="http://schemas.openxmlformats.org/officeDocument/2006/customXml" ds:itemID="{A643BEEC-1601-4A8D-8C5C-25D93B765014}">
  <ds:schemaRefs>
    <ds:schemaRef ds:uri="ESRI.ArcGIS.Mapping.OfficeIntegration.PowerPointInfo"/>
  </ds:schemaRefs>
</ds:datastoreItem>
</file>

<file path=customXml/itemProps4.xml><?xml version="1.0" encoding="utf-8"?>
<ds:datastoreItem xmlns:ds="http://schemas.openxmlformats.org/officeDocument/2006/customXml" ds:itemID="{711CAFE1-A329-4B55-A457-0BA9D50026F2}">
  <ds:schemaRefs>
    <ds:schemaRef ds:uri="ESRI.ArcGIS.Mapping.OfficeIntegration.PowerPointInfo"/>
  </ds:schemaRefs>
</ds:datastoreItem>
</file>

<file path=customXml/itemProps40.xml><?xml version="1.0" encoding="utf-8"?>
<ds:datastoreItem xmlns:ds="http://schemas.openxmlformats.org/officeDocument/2006/customXml" ds:itemID="{7562B73F-F401-42AA-B33A-BB54FF37F558}">
  <ds:schemaRefs>
    <ds:schemaRef ds:uri="ESRI.ArcGIS.Mapping.OfficeIntegration.PowerPointInfo"/>
  </ds:schemaRefs>
</ds:datastoreItem>
</file>

<file path=customXml/itemProps41.xml><?xml version="1.0" encoding="utf-8"?>
<ds:datastoreItem xmlns:ds="http://schemas.openxmlformats.org/officeDocument/2006/customXml" ds:itemID="{F01B50D5-4ABB-4113-9ADC-0BFD402F9CAF}">
  <ds:schemaRefs>
    <ds:schemaRef ds:uri="ESRI.ArcGIS.Mapping.OfficeIntegration.PowerPointInfo"/>
  </ds:schemaRefs>
</ds:datastoreItem>
</file>

<file path=customXml/itemProps42.xml><?xml version="1.0" encoding="utf-8"?>
<ds:datastoreItem xmlns:ds="http://schemas.openxmlformats.org/officeDocument/2006/customXml" ds:itemID="{CC0E23A1-A805-409C-9B80-50CA926444A5}">
  <ds:schemaRefs>
    <ds:schemaRef ds:uri="ESRI.ArcGIS.Mapping.OfficeIntegration.PowerPointInfo"/>
  </ds:schemaRefs>
</ds:datastoreItem>
</file>

<file path=customXml/itemProps43.xml><?xml version="1.0" encoding="utf-8"?>
<ds:datastoreItem xmlns:ds="http://schemas.openxmlformats.org/officeDocument/2006/customXml" ds:itemID="{3080064A-20F6-42F0-8874-C16573EB149C}">
  <ds:schemaRefs>
    <ds:schemaRef ds:uri="ESRI.ArcGIS.Mapping.OfficeIntegration.PowerPointInfo"/>
  </ds:schemaRefs>
</ds:datastoreItem>
</file>

<file path=customXml/itemProps44.xml><?xml version="1.0" encoding="utf-8"?>
<ds:datastoreItem xmlns:ds="http://schemas.openxmlformats.org/officeDocument/2006/customXml" ds:itemID="{943A5AD9-2868-4808-987C-24DABD5C4BDB}">
  <ds:schemaRefs>
    <ds:schemaRef ds:uri="ESRI.ArcGIS.Mapping.OfficeIntegration.PowerPointInfo"/>
  </ds:schemaRefs>
</ds:datastoreItem>
</file>

<file path=customXml/itemProps5.xml><?xml version="1.0" encoding="utf-8"?>
<ds:datastoreItem xmlns:ds="http://schemas.openxmlformats.org/officeDocument/2006/customXml" ds:itemID="{6BFED006-5C7A-45B5-B7A0-105B0916C9A6}">
  <ds:schemaRefs>
    <ds:schemaRef ds:uri="ESRI.ArcGIS.Mapping.OfficeIntegration.PowerPointInfo"/>
  </ds:schemaRefs>
</ds:datastoreItem>
</file>

<file path=customXml/itemProps6.xml><?xml version="1.0" encoding="utf-8"?>
<ds:datastoreItem xmlns:ds="http://schemas.openxmlformats.org/officeDocument/2006/customXml" ds:itemID="{E9C1210A-E1EC-4B17-A707-51593C02C9B5}">
  <ds:schemaRefs>
    <ds:schemaRef ds:uri="ESRI.ArcGIS.Mapping.OfficeIntegration.PowerPointInfo"/>
  </ds:schemaRefs>
</ds:datastoreItem>
</file>

<file path=customXml/itemProps7.xml><?xml version="1.0" encoding="utf-8"?>
<ds:datastoreItem xmlns:ds="http://schemas.openxmlformats.org/officeDocument/2006/customXml" ds:itemID="{A6231546-3206-47F5-826B-A46D1349093A}">
  <ds:schemaRefs>
    <ds:schemaRef ds:uri="ESRI.ArcGIS.Mapping.OfficeIntegration.PowerPointInfo"/>
  </ds:schemaRefs>
</ds:datastoreItem>
</file>

<file path=customXml/itemProps8.xml><?xml version="1.0" encoding="utf-8"?>
<ds:datastoreItem xmlns:ds="http://schemas.openxmlformats.org/officeDocument/2006/customXml" ds:itemID="{29E4AF8F-214C-4BBC-887E-A706EB53FD26}">
  <ds:schemaRefs>
    <ds:schemaRef ds:uri="ESRI.ArcGIS.Mapping.OfficeIntegration.PowerPointInfo"/>
  </ds:schemaRefs>
</ds:datastoreItem>
</file>

<file path=customXml/itemProps9.xml><?xml version="1.0" encoding="utf-8"?>
<ds:datastoreItem xmlns:ds="http://schemas.openxmlformats.org/officeDocument/2006/customXml" ds:itemID="{7CC168A8-97E2-4B20-A3B7-D2DAE31EC734}">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0</TotalTime>
  <Words>5407</Words>
  <Application>Microsoft Office PowerPoint</Application>
  <PresentationFormat>Bildschirmpräsentation (4:3)</PresentationFormat>
  <Paragraphs>662</Paragraphs>
  <Slides>43</Slides>
  <Notes>43</Notes>
  <HiddenSlides>0</HiddenSlides>
  <MMClips>0</MMClips>
  <ScaleCrop>false</ScaleCrop>
  <HeadingPairs>
    <vt:vector size="4" baseType="variant">
      <vt:variant>
        <vt:lpstr>Design</vt:lpstr>
      </vt:variant>
      <vt:variant>
        <vt:i4>1</vt:i4>
      </vt:variant>
      <vt:variant>
        <vt:lpstr>Folientitel</vt:lpstr>
      </vt:variant>
      <vt:variant>
        <vt:i4>43</vt:i4>
      </vt:variant>
    </vt:vector>
  </HeadingPairs>
  <TitlesOfParts>
    <vt:vector size="44" baseType="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Kunzendorff, Johanna</dc:creator>
  <cp:lastModifiedBy>Praktikant/in</cp:lastModifiedBy>
  <cp:revision>2586</cp:revision>
  <dcterms:created xsi:type="dcterms:W3CDTF">2016-04-06T11:27:51Z</dcterms:created>
  <dcterms:modified xsi:type="dcterms:W3CDTF">2018-04-04T13:01:46Z</dcterms:modified>
</cp:coreProperties>
</file>