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2.xml" ContentType="application/vnd.openxmlformats-officedocument.drawingml.chart+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52"/>
  </p:notesMasterIdLst>
  <p:sldIdLst>
    <p:sldId id="287" r:id="rId8"/>
    <p:sldId id="288" r:id="rId9"/>
    <p:sldId id="321" r:id="rId10"/>
    <p:sldId id="302" r:id="rId11"/>
    <p:sldId id="319" r:id="rId12"/>
    <p:sldId id="307" r:id="rId13"/>
    <p:sldId id="291" r:id="rId14"/>
    <p:sldId id="292" r:id="rId15"/>
    <p:sldId id="305" r:id="rId16"/>
    <p:sldId id="309" r:id="rId17"/>
    <p:sldId id="320" r:id="rId18"/>
    <p:sldId id="322" r:id="rId19"/>
    <p:sldId id="317" r:id="rId20"/>
    <p:sldId id="325" r:id="rId21"/>
    <p:sldId id="326" r:id="rId22"/>
    <p:sldId id="312" r:id="rId23"/>
    <p:sldId id="327" r:id="rId24"/>
    <p:sldId id="295" r:id="rId25"/>
    <p:sldId id="294" r:id="rId26"/>
    <p:sldId id="296" r:id="rId27"/>
    <p:sldId id="328" r:id="rId28"/>
    <p:sldId id="329" r:id="rId29"/>
    <p:sldId id="297" r:id="rId30"/>
    <p:sldId id="346" r:id="rId31"/>
    <p:sldId id="330" r:id="rId32"/>
    <p:sldId id="331" r:id="rId33"/>
    <p:sldId id="332" r:id="rId34"/>
    <p:sldId id="316" r:id="rId35"/>
    <p:sldId id="336" r:id="rId36"/>
    <p:sldId id="337" r:id="rId37"/>
    <p:sldId id="334" r:id="rId38"/>
    <p:sldId id="339" r:id="rId39"/>
    <p:sldId id="340" r:id="rId40"/>
    <p:sldId id="341" r:id="rId41"/>
    <p:sldId id="318" r:id="rId42"/>
    <p:sldId id="338" r:id="rId43"/>
    <p:sldId id="342" r:id="rId44"/>
    <p:sldId id="335" r:id="rId45"/>
    <p:sldId id="343" r:id="rId46"/>
    <p:sldId id="344" r:id="rId47"/>
    <p:sldId id="299" r:id="rId48"/>
    <p:sldId id="345" r:id="rId49"/>
    <p:sldId id="324" r:id="rId50"/>
    <p:sldId id="267" r:id="rId5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94" autoAdjust="0"/>
  </p:normalViewPr>
  <p:slideViewPr>
    <p:cSldViewPr>
      <p:cViewPr varScale="1">
        <p:scale>
          <a:sx n="49" d="100"/>
          <a:sy n="49" d="100"/>
        </p:scale>
        <p:origin x="-121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Tabelle1!$A$2:$A$5</c:f>
              <c:strCache>
                <c:ptCount val="2"/>
                <c:pt idx="0">
                  <c:v>Sonstige Kosten</c:v>
                </c:pt>
                <c:pt idx="1">
                  <c:v>Energiekosten</c:v>
                </c:pt>
              </c:strCache>
            </c:strRef>
          </c:cat>
          <c:val>
            <c:numRef>
              <c:f>Tabelle1!$B$2:$B$5</c:f>
              <c:numCache>
                <c:formatCode>General</c:formatCode>
                <c:ptCount val="4"/>
                <c:pt idx="0">
                  <c:v>5</c:v>
                </c:pt>
                <c:pt idx="1">
                  <c:v>95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de-DE" sz="2800" b="1" noProof="0"/>
            </a:pPr>
            <a:r>
              <a:rPr lang="de-DE" sz="2800" b="1" noProof="0" dirty="0" smtClean="0"/>
              <a:t>Energiekosten pro</a:t>
            </a:r>
            <a:r>
              <a:rPr lang="de-DE" sz="2800" b="1" baseline="0" noProof="0" dirty="0" smtClean="0"/>
              <a:t> Periode</a:t>
            </a:r>
            <a:endParaRPr lang="de-DE" sz="2800" b="1" noProof="0" dirty="0"/>
          </a:p>
        </c:rich>
      </c:tx>
      <c:layout>
        <c:manualLayout>
          <c:xMode val="edge"/>
          <c:yMode val="edge"/>
          <c:x val="1.0936679790026105E-3"/>
          <c:y val="1.2500000000000001E-2"/>
        </c:manualLayout>
      </c:layout>
      <c:overlay val="0"/>
    </c:title>
    <c:autoTitleDeleted val="0"/>
    <c:plotArea>
      <c:layout/>
      <c:lineChart>
        <c:grouping val="standard"/>
        <c:varyColors val="0"/>
        <c:ser>
          <c:idx val="0"/>
          <c:order val="0"/>
          <c:tx>
            <c:strRef>
              <c:f>Tabelle1!$B$1</c:f>
              <c:strCache>
                <c:ptCount val="1"/>
                <c:pt idx="0">
                  <c:v>Energy Cost per Period in1,000 Dollars </c:v>
                </c:pt>
              </c:strCache>
            </c:strRef>
          </c:tx>
          <c:cat>
            <c:numRef>
              <c:f>Tabelle1!$A$2:$A$11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Tabelle1!$B$2:$B$11</c:f>
              <c:numCache>
                <c:formatCode>General</c:formatCode>
                <c:ptCount val="10"/>
                <c:pt idx="0">
                  <c:v>85</c:v>
                </c:pt>
                <c:pt idx="1">
                  <c:v>70</c:v>
                </c:pt>
                <c:pt idx="2">
                  <c:v>90</c:v>
                </c:pt>
                <c:pt idx="3">
                  <c:v>65</c:v>
                </c:pt>
                <c:pt idx="4">
                  <c:v>80</c:v>
                </c:pt>
                <c:pt idx="5">
                  <c:v>90</c:v>
                </c:pt>
                <c:pt idx="6">
                  <c:v>40</c:v>
                </c:pt>
                <c:pt idx="7">
                  <c:v>55</c:v>
                </c:pt>
                <c:pt idx="8">
                  <c:v>60</c:v>
                </c:pt>
                <c:pt idx="9">
                  <c:v>40</c:v>
                </c:pt>
              </c:numCache>
            </c:numRef>
          </c:val>
          <c:smooth val="0"/>
        </c:ser>
        <c:dLbls>
          <c:showLegendKey val="0"/>
          <c:showVal val="0"/>
          <c:showCatName val="0"/>
          <c:showSerName val="0"/>
          <c:showPercent val="0"/>
          <c:showBubbleSize val="0"/>
        </c:dLbls>
        <c:marker val="1"/>
        <c:smooth val="0"/>
        <c:axId val="149314560"/>
        <c:axId val="149648128"/>
      </c:lineChart>
      <c:catAx>
        <c:axId val="149314560"/>
        <c:scaling>
          <c:orientation val="minMax"/>
        </c:scaling>
        <c:delete val="0"/>
        <c:axPos val="b"/>
        <c:numFmt formatCode="General" sourceLinked="1"/>
        <c:majorTickMark val="out"/>
        <c:minorTickMark val="none"/>
        <c:tickLblPos val="nextTo"/>
        <c:crossAx val="149648128"/>
        <c:crosses val="autoZero"/>
        <c:auto val="1"/>
        <c:lblAlgn val="ctr"/>
        <c:lblOffset val="100"/>
        <c:noMultiLvlLbl val="0"/>
      </c:catAx>
      <c:valAx>
        <c:axId val="149648128"/>
        <c:scaling>
          <c:orientation val="minMax"/>
        </c:scaling>
        <c:delete val="0"/>
        <c:axPos val="l"/>
        <c:majorGridlines/>
        <c:numFmt formatCode="General" sourceLinked="1"/>
        <c:majorTickMark val="out"/>
        <c:minorTickMark val="none"/>
        <c:tickLblPos val="nextTo"/>
        <c:crossAx val="149314560"/>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58608-C84B-44AE-885C-E1F431313CF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de-DE"/>
        </a:p>
      </dgm:t>
    </dgm:pt>
    <dgm:pt modelId="{F3028E51-6778-4A9B-B964-181E6EBD110A}">
      <dgm:prSet phldrT="[Text]"/>
      <dgm:spPr/>
      <dgm:t>
        <a:bodyPr/>
        <a:lstStyle/>
        <a:p>
          <a:r>
            <a:rPr lang="de-DE" dirty="0" smtClean="0"/>
            <a:t>Diese Präsentation basiert auf Bilanzen, Kostenrechnung, Smart </a:t>
          </a:r>
          <a:r>
            <a:rPr lang="de-DE" dirty="0" err="1" smtClean="0"/>
            <a:t>Metering</a:t>
          </a:r>
          <a:r>
            <a:rPr lang="de-DE" dirty="0" smtClean="0"/>
            <a:t> usw. (grundlegende Kenntnisse von Investition und Finanzierung sind hilfreich)</a:t>
          </a:r>
          <a:endParaRPr lang="de-DE" dirty="0"/>
        </a:p>
      </dgm:t>
    </dgm:pt>
    <dgm:pt modelId="{D77F249A-E620-4E86-9F85-A6B2392C8F91}" type="parTrans" cxnId="{2BD76F6E-A61C-4AE1-A750-A00935B30207}">
      <dgm:prSet/>
      <dgm:spPr/>
      <dgm:t>
        <a:bodyPr/>
        <a:lstStyle/>
        <a:p>
          <a:endParaRPr lang="de-DE"/>
        </a:p>
      </dgm:t>
    </dgm:pt>
    <dgm:pt modelId="{71D6A4AA-1A08-44C8-BF65-FF4E3DB3B5C9}" type="sibTrans" cxnId="{2BD76F6E-A61C-4AE1-A750-A00935B30207}">
      <dgm:prSet/>
      <dgm:spPr/>
      <dgm:t>
        <a:bodyPr/>
        <a:lstStyle/>
        <a:p>
          <a:endParaRPr lang="de-DE"/>
        </a:p>
      </dgm:t>
    </dgm:pt>
    <dgm:pt modelId="{63EF8EC5-B639-4F07-92A8-DD211B28B72D}">
      <dgm:prSet phldrT="[Text]"/>
      <dgm:spPr/>
      <dgm:t>
        <a:bodyPr/>
        <a:lstStyle/>
        <a:p>
          <a:r>
            <a:rPr lang="de-DE" dirty="0" smtClean="0"/>
            <a:t>Hier sind jetzt einige Besonderheiten der Wirtschaftlichkeitsrechnung für Energie-Investitionen</a:t>
          </a:r>
          <a:endParaRPr lang="de-DE" dirty="0"/>
        </a:p>
      </dgm:t>
    </dgm:pt>
    <dgm:pt modelId="{CDD5919F-F0F3-4B70-8450-E90184384E4C}" type="parTrans" cxnId="{6764D358-9750-4B1E-9061-66A40A212AF7}">
      <dgm:prSet/>
      <dgm:spPr/>
      <dgm:t>
        <a:bodyPr/>
        <a:lstStyle/>
        <a:p>
          <a:endParaRPr lang="de-DE"/>
        </a:p>
      </dgm:t>
    </dgm:pt>
    <dgm:pt modelId="{5E859102-FCE9-4975-B2A5-3B4EE79BB52C}" type="sibTrans" cxnId="{6764D358-9750-4B1E-9061-66A40A212AF7}">
      <dgm:prSet/>
      <dgm:spPr/>
      <dgm:t>
        <a:bodyPr/>
        <a:lstStyle/>
        <a:p>
          <a:endParaRPr lang="de-DE"/>
        </a:p>
      </dgm:t>
    </dgm:pt>
    <dgm:pt modelId="{8E209F49-4082-430C-A897-75C3EAB15951}" type="pres">
      <dgm:prSet presAssocID="{5D258608-C84B-44AE-885C-E1F431313CFB}" presName="outerComposite" presStyleCnt="0">
        <dgm:presLayoutVars>
          <dgm:chMax val="5"/>
          <dgm:dir/>
          <dgm:resizeHandles val="exact"/>
        </dgm:presLayoutVars>
      </dgm:prSet>
      <dgm:spPr/>
      <dgm:t>
        <a:bodyPr/>
        <a:lstStyle/>
        <a:p>
          <a:endParaRPr lang="de-DE"/>
        </a:p>
      </dgm:t>
    </dgm:pt>
    <dgm:pt modelId="{F033526F-5EA7-42F1-942E-8F29909D7ECF}" type="pres">
      <dgm:prSet presAssocID="{5D258608-C84B-44AE-885C-E1F431313CFB}" presName="dummyMaxCanvas" presStyleCnt="0">
        <dgm:presLayoutVars/>
      </dgm:prSet>
      <dgm:spPr/>
    </dgm:pt>
    <dgm:pt modelId="{75D541F2-2096-496D-807E-53B8DA3D6404}" type="pres">
      <dgm:prSet presAssocID="{5D258608-C84B-44AE-885C-E1F431313CFB}" presName="TwoNodes_1" presStyleLbl="node1" presStyleIdx="0" presStyleCnt="2">
        <dgm:presLayoutVars>
          <dgm:bulletEnabled val="1"/>
        </dgm:presLayoutVars>
      </dgm:prSet>
      <dgm:spPr/>
      <dgm:t>
        <a:bodyPr/>
        <a:lstStyle/>
        <a:p>
          <a:endParaRPr lang="de-DE"/>
        </a:p>
      </dgm:t>
    </dgm:pt>
    <dgm:pt modelId="{957704BB-AB43-4531-A5D4-9C048E27DAB8}" type="pres">
      <dgm:prSet presAssocID="{5D258608-C84B-44AE-885C-E1F431313CFB}" presName="TwoNodes_2" presStyleLbl="node1" presStyleIdx="1" presStyleCnt="2">
        <dgm:presLayoutVars>
          <dgm:bulletEnabled val="1"/>
        </dgm:presLayoutVars>
      </dgm:prSet>
      <dgm:spPr/>
      <dgm:t>
        <a:bodyPr/>
        <a:lstStyle/>
        <a:p>
          <a:endParaRPr lang="de-DE"/>
        </a:p>
      </dgm:t>
    </dgm:pt>
    <dgm:pt modelId="{A6151CA3-2586-4E33-8D66-904D20037DB1}" type="pres">
      <dgm:prSet presAssocID="{5D258608-C84B-44AE-885C-E1F431313CFB}" presName="TwoConn_1-2" presStyleLbl="fgAccFollowNode1" presStyleIdx="0" presStyleCnt="1">
        <dgm:presLayoutVars>
          <dgm:bulletEnabled val="1"/>
        </dgm:presLayoutVars>
      </dgm:prSet>
      <dgm:spPr/>
      <dgm:t>
        <a:bodyPr/>
        <a:lstStyle/>
        <a:p>
          <a:endParaRPr lang="de-DE"/>
        </a:p>
      </dgm:t>
    </dgm:pt>
    <dgm:pt modelId="{6D1FD97F-ED29-49F5-9E14-8D39DB387F83}" type="pres">
      <dgm:prSet presAssocID="{5D258608-C84B-44AE-885C-E1F431313CFB}" presName="TwoNodes_1_text" presStyleLbl="node1" presStyleIdx="1" presStyleCnt="2">
        <dgm:presLayoutVars>
          <dgm:bulletEnabled val="1"/>
        </dgm:presLayoutVars>
      </dgm:prSet>
      <dgm:spPr/>
      <dgm:t>
        <a:bodyPr/>
        <a:lstStyle/>
        <a:p>
          <a:endParaRPr lang="de-DE"/>
        </a:p>
      </dgm:t>
    </dgm:pt>
    <dgm:pt modelId="{23440324-023F-4805-8BEA-047F9B00BE53}" type="pres">
      <dgm:prSet presAssocID="{5D258608-C84B-44AE-885C-E1F431313CFB}" presName="TwoNodes_2_text" presStyleLbl="node1" presStyleIdx="1" presStyleCnt="2">
        <dgm:presLayoutVars>
          <dgm:bulletEnabled val="1"/>
        </dgm:presLayoutVars>
      </dgm:prSet>
      <dgm:spPr/>
      <dgm:t>
        <a:bodyPr/>
        <a:lstStyle/>
        <a:p>
          <a:endParaRPr lang="de-DE"/>
        </a:p>
      </dgm:t>
    </dgm:pt>
  </dgm:ptLst>
  <dgm:cxnLst>
    <dgm:cxn modelId="{09371069-83DB-4A81-83F9-160F01B2D0BC}" type="presOf" srcId="{5D258608-C84B-44AE-885C-E1F431313CFB}" destId="{8E209F49-4082-430C-A897-75C3EAB15951}" srcOrd="0" destOrd="0" presId="urn:microsoft.com/office/officeart/2005/8/layout/vProcess5"/>
    <dgm:cxn modelId="{55EB2636-48D6-44A7-AF8E-C251C5940614}" type="presOf" srcId="{71D6A4AA-1A08-44C8-BF65-FF4E3DB3B5C9}" destId="{A6151CA3-2586-4E33-8D66-904D20037DB1}" srcOrd="0" destOrd="0" presId="urn:microsoft.com/office/officeart/2005/8/layout/vProcess5"/>
    <dgm:cxn modelId="{A96C2D6B-9341-461A-8F8D-A4EC3DC2963D}" type="presOf" srcId="{63EF8EC5-B639-4F07-92A8-DD211B28B72D}" destId="{23440324-023F-4805-8BEA-047F9B00BE53}" srcOrd="1" destOrd="0" presId="urn:microsoft.com/office/officeart/2005/8/layout/vProcess5"/>
    <dgm:cxn modelId="{2BD76F6E-A61C-4AE1-A750-A00935B30207}" srcId="{5D258608-C84B-44AE-885C-E1F431313CFB}" destId="{F3028E51-6778-4A9B-B964-181E6EBD110A}" srcOrd="0" destOrd="0" parTransId="{D77F249A-E620-4E86-9F85-A6B2392C8F91}" sibTransId="{71D6A4AA-1A08-44C8-BF65-FF4E3DB3B5C9}"/>
    <dgm:cxn modelId="{AD7B136D-629F-4AAA-8AB1-E0CB5C9546BC}" type="presOf" srcId="{F3028E51-6778-4A9B-B964-181E6EBD110A}" destId="{75D541F2-2096-496D-807E-53B8DA3D6404}" srcOrd="0" destOrd="0" presId="urn:microsoft.com/office/officeart/2005/8/layout/vProcess5"/>
    <dgm:cxn modelId="{6764D358-9750-4B1E-9061-66A40A212AF7}" srcId="{5D258608-C84B-44AE-885C-E1F431313CFB}" destId="{63EF8EC5-B639-4F07-92A8-DD211B28B72D}" srcOrd="1" destOrd="0" parTransId="{CDD5919F-F0F3-4B70-8450-E90184384E4C}" sibTransId="{5E859102-FCE9-4975-B2A5-3B4EE79BB52C}"/>
    <dgm:cxn modelId="{2F9B3915-9E2F-402F-A217-CB83BD21DC3D}" type="presOf" srcId="{F3028E51-6778-4A9B-B964-181E6EBD110A}" destId="{6D1FD97F-ED29-49F5-9E14-8D39DB387F83}" srcOrd="1" destOrd="0" presId="urn:microsoft.com/office/officeart/2005/8/layout/vProcess5"/>
    <dgm:cxn modelId="{AB744968-0B29-42EB-9B26-96A5BF8E18E1}" type="presOf" srcId="{63EF8EC5-B639-4F07-92A8-DD211B28B72D}" destId="{957704BB-AB43-4531-A5D4-9C048E27DAB8}" srcOrd="0" destOrd="0" presId="urn:microsoft.com/office/officeart/2005/8/layout/vProcess5"/>
    <dgm:cxn modelId="{686A9C83-AAA4-4E37-9748-B867A650A4D0}" type="presParOf" srcId="{8E209F49-4082-430C-A897-75C3EAB15951}" destId="{F033526F-5EA7-42F1-942E-8F29909D7ECF}" srcOrd="0" destOrd="0" presId="urn:microsoft.com/office/officeart/2005/8/layout/vProcess5"/>
    <dgm:cxn modelId="{BB651FB5-90A5-4839-9D53-577F115B621C}" type="presParOf" srcId="{8E209F49-4082-430C-A897-75C3EAB15951}" destId="{75D541F2-2096-496D-807E-53B8DA3D6404}" srcOrd="1" destOrd="0" presId="urn:microsoft.com/office/officeart/2005/8/layout/vProcess5"/>
    <dgm:cxn modelId="{7672E509-044D-43DC-9C35-20F9032A2C73}" type="presParOf" srcId="{8E209F49-4082-430C-A897-75C3EAB15951}" destId="{957704BB-AB43-4531-A5D4-9C048E27DAB8}" srcOrd="2" destOrd="0" presId="urn:microsoft.com/office/officeart/2005/8/layout/vProcess5"/>
    <dgm:cxn modelId="{C63FCD11-1024-49CD-B743-B160971CB106}" type="presParOf" srcId="{8E209F49-4082-430C-A897-75C3EAB15951}" destId="{A6151CA3-2586-4E33-8D66-904D20037DB1}" srcOrd="3" destOrd="0" presId="urn:microsoft.com/office/officeart/2005/8/layout/vProcess5"/>
    <dgm:cxn modelId="{066F34BF-D68A-4EC6-AB5C-5EE424BF4A49}" type="presParOf" srcId="{8E209F49-4082-430C-A897-75C3EAB15951}" destId="{6D1FD97F-ED29-49F5-9E14-8D39DB387F83}" srcOrd="4" destOrd="0" presId="urn:microsoft.com/office/officeart/2005/8/layout/vProcess5"/>
    <dgm:cxn modelId="{4031BA02-5C43-46F8-90DD-EAD9B60E4F05}" type="presParOf" srcId="{8E209F49-4082-430C-A897-75C3EAB15951}" destId="{23440324-023F-4805-8BEA-047F9B00BE53}" srcOrd="5"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DCAFBC-6EAF-4586-8268-D60EF3E6E6D8}"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de-DE"/>
        </a:p>
      </dgm:t>
    </dgm:pt>
    <dgm:pt modelId="{16BD33F3-1B86-49F5-ACC2-ABBED70519C4}">
      <dgm:prSet phldrT="[Text]" custT="1"/>
      <dgm:spPr/>
      <dgm:t>
        <a:bodyPr/>
        <a:lstStyle/>
        <a:p>
          <a:r>
            <a:rPr lang="de-DE" sz="2200" b="1" dirty="0" smtClean="0"/>
            <a:t>Verschiedene Sichtweisen auf energiebezogene Investitionen</a:t>
          </a:r>
          <a:endParaRPr lang="de-DE" sz="2200" b="1" dirty="0"/>
        </a:p>
      </dgm:t>
    </dgm:pt>
    <dgm:pt modelId="{14D67129-58F6-44EA-B0C2-CC499C7ECF5A}" type="parTrans" cxnId="{46F5ACFD-D845-47ED-94ED-C5E8812D206C}">
      <dgm:prSet/>
      <dgm:spPr/>
      <dgm:t>
        <a:bodyPr/>
        <a:lstStyle/>
        <a:p>
          <a:endParaRPr lang="de-DE"/>
        </a:p>
      </dgm:t>
    </dgm:pt>
    <dgm:pt modelId="{6EEC9E83-9C9D-40D9-A532-599C77F9E989}" type="sibTrans" cxnId="{46F5ACFD-D845-47ED-94ED-C5E8812D206C}">
      <dgm:prSet/>
      <dgm:spPr/>
      <dgm:t>
        <a:bodyPr/>
        <a:lstStyle/>
        <a:p>
          <a:endParaRPr lang="de-DE"/>
        </a:p>
      </dgm:t>
    </dgm:pt>
    <dgm:pt modelId="{BD8D7D64-8930-4231-A2FD-1460B5BE1AA6}">
      <dgm:prSet phldrT="[Text]" custT="1"/>
      <dgm:spPr/>
      <dgm:t>
        <a:bodyPr/>
        <a:lstStyle/>
        <a:p>
          <a:r>
            <a:rPr lang="de-DE" sz="2200" dirty="0" smtClean="0"/>
            <a:t>Kosten – „klassische“ Investitionsrechnung</a:t>
          </a:r>
          <a:endParaRPr lang="de-DE" sz="2200" dirty="0"/>
        </a:p>
      </dgm:t>
    </dgm:pt>
    <dgm:pt modelId="{D0FAC1D0-65D2-4225-B3D0-A51A152955F2}" type="parTrans" cxnId="{FD6ABA47-34C2-4945-85BE-6EC1EFFA084E}">
      <dgm:prSet/>
      <dgm:spPr/>
      <dgm:t>
        <a:bodyPr/>
        <a:lstStyle/>
        <a:p>
          <a:endParaRPr lang="de-DE"/>
        </a:p>
      </dgm:t>
    </dgm:pt>
    <dgm:pt modelId="{DE50A34C-83B9-4F34-85EC-E3001C3F29B5}" type="sibTrans" cxnId="{FD6ABA47-34C2-4945-85BE-6EC1EFFA084E}">
      <dgm:prSet/>
      <dgm:spPr/>
      <dgm:t>
        <a:bodyPr/>
        <a:lstStyle/>
        <a:p>
          <a:endParaRPr lang="de-DE"/>
        </a:p>
      </dgm:t>
    </dgm:pt>
    <dgm:pt modelId="{A064DD40-28F9-418B-B00B-8D9FECB83EA1}">
      <dgm:prSet phldrT="[Text]" custT="1"/>
      <dgm:spPr/>
      <dgm:t>
        <a:bodyPr/>
        <a:lstStyle/>
        <a:p>
          <a:r>
            <a:rPr lang="de-DE" sz="2200" dirty="0" smtClean="0"/>
            <a:t>Energie – hier erläutert</a:t>
          </a:r>
          <a:endParaRPr lang="de-DE" sz="2200" dirty="0"/>
        </a:p>
      </dgm:t>
    </dgm:pt>
    <dgm:pt modelId="{E45B8132-1C8F-4855-B16A-A7777801B35E}" type="parTrans" cxnId="{F1A7F842-D340-4B51-93C1-9C0DCA24EC9D}">
      <dgm:prSet/>
      <dgm:spPr/>
      <dgm:t>
        <a:bodyPr/>
        <a:lstStyle/>
        <a:p>
          <a:endParaRPr lang="de-DE"/>
        </a:p>
      </dgm:t>
    </dgm:pt>
    <dgm:pt modelId="{50AC3213-D44C-41DE-B24E-A1FD92A05AD7}" type="sibTrans" cxnId="{F1A7F842-D340-4B51-93C1-9C0DCA24EC9D}">
      <dgm:prSet/>
      <dgm:spPr/>
      <dgm:t>
        <a:bodyPr/>
        <a:lstStyle/>
        <a:p>
          <a:endParaRPr lang="de-DE"/>
        </a:p>
      </dgm:t>
    </dgm:pt>
    <dgm:pt modelId="{60E22C33-917E-4EA6-9413-F3095C48DA88}">
      <dgm:prSet phldrT="[Text]" custT="1"/>
      <dgm:spPr/>
      <dgm:t>
        <a:bodyPr/>
        <a:lstStyle/>
        <a:p>
          <a:r>
            <a:rPr lang="de-DE" sz="2200" dirty="0" smtClean="0"/>
            <a:t>Kohlendioxid – analog Energie, mit den entsprechenden Koeffizienten zu berechnen</a:t>
          </a:r>
          <a:endParaRPr lang="de-DE" sz="2200" dirty="0"/>
        </a:p>
      </dgm:t>
    </dgm:pt>
    <dgm:pt modelId="{FCE4790D-4721-43AE-AC1D-F56FF325C7A9}" type="parTrans" cxnId="{9482A8E4-932B-40BD-AAE9-9376FA70BDC8}">
      <dgm:prSet/>
      <dgm:spPr/>
      <dgm:t>
        <a:bodyPr/>
        <a:lstStyle/>
        <a:p>
          <a:endParaRPr lang="de-DE"/>
        </a:p>
      </dgm:t>
    </dgm:pt>
    <dgm:pt modelId="{750F934A-D975-422F-A487-B02DCBB3D461}" type="sibTrans" cxnId="{9482A8E4-932B-40BD-AAE9-9376FA70BDC8}">
      <dgm:prSet/>
      <dgm:spPr/>
      <dgm:t>
        <a:bodyPr/>
        <a:lstStyle/>
        <a:p>
          <a:endParaRPr lang="de-DE"/>
        </a:p>
      </dgm:t>
    </dgm:pt>
    <dgm:pt modelId="{B61B7B4C-F2E4-4CED-A155-1C3FE1E8D66B}">
      <dgm:prSet phldrT="[Text]" custT="1"/>
      <dgm:spPr/>
      <dgm:t>
        <a:bodyPr/>
        <a:lstStyle/>
        <a:p>
          <a:r>
            <a:rPr lang="de-DE" sz="2200" dirty="0" smtClean="0"/>
            <a:t>Weitere Sichtweisen und Kriterien (Treibhausgase, strategische, ethische, …)</a:t>
          </a:r>
          <a:endParaRPr lang="de-DE" sz="2200" dirty="0"/>
        </a:p>
      </dgm:t>
    </dgm:pt>
    <dgm:pt modelId="{829CA235-6C7E-4AB7-B1A2-43DAAB738E9D}" type="parTrans" cxnId="{3324F068-5589-4089-A1F3-E67287862227}">
      <dgm:prSet/>
      <dgm:spPr/>
      <dgm:t>
        <a:bodyPr/>
        <a:lstStyle/>
        <a:p>
          <a:endParaRPr lang="de-DE"/>
        </a:p>
      </dgm:t>
    </dgm:pt>
    <dgm:pt modelId="{AF72759F-CAB7-4D08-92E5-CD0B6737523A}" type="sibTrans" cxnId="{3324F068-5589-4089-A1F3-E67287862227}">
      <dgm:prSet/>
      <dgm:spPr/>
      <dgm:t>
        <a:bodyPr/>
        <a:lstStyle/>
        <a:p>
          <a:endParaRPr lang="de-DE"/>
        </a:p>
      </dgm:t>
    </dgm:pt>
    <dgm:pt modelId="{AE07B6F5-D6A1-4A04-B243-890C0558E31E}" type="pres">
      <dgm:prSet presAssocID="{2BDCAFBC-6EAF-4586-8268-D60EF3E6E6D8}" presName="Name0" presStyleCnt="0">
        <dgm:presLayoutVars>
          <dgm:chMax val="1"/>
          <dgm:dir/>
          <dgm:animLvl val="ctr"/>
          <dgm:resizeHandles val="exact"/>
        </dgm:presLayoutVars>
      </dgm:prSet>
      <dgm:spPr/>
      <dgm:t>
        <a:bodyPr/>
        <a:lstStyle/>
        <a:p>
          <a:endParaRPr lang="de-DE"/>
        </a:p>
      </dgm:t>
    </dgm:pt>
    <dgm:pt modelId="{DBE2C08A-DDAC-4CF1-86E8-BD3B243C6CF2}" type="pres">
      <dgm:prSet presAssocID="{16BD33F3-1B86-49F5-ACC2-ABBED70519C4}" presName="centerShape" presStyleLbl="node0" presStyleIdx="0" presStyleCnt="1" custScaleX="160434" custScaleY="105116"/>
      <dgm:spPr/>
      <dgm:t>
        <a:bodyPr/>
        <a:lstStyle/>
        <a:p>
          <a:endParaRPr lang="de-DE"/>
        </a:p>
      </dgm:t>
    </dgm:pt>
    <dgm:pt modelId="{54A31088-2411-45E8-B457-369ED9F9E445}" type="pres">
      <dgm:prSet presAssocID="{BD8D7D64-8930-4231-A2FD-1460B5BE1AA6}" presName="node" presStyleLbl="node1" presStyleIdx="0" presStyleCnt="4" custScaleX="248372" custScaleY="140597">
        <dgm:presLayoutVars>
          <dgm:bulletEnabled val="1"/>
        </dgm:presLayoutVars>
      </dgm:prSet>
      <dgm:spPr/>
      <dgm:t>
        <a:bodyPr/>
        <a:lstStyle/>
        <a:p>
          <a:endParaRPr lang="de-DE"/>
        </a:p>
      </dgm:t>
    </dgm:pt>
    <dgm:pt modelId="{5ABFAC66-6C2C-4275-8B1D-1D82AD1971EB}" type="pres">
      <dgm:prSet presAssocID="{BD8D7D64-8930-4231-A2FD-1460B5BE1AA6}" presName="dummy" presStyleCnt="0"/>
      <dgm:spPr/>
    </dgm:pt>
    <dgm:pt modelId="{4104941A-3341-4AF6-81D8-ACA92D76B215}" type="pres">
      <dgm:prSet presAssocID="{DE50A34C-83B9-4F34-85EC-E3001C3F29B5}" presName="sibTrans" presStyleLbl="sibTrans2D1" presStyleIdx="0" presStyleCnt="4"/>
      <dgm:spPr/>
      <dgm:t>
        <a:bodyPr/>
        <a:lstStyle/>
        <a:p>
          <a:endParaRPr lang="de-DE"/>
        </a:p>
      </dgm:t>
    </dgm:pt>
    <dgm:pt modelId="{E15CE7F4-F388-47DE-9BE7-AC292B2A2B4A}" type="pres">
      <dgm:prSet presAssocID="{A064DD40-28F9-418B-B00B-8D9FECB83EA1}" presName="node" presStyleLbl="node1" presStyleIdx="1" presStyleCnt="4" custScaleX="209379" custScaleY="140597" custRadScaleRad="145377" custRadScaleInc="246">
        <dgm:presLayoutVars>
          <dgm:bulletEnabled val="1"/>
        </dgm:presLayoutVars>
      </dgm:prSet>
      <dgm:spPr/>
      <dgm:t>
        <a:bodyPr/>
        <a:lstStyle/>
        <a:p>
          <a:endParaRPr lang="de-DE"/>
        </a:p>
      </dgm:t>
    </dgm:pt>
    <dgm:pt modelId="{D6F170B6-A6D9-40AE-A652-718D8D3E6D02}" type="pres">
      <dgm:prSet presAssocID="{A064DD40-28F9-418B-B00B-8D9FECB83EA1}" presName="dummy" presStyleCnt="0"/>
      <dgm:spPr/>
    </dgm:pt>
    <dgm:pt modelId="{F9C86AA3-3C68-4838-A65F-0469FD4F52C7}" type="pres">
      <dgm:prSet presAssocID="{50AC3213-D44C-41DE-B24E-A1FD92A05AD7}" presName="sibTrans" presStyleLbl="sibTrans2D1" presStyleIdx="1" presStyleCnt="4"/>
      <dgm:spPr/>
      <dgm:t>
        <a:bodyPr/>
        <a:lstStyle/>
        <a:p>
          <a:endParaRPr lang="de-DE"/>
        </a:p>
      </dgm:t>
    </dgm:pt>
    <dgm:pt modelId="{9F9807B1-BBF5-4039-8B90-86563747E1F1}" type="pres">
      <dgm:prSet presAssocID="{60E22C33-917E-4EA6-9413-F3095C48DA88}" presName="node" presStyleLbl="node1" presStyleIdx="2" presStyleCnt="4" custScaleX="259574" custScaleY="140597">
        <dgm:presLayoutVars>
          <dgm:bulletEnabled val="1"/>
        </dgm:presLayoutVars>
      </dgm:prSet>
      <dgm:spPr/>
      <dgm:t>
        <a:bodyPr/>
        <a:lstStyle/>
        <a:p>
          <a:endParaRPr lang="de-DE"/>
        </a:p>
      </dgm:t>
    </dgm:pt>
    <dgm:pt modelId="{304924DE-392A-4EEA-AD11-8DEB5C643683}" type="pres">
      <dgm:prSet presAssocID="{60E22C33-917E-4EA6-9413-F3095C48DA88}" presName="dummy" presStyleCnt="0"/>
      <dgm:spPr/>
    </dgm:pt>
    <dgm:pt modelId="{29AEFD71-CC00-40C7-B7F5-FAF71E9A9354}" type="pres">
      <dgm:prSet presAssocID="{750F934A-D975-422F-A487-B02DCBB3D461}" presName="sibTrans" presStyleLbl="sibTrans2D1" presStyleIdx="2" presStyleCnt="4"/>
      <dgm:spPr/>
      <dgm:t>
        <a:bodyPr/>
        <a:lstStyle/>
        <a:p>
          <a:endParaRPr lang="de-DE"/>
        </a:p>
      </dgm:t>
    </dgm:pt>
    <dgm:pt modelId="{7608F717-D0F3-4BF5-BE7F-FC6C76ADB0BC}" type="pres">
      <dgm:prSet presAssocID="{B61B7B4C-F2E4-4CED-A155-1C3FE1E8D66B}" presName="node" presStyleLbl="node1" presStyleIdx="3" presStyleCnt="4" custScaleX="215547" custScaleY="140597" custRadScaleRad="145376" custRadScaleInc="-246">
        <dgm:presLayoutVars>
          <dgm:bulletEnabled val="1"/>
        </dgm:presLayoutVars>
      </dgm:prSet>
      <dgm:spPr/>
      <dgm:t>
        <a:bodyPr/>
        <a:lstStyle/>
        <a:p>
          <a:endParaRPr lang="de-DE"/>
        </a:p>
      </dgm:t>
    </dgm:pt>
    <dgm:pt modelId="{28A05216-7512-4F0D-A1F4-2F890E29FC28}" type="pres">
      <dgm:prSet presAssocID="{B61B7B4C-F2E4-4CED-A155-1C3FE1E8D66B}" presName="dummy" presStyleCnt="0"/>
      <dgm:spPr/>
    </dgm:pt>
    <dgm:pt modelId="{CAB278B8-9D6B-40AF-9D00-51D294F64F18}" type="pres">
      <dgm:prSet presAssocID="{AF72759F-CAB7-4D08-92E5-CD0B6737523A}" presName="sibTrans" presStyleLbl="sibTrans2D1" presStyleIdx="3" presStyleCnt="4"/>
      <dgm:spPr/>
      <dgm:t>
        <a:bodyPr/>
        <a:lstStyle/>
        <a:p>
          <a:endParaRPr lang="de-DE"/>
        </a:p>
      </dgm:t>
    </dgm:pt>
  </dgm:ptLst>
  <dgm:cxnLst>
    <dgm:cxn modelId="{9482A8E4-932B-40BD-AAE9-9376FA70BDC8}" srcId="{16BD33F3-1B86-49F5-ACC2-ABBED70519C4}" destId="{60E22C33-917E-4EA6-9413-F3095C48DA88}" srcOrd="2" destOrd="0" parTransId="{FCE4790D-4721-43AE-AC1D-F56FF325C7A9}" sibTransId="{750F934A-D975-422F-A487-B02DCBB3D461}"/>
    <dgm:cxn modelId="{5FB881C8-2BF8-48CF-B485-731D58041148}" type="presOf" srcId="{AF72759F-CAB7-4D08-92E5-CD0B6737523A}" destId="{CAB278B8-9D6B-40AF-9D00-51D294F64F18}" srcOrd="0" destOrd="0" presId="urn:microsoft.com/office/officeart/2005/8/layout/radial6"/>
    <dgm:cxn modelId="{3324F068-5589-4089-A1F3-E67287862227}" srcId="{16BD33F3-1B86-49F5-ACC2-ABBED70519C4}" destId="{B61B7B4C-F2E4-4CED-A155-1C3FE1E8D66B}" srcOrd="3" destOrd="0" parTransId="{829CA235-6C7E-4AB7-B1A2-43DAAB738E9D}" sibTransId="{AF72759F-CAB7-4D08-92E5-CD0B6737523A}"/>
    <dgm:cxn modelId="{64AE32A8-BEBC-4A15-9756-2AF3594AAE07}" type="presOf" srcId="{2BDCAFBC-6EAF-4586-8268-D60EF3E6E6D8}" destId="{AE07B6F5-D6A1-4A04-B243-890C0558E31E}" srcOrd="0" destOrd="0" presId="urn:microsoft.com/office/officeart/2005/8/layout/radial6"/>
    <dgm:cxn modelId="{1F70205B-FEDD-45A5-9639-37B84B3A08FE}" type="presOf" srcId="{50AC3213-D44C-41DE-B24E-A1FD92A05AD7}" destId="{F9C86AA3-3C68-4838-A65F-0469FD4F52C7}" srcOrd="0" destOrd="0" presId="urn:microsoft.com/office/officeart/2005/8/layout/radial6"/>
    <dgm:cxn modelId="{D27DACF7-746C-4D87-97FE-DC77A5CD915E}" type="presOf" srcId="{60E22C33-917E-4EA6-9413-F3095C48DA88}" destId="{9F9807B1-BBF5-4039-8B90-86563747E1F1}" srcOrd="0" destOrd="0" presId="urn:microsoft.com/office/officeart/2005/8/layout/radial6"/>
    <dgm:cxn modelId="{46F5ACFD-D845-47ED-94ED-C5E8812D206C}" srcId="{2BDCAFBC-6EAF-4586-8268-D60EF3E6E6D8}" destId="{16BD33F3-1B86-49F5-ACC2-ABBED70519C4}" srcOrd="0" destOrd="0" parTransId="{14D67129-58F6-44EA-B0C2-CC499C7ECF5A}" sibTransId="{6EEC9E83-9C9D-40D9-A532-599C77F9E989}"/>
    <dgm:cxn modelId="{F1A7F842-D340-4B51-93C1-9C0DCA24EC9D}" srcId="{16BD33F3-1B86-49F5-ACC2-ABBED70519C4}" destId="{A064DD40-28F9-418B-B00B-8D9FECB83EA1}" srcOrd="1" destOrd="0" parTransId="{E45B8132-1C8F-4855-B16A-A7777801B35E}" sibTransId="{50AC3213-D44C-41DE-B24E-A1FD92A05AD7}"/>
    <dgm:cxn modelId="{ECA65B3E-A7C8-424A-9C5D-31F3E0492CD4}" type="presOf" srcId="{16BD33F3-1B86-49F5-ACC2-ABBED70519C4}" destId="{DBE2C08A-DDAC-4CF1-86E8-BD3B243C6CF2}" srcOrd="0" destOrd="0" presId="urn:microsoft.com/office/officeart/2005/8/layout/radial6"/>
    <dgm:cxn modelId="{45797A2C-394E-45C0-9A87-72F565906124}" type="presOf" srcId="{750F934A-D975-422F-A487-B02DCBB3D461}" destId="{29AEFD71-CC00-40C7-B7F5-FAF71E9A9354}" srcOrd="0" destOrd="0" presId="urn:microsoft.com/office/officeart/2005/8/layout/radial6"/>
    <dgm:cxn modelId="{FD6ABA47-34C2-4945-85BE-6EC1EFFA084E}" srcId="{16BD33F3-1B86-49F5-ACC2-ABBED70519C4}" destId="{BD8D7D64-8930-4231-A2FD-1460B5BE1AA6}" srcOrd="0" destOrd="0" parTransId="{D0FAC1D0-65D2-4225-B3D0-A51A152955F2}" sibTransId="{DE50A34C-83B9-4F34-85EC-E3001C3F29B5}"/>
    <dgm:cxn modelId="{0C6558CE-7480-4F55-A1F5-E471BDA1E9D1}" type="presOf" srcId="{DE50A34C-83B9-4F34-85EC-E3001C3F29B5}" destId="{4104941A-3341-4AF6-81D8-ACA92D76B215}" srcOrd="0" destOrd="0" presId="urn:microsoft.com/office/officeart/2005/8/layout/radial6"/>
    <dgm:cxn modelId="{B56A41CB-DFB8-4AFC-818B-B37BBF1F0596}" type="presOf" srcId="{A064DD40-28F9-418B-B00B-8D9FECB83EA1}" destId="{E15CE7F4-F388-47DE-9BE7-AC292B2A2B4A}" srcOrd="0" destOrd="0" presId="urn:microsoft.com/office/officeart/2005/8/layout/radial6"/>
    <dgm:cxn modelId="{25B62A22-43E0-469F-99DC-02588ABB3A3F}" type="presOf" srcId="{BD8D7D64-8930-4231-A2FD-1460B5BE1AA6}" destId="{54A31088-2411-45E8-B457-369ED9F9E445}" srcOrd="0" destOrd="0" presId="urn:microsoft.com/office/officeart/2005/8/layout/radial6"/>
    <dgm:cxn modelId="{980EFEF8-384E-46DD-8F4D-308E3F78C5CB}" type="presOf" srcId="{B61B7B4C-F2E4-4CED-A155-1C3FE1E8D66B}" destId="{7608F717-D0F3-4BF5-BE7F-FC6C76ADB0BC}" srcOrd="0" destOrd="0" presId="urn:microsoft.com/office/officeart/2005/8/layout/radial6"/>
    <dgm:cxn modelId="{9FD210EF-9C10-44E5-966D-BCCBDECEF7A9}" type="presParOf" srcId="{AE07B6F5-D6A1-4A04-B243-890C0558E31E}" destId="{DBE2C08A-DDAC-4CF1-86E8-BD3B243C6CF2}" srcOrd="0" destOrd="0" presId="urn:microsoft.com/office/officeart/2005/8/layout/radial6"/>
    <dgm:cxn modelId="{76303223-87F3-4C96-A773-AA89EEEFDFBC}" type="presParOf" srcId="{AE07B6F5-D6A1-4A04-B243-890C0558E31E}" destId="{54A31088-2411-45E8-B457-369ED9F9E445}" srcOrd="1" destOrd="0" presId="urn:microsoft.com/office/officeart/2005/8/layout/radial6"/>
    <dgm:cxn modelId="{E5FD8716-D3D8-4075-89B0-7557341A2290}" type="presParOf" srcId="{AE07B6F5-D6A1-4A04-B243-890C0558E31E}" destId="{5ABFAC66-6C2C-4275-8B1D-1D82AD1971EB}" srcOrd="2" destOrd="0" presId="urn:microsoft.com/office/officeart/2005/8/layout/radial6"/>
    <dgm:cxn modelId="{2C2AD745-19DA-4C0F-86CB-7224C9C47681}" type="presParOf" srcId="{AE07B6F5-D6A1-4A04-B243-890C0558E31E}" destId="{4104941A-3341-4AF6-81D8-ACA92D76B215}" srcOrd="3" destOrd="0" presId="urn:microsoft.com/office/officeart/2005/8/layout/radial6"/>
    <dgm:cxn modelId="{D5872B1F-FB1B-44DF-9605-4F01B808099C}" type="presParOf" srcId="{AE07B6F5-D6A1-4A04-B243-890C0558E31E}" destId="{E15CE7F4-F388-47DE-9BE7-AC292B2A2B4A}" srcOrd="4" destOrd="0" presId="urn:microsoft.com/office/officeart/2005/8/layout/radial6"/>
    <dgm:cxn modelId="{CA44226F-2149-45A1-ACBA-CE84DF226680}" type="presParOf" srcId="{AE07B6F5-D6A1-4A04-B243-890C0558E31E}" destId="{D6F170B6-A6D9-40AE-A652-718D8D3E6D02}" srcOrd="5" destOrd="0" presId="urn:microsoft.com/office/officeart/2005/8/layout/radial6"/>
    <dgm:cxn modelId="{7601C999-62A7-435F-92D6-F728F5EDABFE}" type="presParOf" srcId="{AE07B6F5-D6A1-4A04-B243-890C0558E31E}" destId="{F9C86AA3-3C68-4838-A65F-0469FD4F52C7}" srcOrd="6" destOrd="0" presId="urn:microsoft.com/office/officeart/2005/8/layout/radial6"/>
    <dgm:cxn modelId="{C4F9D6BF-479B-4D60-9B96-E467F1ECA5E1}" type="presParOf" srcId="{AE07B6F5-D6A1-4A04-B243-890C0558E31E}" destId="{9F9807B1-BBF5-4039-8B90-86563747E1F1}" srcOrd="7" destOrd="0" presId="urn:microsoft.com/office/officeart/2005/8/layout/radial6"/>
    <dgm:cxn modelId="{0F324633-952E-4000-B11D-CED2D27FBDC9}" type="presParOf" srcId="{AE07B6F5-D6A1-4A04-B243-890C0558E31E}" destId="{304924DE-392A-4EEA-AD11-8DEB5C643683}" srcOrd="8" destOrd="0" presId="urn:microsoft.com/office/officeart/2005/8/layout/radial6"/>
    <dgm:cxn modelId="{8950D786-0199-4CE3-8F6B-2DA1793D60E5}" type="presParOf" srcId="{AE07B6F5-D6A1-4A04-B243-890C0558E31E}" destId="{29AEFD71-CC00-40C7-B7F5-FAF71E9A9354}" srcOrd="9" destOrd="0" presId="urn:microsoft.com/office/officeart/2005/8/layout/radial6"/>
    <dgm:cxn modelId="{773D6A5C-D5A1-4CA1-A005-1AD2259C7852}" type="presParOf" srcId="{AE07B6F5-D6A1-4A04-B243-890C0558E31E}" destId="{7608F717-D0F3-4BF5-BE7F-FC6C76ADB0BC}" srcOrd="10" destOrd="0" presId="urn:microsoft.com/office/officeart/2005/8/layout/radial6"/>
    <dgm:cxn modelId="{C82C3969-BE67-4C3B-A84A-58A37DFEBC67}" type="presParOf" srcId="{AE07B6F5-D6A1-4A04-B243-890C0558E31E}" destId="{28A05216-7512-4F0D-A1F4-2F890E29FC28}" srcOrd="11" destOrd="0" presId="urn:microsoft.com/office/officeart/2005/8/layout/radial6"/>
    <dgm:cxn modelId="{0833D2A0-7C70-4141-AC1A-2D4AA1030947}" type="presParOf" srcId="{AE07B6F5-D6A1-4A04-B243-890C0558E31E}" destId="{CAB278B8-9D6B-40AF-9D00-51D294F64F1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BA37F5-E361-4AA0-BB5B-C19575593116}" type="doc">
      <dgm:prSet loTypeId="urn:microsoft.com/office/officeart/2005/8/layout/radial3" loCatId="cycle" qsTypeId="urn:microsoft.com/office/officeart/2005/8/quickstyle/simple1" qsCatId="simple" csTypeId="urn:microsoft.com/office/officeart/2005/8/colors/accent1_5" csCatId="accent1" phldr="1"/>
      <dgm:spPr/>
      <dgm:t>
        <a:bodyPr/>
        <a:lstStyle/>
        <a:p>
          <a:endParaRPr lang="de-DE"/>
        </a:p>
      </dgm:t>
    </dgm:pt>
    <dgm:pt modelId="{676EA785-C547-44E1-8A72-145ED1DCBC66}">
      <dgm:prSet phldrT="[Text]" custT="1"/>
      <dgm:spPr/>
      <dgm:t>
        <a:bodyPr/>
        <a:lstStyle/>
        <a:p>
          <a:r>
            <a:rPr lang="de-DE" sz="2200" dirty="0" smtClean="0"/>
            <a:t>Weshalb sollten Unternehmen grob über die Auswirkungen einer Internalisierungsabgabe auf ihr Geschäftsmodell informiert sein?</a:t>
          </a:r>
          <a:endParaRPr lang="de-DE" sz="2200" dirty="0"/>
        </a:p>
      </dgm:t>
    </dgm:pt>
    <dgm:pt modelId="{3804A2DC-A114-4901-AAA8-B33D78FF7C5F}" type="parTrans" cxnId="{39C8B756-3B95-47E9-83E7-F811C82A2B0E}">
      <dgm:prSet/>
      <dgm:spPr/>
      <dgm:t>
        <a:bodyPr/>
        <a:lstStyle/>
        <a:p>
          <a:endParaRPr lang="de-DE"/>
        </a:p>
      </dgm:t>
    </dgm:pt>
    <dgm:pt modelId="{A83CC004-596A-4D69-9ACC-D1E315FB0819}" type="sibTrans" cxnId="{39C8B756-3B95-47E9-83E7-F811C82A2B0E}">
      <dgm:prSet/>
      <dgm:spPr/>
      <dgm:t>
        <a:bodyPr/>
        <a:lstStyle/>
        <a:p>
          <a:endParaRPr lang="de-DE"/>
        </a:p>
      </dgm:t>
    </dgm:pt>
    <dgm:pt modelId="{019EADB9-54DE-4C05-9041-0FE22E3F3064}">
      <dgm:prSet phldrT="[Text]" custT="1"/>
      <dgm:spPr/>
      <dgm:t>
        <a:bodyPr/>
        <a:lstStyle/>
        <a:p>
          <a:r>
            <a:rPr lang="de-DE" sz="2400" dirty="0" smtClean="0"/>
            <a:t>Strategische Planung</a:t>
          </a:r>
          <a:endParaRPr lang="de-DE" sz="2400" dirty="0"/>
        </a:p>
      </dgm:t>
    </dgm:pt>
    <dgm:pt modelId="{E2D434A3-36E3-47DE-AF72-B8EF9DCF8C43}" type="parTrans" cxnId="{A11B8F3F-7EAB-45AD-AF56-386A885C7D2A}">
      <dgm:prSet/>
      <dgm:spPr/>
      <dgm:t>
        <a:bodyPr/>
        <a:lstStyle/>
        <a:p>
          <a:endParaRPr lang="de-DE"/>
        </a:p>
      </dgm:t>
    </dgm:pt>
    <dgm:pt modelId="{65B68BE3-009E-4917-ABD1-43DB58C882F2}" type="sibTrans" cxnId="{A11B8F3F-7EAB-45AD-AF56-386A885C7D2A}">
      <dgm:prSet/>
      <dgm:spPr/>
      <dgm:t>
        <a:bodyPr/>
        <a:lstStyle/>
        <a:p>
          <a:endParaRPr lang="de-DE"/>
        </a:p>
      </dgm:t>
    </dgm:pt>
    <dgm:pt modelId="{0D670F93-9BC0-4038-9F9B-DEA3DF231130}">
      <dgm:prSet phldrT="[Text]" custT="1"/>
      <dgm:spPr/>
      <dgm:t>
        <a:bodyPr/>
        <a:lstStyle/>
        <a:p>
          <a:r>
            <a:rPr lang="de-DE" sz="2400" dirty="0" smtClean="0"/>
            <a:t>Szenario-technik</a:t>
          </a:r>
          <a:endParaRPr lang="de-DE" sz="2400" dirty="0"/>
        </a:p>
      </dgm:t>
    </dgm:pt>
    <dgm:pt modelId="{CE6AE31D-1A74-4369-8872-B26232BD7EB0}" type="parTrans" cxnId="{3E2E5DF1-D6C4-4FEB-B371-F686FDB2B37D}">
      <dgm:prSet/>
      <dgm:spPr/>
      <dgm:t>
        <a:bodyPr/>
        <a:lstStyle/>
        <a:p>
          <a:endParaRPr lang="de-DE"/>
        </a:p>
      </dgm:t>
    </dgm:pt>
    <dgm:pt modelId="{F835070A-73C0-47AA-9C50-A940B1418A38}" type="sibTrans" cxnId="{3E2E5DF1-D6C4-4FEB-B371-F686FDB2B37D}">
      <dgm:prSet/>
      <dgm:spPr/>
      <dgm:t>
        <a:bodyPr/>
        <a:lstStyle/>
        <a:p>
          <a:endParaRPr lang="de-DE"/>
        </a:p>
      </dgm:t>
    </dgm:pt>
    <dgm:pt modelId="{2024DF0B-B435-4BBA-8943-FE5D86819D04}">
      <dgm:prSet phldrT="[Text]" custT="1"/>
      <dgm:spPr/>
      <dgm:t>
        <a:bodyPr/>
        <a:lstStyle/>
        <a:p>
          <a:r>
            <a:rPr lang="de-DE" sz="2400" dirty="0" smtClean="0"/>
            <a:t>Ethisch-moralische Gründe</a:t>
          </a:r>
          <a:endParaRPr lang="de-DE" sz="2400" dirty="0"/>
        </a:p>
      </dgm:t>
    </dgm:pt>
    <dgm:pt modelId="{49190BAD-BB5A-45CD-8F68-A972E3F3FB3F}" type="parTrans" cxnId="{208860CE-CC26-4A7F-A3D7-1EE630155355}">
      <dgm:prSet/>
      <dgm:spPr/>
      <dgm:t>
        <a:bodyPr/>
        <a:lstStyle/>
        <a:p>
          <a:endParaRPr lang="de-DE"/>
        </a:p>
      </dgm:t>
    </dgm:pt>
    <dgm:pt modelId="{E5A6B0AC-C667-44FB-838D-429F938CC438}" type="sibTrans" cxnId="{208860CE-CC26-4A7F-A3D7-1EE630155355}">
      <dgm:prSet/>
      <dgm:spPr/>
      <dgm:t>
        <a:bodyPr/>
        <a:lstStyle/>
        <a:p>
          <a:endParaRPr lang="de-DE"/>
        </a:p>
      </dgm:t>
    </dgm:pt>
    <dgm:pt modelId="{1117DAE6-C3C4-4B7D-A04A-198EE15D8FC5}">
      <dgm:prSet phldrT="[Text]" custT="1"/>
      <dgm:spPr/>
      <dgm:t>
        <a:bodyPr/>
        <a:lstStyle/>
        <a:p>
          <a:r>
            <a:rPr lang="de-DE" sz="2400" dirty="0" smtClean="0"/>
            <a:t>Neugier</a:t>
          </a:r>
          <a:endParaRPr lang="de-DE" sz="2400" dirty="0"/>
        </a:p>
      </dgm:t>
    </dgm:pt>
    <dgm:pt modelId="{6803D0A2-8039-41FA-AFDF-8A9694D5A3BA}" type="parTrans" cxnId="{D2C1360E-5300-4191-AF16-1C4C1892A9DE}">
      <dgm:prSet/>
      <dgm:spPr/>
      <dgm:t>
        <a:bodyPr/>
        <a:lstStyle/>
        <a:p>
          <a:endParaRPr lang="de-DE"/>
        </a:p>
      </dgm:t>
    </dgm:pt>
    <dgm:pt modelId="{85BAC011-3D62-479E-9052-967A78B8B566}" type="sibTrans" cxnId="{D2C1360E-5300-4191-AF16-1C4C1892A9DE}">
      <dgm:prSet/>
      <dgm:spPr/>
      <dgm:t>
        <a:bodyPr/>
        <a:lstStyle/>
        <a:p>
          <a:endParaRPr lang="de-DE"/>
        </a:p>
      </dgm:t>
    </dgm:pt>
    <dgm:pt modelId="{6EAE53CC-AA4D-4725-9745-E705699E3EE3}">
      <dgm:prSet phldrT="[Text]" custT="1"/>
      <dgm:spPr/>
      <dgm:t>
        <a:bodyPr/>
        <a:lstStyle/>
        <a:p>
          <a:r>
            <a:rPr lang="de-DE" sz="2400" dirty="0" smtClean="0"/>
            <a:t>Wildcards</a:t>
          </a:r>
          <a:endParaRPr lang="de-DE" sz="2400" dirty="0"/>
        </a:p>
      </dgm:t>
    </dgm:pt>
    <dgm:pt modelId="{2612EE44-7AE0-4B10-BE01-1DB0D281EE2B}" type="parTrans" cxnId="{537F219D-E1F7-455B-ADF5-F8431F459AFF}">
      <dgm:prSet/>
      <dgm:spPr/>
      <dgm:t>
        <a:bodyPr/>
        <a:lstStyle/>
        <a:p>
          <a:endParaRPr lang="de-DE"/>
        </a:p>
      </dgm:t>
    </dgm:pt>
    <dgm:pt modelId="{DE708D49-99E8-43DF-987E-864FDBE83C34}" type="sibTrans" cxnId="{537F219D-E1F7-455B-ADF5-F8431F459AFF}">
      <dgm:prSet/>
      <dgm:spPr/>
      <dgm:t>
        <a:bodyPr/>
        <a:lstStyle/>
        <a:p>
          <a:endParaRPr lang="de-DE"/>
        </a:p>
      </dgm:t>
    </dgm:pt>
    <dgm:pt modelId="{334F1582-AFDC-4DB7-9300-3A2796EEDACF}">
      <dgm:prSet phldrT="[Text]" custT="1"/>
      <dgm:spPr/>
      <dgm:t>
        <a:bodyPr/>
        <a:lstStyle/>
        <a:p>
          <a:r>
            <a:rPr lang="de-DE" sz="2400" dirty="0" smtClean="0"/>
            <a:t>Risiko-management</a:t>
          </a:r>
          <a:endParaRPr lang="de-DE" sz="2400" dirty="0"/>
        </a:p>
      </dgm:t>
    </dgm:pt>
    <dgm:pt modelId="{2570283D-E88D-4489-B03A-DC1E43515F59}" type="parTrans" cxnId="{0DADBAFE-8475-4FD7-8705-8EB88C12A73F}">
      <dgm:prSet/>
      <dgm:spPr/>
      <dgm:t>
        <a:bodyPr/>
        <a:lstStyle/>
        <a:p>
          <a:endParaRPr lang="de-DE"/>
        </a:p>
      </dgm:t>
    </dgm:pt>
    <dgm:pt modelId="{8C4E2E76-A133-4F70-B751-64B710BD60FC}" type="sibTrans" cxnId="{0DADBAFE-8475-4FD7-8705-8EB88C12A73F}">
      <dgm:prSet/>
      <dgm:spPr/>
      <dgm:t>
        <a:bodyPr/>
        <a:lstStyle/>
        <a:p>
          <a:endParaRPr lang="de-DE"/>
        </a:p>
      </dgm:t>
    </dgm:pt>
    <dgm:pt modelId="{E636DB26-041E-4B9A-B4A9-E32297EA4212}" type="pres">
      <dgm:prSet presAssocID="{E5BA37F5-E361-4AA0-BB5B-C19575593116}" presName="composite" presStyleCnt="0">
        <dgm:presLayoutVars>
          <dgm:chMax val="1"/>
          <dgm:dir/>
          <dgm:resizeHandles val="exact"/>
        </dgm:presLayoutVars>
      </dgm:prSet>
      <dgm:spPr/>
      <dgm:t>
        <a:bodyPr/>
        <a:lstStyle/>
        <a:p>
          <a:endParaRPr lang="de-DE"/>
        </a:p>
      </dgm:t>
    </dgm:pt>
    <dgm:pt modelId="{C100239F-1150-4F2A-BBEA-61E29F603278}" type="pres">
      <dgm:prSet presAssocID="{E5BA37F5-E361-4AA0-BB5B-C19575593116}" presName="radial" presStyleCnt="0">
        <dgm:presLayoutVars>
          <dgm:animLvl val="ctr"/>
        </dgm:presLayoutVars>
      </dgm:prSet>
      <dgm:spPr/>
      <dgm:t>
        <a:bodyPr/>
        <a:lstStyle/>
        <a:p>
          <a:endParaRPr lang="de-DE"/>
        </a:p>
      </dgm:t>
    </dgm:pt>
    <dgm:pt modelId="{2514DD33-A653-4A48-A540-F87978218835}" type="pres">
      <dgm:prSet presAssocID="{676EA785-C547-44E1-8A72-145ED1DCBC66}" presName="centerShape" presStyleLbl="vennNode1" presStyleIdx="0" presStyleCnt="7" custScaleX="126868" custScaleY="116882" custLinFactNeighborX="-1064" custLinFactNeighborY="-951"/>
      <dgm:spPr/>
      <dgm:t>
        <a:bodyPr/>
        <a:lstStyle/>
        <a:p>
          <a:endParaRPr lang="de-DE"/>
        </a:p>
      </dgm:t>
    </dgm:pt>
    <dgm:pt modelId="{B8480BD7-756B-457B-B545-B1DBFEB71E67}" type="pres">
      <dgm:prSet presAssocID="{019EADB9-54DE-4C05-9041-0FE22E3F3064}" presName="node" presStyleLbl="vennNode1" presStyleIdx="1" presStyleCnt="7" custScaleX="126868" custScaleY="116882" custRadScaleRad="101925" custRadScaleInc="-1995">
        <dgm:presLayoutVars>
          <dgm:bulletEnabled val="1"/>
        </dgm:presLayoutVars>
      </dgm:prSet>
      <dgm:spPr/>
      <dgm:t>
        <a:bodyPr/>
        <a:lstStyle/>
        <a:p>
          <a:endParaRPr lang="de-DE"/>
        </a:p>
      </dgm:t>
    </dgm:pt>
    <dgm:pt modelId="{DC8A7948-F5D2-41C4-A323-8F88A49FE1CA}" type="pres">
      <dgm:prSet presAssocID="{0D670F93-9BC0-4038-9F9B-DEA3DF231130}" presName="node" presStyleLbl="vennNode1" presStyleIdx="2" presStyleCnt="7" custScaleX="124310" custScaleY="116882" custRadScaleRad="113252" custRadScaleInc="3389">
        <dgm:presLayoutVars>
          <dgm:bulletEnabled val="1"/>
        </dgm:presLayoutVars>
      </dgm:prSet>
      <dgm:spPr/>
      <dgm:t>
        <a:bodyPr/>
        <a:lstStyle/>
        <a:p>
          <a:endParaRPr lang="de-DE"/>
        </a:p>
      </dgm:t>
    </dgm:pt>
    <dgm:pt modelId="{6D4A7A25-7AAE-4881-8E79-BAF7774B334D}" type="pres">
      <dgm:prSet presAssocID="{6EAE53CC-AA4D-4725-9745-E705699E3EE3}" presName="node" presStyleLbl="vennNode1" presStyleIdx="3" presStyleCnt="7" custScaleX="126868" custScaleY="116882" custRadScaleRad="117227" custRadScaleInc="-8340">
        <dgm:presLayoutVars>
          <dgm:bulletEnabled val="1"/>
        </dgm:presLayoutVars>
      </dgm:prSet>
      <dgm:spPr/>
      <dgm:t>
        <a:bodyPr/>
        <a:lstStyle/>
        <a:p>
          <a:endParaRPr lang="de-DE"/>
        </a:p>
      </dgm:t>
    </dgm:pt>
    <dgm:pt modelId="{B47653CC-0A2A-445F-AB8E-B8C13C5A1FED}" type="pres">
      <dgm:prSet presAssocID="{334F1582-AFDC-4DB7-9300-3A2796EEDACF}" presName="node" presStyleLbl="vennNode1" presStyleIdx="4" presStyleCnt="7" custScaleX="139238" custScaleY="116882" custRadScaleRad="98120" custRadScaleInc="2072">
        <dgm:presLayoutVars>
          <dgm:bulletEnabled val="1"/>
        </dgm:presLayoutVars>
      </dgm:prSet>
      <dgm:spPr/>
      <dgm:t>
        <a:bodyPr/>
        <a:lstStyle/>
        <a:p>
          <a:endParaRPr lang="de-DE"/>
        </a:p>
      </dgm:t>
    </dgm:pt>
    <dgm:pt modelId="{4094AD79-64C1-478B-BC68-44AA4EF103FB}" type="pres">
      <dgm:prSet presAssocID="{2024DF0B-B435-4BBA-8943-FE5D86819D04}" presName="node" presStyleLbl="vennNode1" presStyleIdx="5" presStyleCnt="7" custScaleX="126868" custScaleY="116882" custRadScaleRad="121996" custRadScaleInc="10073">
        <dgm:presLayoutVars>
          <dgm:bulletEnabled val="1"/>
        </dgm:presLayoutVars>
      </dgm:prSet>
      <dgm:spPr/>
      <dgm:t>
        <a:bodyPr/>
        <a:lstStyle/>
        <a:p>
          <a:endParaRPr lang="de-DE"/>
        </a:p>
      </dgm:t>
    </dgm:pt>
    <dgm:pt modelId="{CA3A672E-9831-4DC2-8E5A-1DC538F6361B}" type="pres">
      <dgm:prSet presAssocID="{1117DAE6-C3C4-4B7D-A04A-198EE15D8FC5}" presName="node" presStyleLbl="vennNode1" presStyleIdx="6" presStyleCnt="7" custScaleX="126868" custScaleY="116882" custRadScaleRad="126291" custRadScaleInc="-3298">
        <dgm:presLayoutVars>
          <dgm:bulletEnabled val="1"/>
        </dgm:presLayoutVars>
      </dgm:prSet>
      <dgm:spPr/>
      <dgm:t>
        <a:bodyPr/>
        <a:lstStyle/>
        <a:p>
          <a:endParaRPr lang="de-DE"/>
        </a:p>
      </dgm:t>
    </dgm:pt>
  </dgm:ptLst>
  <dgm:cxnLst>
    <dgm:cxn modelId="{3E2E5DF1-D6C4-4FEB-B371-F686FDB2B37D}" srcId="{676EA785-C547-44E1-8A72-145ED1DCBC66}" destId="{0D670F93-9BC0-4038-9F9B-DEA3DF231130}" srcOrd="1" destOrd="0" parTransId="{CE6AE31D-1A74-4369-8872-B26232BD7EB0}" sibTransId="{F835070A-73C0-47AA-9C50-A940B1418A38}"/>
    <dgm:cxn modelId="{208860CE-CC26-4A7F-A3D7-1EE630155355}" srcId="{676EA785-C547-44E1-8A72-145ED1DCBC66}" destId="{2024DF0B-B435-4BBA-8943-FE5D86819D04}" srcOrd="4" destOrd="0" parTransId="{49190BAD-BB5A-45CD-8F68-A972E3F3FB3F}" sibTransId="{E5A6B0AC-C667-44FB-838D-429F938CC438}"/>
    <dgm:cxn modelId="{79D328F9-C9E8-4713-BB87-09603B955956}" type="presOf" srcId="{676EA785-C547-44E1-8A72-145ED1DCBC66}" destId="{2514DD33-A653-4A48-A540-F87978218835}" srcOrd="0" destOrd="0" presId="urn:microsoft.com/office/officeart/2005/8/layout/radial3"/>
    <dgm:cxn modelId="{6C86D6FA-CB6C-4073-9042-28561ECEDB0D}" type="presOf" srcId="{1117DAE6-C3C4-4B7D-A04A-198EE15D8FC5}" destId="{CA3A672E-9831-4DC2-8E5A-1DC538F6361B}" srcOrd="0" destOrd="0" presId="urn:microsoft.com/office/officeart/2005/8/layout/radial3"/>
    <dgm:cxn modelId="{A11B8F3F-7EAB-45AD-AF56-386A885C7D2A}" srcId="{676EA785-C547-44E1-8A72-145ED1DCBC66}" destId="{019EADB9-54DE-4C05-9041-0FE22E3F3064}" srcOrd="0" destOrd="0" parTransId="{E2D434A3-36E3-47DE-AF72-B8EF9DCF8C43}" sibTransId="{65B68BE3-009E-4917-ABD1-43DB58C882F2}"/>
    <dgm:cxn modelId="{D564B6B5-0379-4809-98D8-7A9CBD6E5215}" type="presOf" srcId="{6EAE53CC-AA4D-4725-9745-E705699E3EE3}" destId="{6D4A7A25-7AAE-4881-8E79-BAF7774B334D}" srcOrd="0" destOrd="0" presId="urn:microsoft.com/office/officeart/2005/8/layout/radial3"/>
    <dgm:cxn modelId="{39C8B756-3B95-47E9-83E7-F811C82A2B0E}" srcId="{E5BA37F5-E361-4AA0-BB5B-C19575593116}" destId="{676EA785-C547-44E1-8A72-145ED1DCBC66}" srcOrd="0" destOrd="0" parTransId="{3804A2DC-A114-4901-AAA8-B33D78FF7C5F}" sibTransId="{A83CC004-596A-4D69-9ACC-D1E315FB0819}"/>
    <dgm:cxn modelId="{42CFF1A0-BD2C-4AB6-8672-4E303EE29C61}" type="presOf" srcId="{E5BA37F5-E361-4AA0-BB5B-C19575593116}" destId="{E636DB26-041E-4B9A-B4A9-E32297EA4212}" srcOrd="0" destOrd="0" presId="urn:microsoft.com/office/officeart/2005/8/layout/radial3"/>
    <dgm:cxn modelId="{537F219D-E1F7-455B-ADF5-F8431F459AFF}" srcId="{676EA785-C547-44E1-8A72-145ED1DCBC66}" destId="{6EAE53CC-AA4D-4725-9745-E705699E3EE3}" srcOrd="2" destOrd="0" parTransId="{2612EE44-7AE0-4B10-BE01-1DB0D281EE2B}" sibTransId="{DE708D49-99E8-43DF-987E-864FDBE83C34}"/>
    <dgm:cxn modelId="{D2C1360E-5300-4191-AF16-1C4C1892A9DE}" srcId="{676EA785-C547-44E1-8A72-145ED1DCBC66}" destId="{1117DAE6-C3C4-4B7D-A04A-198EE15D8FC5}" srcOrd="5" destOrd="0" parTransId="{6803D0A2-8039-41FA-AFDF-8A9694D5A3BA}" sibTransId="{85BAC011-3D62-479E-9052-967A78B8B566}"/>
    <dgm:cxn modelId="{9D0FAF74-6C0F-4A1E-B47F-D0012C5C84E3}" type="presOf" srcId="{019EADB9-54DE-4C05-9041-0FE22E3F3064}" destId="{B8480BD7-756B-457B-B545-B1DBFEB71E67}" srcOrd="0" destOrd="0" presId="urn:microsoft.com/office/officeart/2005/8/layout/radial3"/>
    <dgm:cxn modelId="{4AFAD68A-58FE-48F6-85E3-D0D22354ADFC}" type="presOf" srcId="{2024DF0B-B435-4BBA-8943-FE5D86819D04}" destId="{4094AD79-64C1-478B-BC68-44AA4EF103FB}" srcOrd="0" destOrd="0" presId="urn:microsoft.com/office/officeart/2005/8/layout/radial3"/>
    <dgm:cxn modelId="{36C66C3F-67A3-4E94-BFE4-AAB93C2BE447}" type="presOf" srcId="{334F1582-AFDC-4DB7-9300-3A2796EEDACF}" destId="{B47653CC-0A2A-445F-AB8E-B8C13C5A1FED}" srcOrd="0" destOrd="0" presId="urn:microsoft.com/office/officeart/2005/8/layout/radial3"/>
    <dgm:cxn modelId="{59284CB8-AFBC-4F6B-865C-F87F49F80F6D}" type="presOf" srcId="{0D670F93-9BC0-4038-9F9B-DEA3DF231130}" destId="{DC8A7948-F5D2-41C4-A323-8F88A49FE1CA}" srcOrd="0" destOrd="0" presId="urn:microsoft.com/office/officeart/2005/8/layout/radial3"/>
    <dgm:cxn modelId="{0DADBAFE-8475-4FD7-8705-8EB88C12A73F}" srcId="{676EA785-C547-44E1-8A72-145ED1DCBC66}" destId="{334F1582-AFDC-4DB7-9300-3A2796EEDACF}" srcOrd="3" destOrd="0" parTransId="{2570283D-E88D-4489-B03A-DC1E43515F59}" sibTransId="{8C4E2E76-A133-4F70-B751-64B710BD60FC}"/>
    <dgm:cxn modelId="{7998A13B-F04C-4DFE-ABE4-FDD7111D16F7}" type="presParOf" srcId="{E636DB26-041E-4B9A-B4A9-E32297EA4212}" destId="{C100239F-1150-4F2A-BBEA-61E29F603278}" srcOrd="0" destOrd="0" presId="urn:microsoft.com/office/officeart/2005/8/layout/radial3"/>
    <dgm:cxn modelId="{1F6A05DF-B71E-4633-B91B-1F2E36BB4C2B}" type="presParOf" srcId="{C100239F-1150-4F2A-BBEA-61E29F603278}" destId="{2514DD33-A653-4A48-A540-F87978218835}" srcOrd="0" destOrd="0" presId="urn:microsoft.com/office/officeart/2005/8/layout/radial3"/>
    <dgm:cxn modelId="{63BEC861-DF71-438C-8C6A-9079FAB10714}" type="presParOf" srcId="{C100239F-1150-4F2A-BBEA-61E29F603278}" destId="{B8480BD7-756B-457B-B545-B1DBFEB71E67}" srcOrd="1" destOrd="0" presId="urn:microsoft.com/office/officeart/2005/8/layout/radial3"/>
    <dgm:cxn modelId="{45D55FE9-29DE-4FD6-8211-8D58924BACEC}" type="presParOf" srcId="{C100239F-1150-4F2A-BBEA-61E29F603278}" destId="{DC8A7948-F5D2-41C4-A323-8F88A49FE1CA}" srcOrd="2" destOrd="0" presId="urn:microsoft.com/office/officeart/2005/8/layout/radial3"/>
    <dgm:cxn modelId="{8AC456C6-4C6C-4BB9-9232-6D9E590782B6}" type="presParOf" srcId="{C100239F-1150-4F2A-BBEA-61E29F603278}" destId="{6D4A7A25-7AAE-4881-8E79-BAF7774B334D}" srcOrd="3" destOrd="0" presId="urn:microsoft.com/office/officeart/2005/8/layout/radial3"/>
    <dgm:cxn modelId="{4DB4ED60-8FC9-4366-9FD2-BF14ADD0896C}" type="presParOf" srcId="{C100239F-1150-4F2A-BBEA-61E29F603278}" destId="{B47653CC-0A2A-445F-AB8E-B8C13C5A1FED}" srcOrd="4" destOrd="0" presId="urn:microsoft.com/office/officeart/2005/8/layout/radial3"/>
    <dgm:cxn modelId="{9F17072E-0824-46F1-8524-072C1042FF4A}" type="presParOf" srcId="{C100239F-1150-4F2A-BBEA-61E29F603278}" destId="{4094AD79-64C1-478B-BC68-44AA4EF103FB}" srcOrd="5" destOrd="0" presId="urn:microsoft.com/office/officeart/2005/8/layout/radial3"/>
    <dgm:cxn modelId="{7973393C-E650-4ECC-B42C-92511CCD0108}" type="presParOf" srcId="{C100239F-1150-4F2A-BBEA-61E29F603278}" destId="{CA3A672E-9831-4DC2-8E5A-1DC538F6361B}"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B55968-A426-48CE-BE18-0E58CC39C5A3}"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de-DE"/>
        </a:p>
      </dgm:t>
    </dgm:pt>
    <dgm:pt modelId="{7CF614E6-756E-4ED6-9F4D-B2A3C96A1352}">
      <dgm:prSet phldrT="[Text]" custT="1"/>
      <dgm:spPr/>
      <dgm:t>
        <a:bodyPr/>
        <a:lstStyle/>
        <a:p>
          <a:r>
            <a:rPr lang="de-DE" sz="2400" dirty="0" smtClean="0"/>
            <a:t>Traditionell: EVU liefert Öl, Gas, Strom usw., der (Industrie-) Kunde betreibt damit Heizungen, Klimaanlagen, Transformatoren, Druckluftkompressoren usw.  </a:t>
          </a:r>
          <a:endParaRPr lang="de-DE" sz="2400" dirty="0"/>
        </a:p>
      </dgm:t>
    </dgm:pt>
    <dgm:pt modelId="{6E39A49A-901F-46A0-8DA0-02061DDCD111}" type="parTrans" cxnId="{9D965A1D-026E-461C-BCDC-154034D8C0A6}">
      <dgm:prSet/>
      <dgm:spPr/>
      <dgm:t>
        <a:bodyPr/>
        <a:lstStyle/>
        <a:p>
          <a:endParaRPr lang="de-DE"/>
        </a:p>
      </dgm:t>
    </dgm:pt>
    <dgm:pt modelId="{091777F0-3B4A-4F40-8D40-CB2B52148E1C}" type="sibTrans" cxnId="{9D965A1D-026E-461C-BCDC-154034D8C0A6}">
      <dgm:prSet/>
      <dgm:spPr/>
      <dgm:t>
        <a:bodyPr/>
        <a:lstStyle/>
        <a:p>
          <a:endParaRPr lang="de-DE"/>
        </a:p>
      </dgm:t>
    </dgm:pt>
    <dgm:pt modelId="{A62FAB40-97C3-4BA5-A097-D8575E92AF50}">
      <dgm:prSet phldrT="[Text]" custT="1"/>
      <dgm:spPr/>
      <dgm:t>
        <a:bodyPr/>
        <a:lstStyle/>
        <a:p>
          <a:r>
            <a:rPr lang="de-DE" sz="2400" dirty="0" err="1" smtClean="0"/>
            <a:t>Contractinggeber</a:t>
          </a:r>
          <a:r>
            <a:rPr lang="de-DE" sz="2400" dirty="0" smtClean="0"/>
            <a:t> sorgt für End-/ Nutzenergie (Wärme, Dampf, Druckluft, Kälte, Strom usw.)  beim </a:t>
          </a:r>
          <a:r>
            <a:rPr lang="de-DE" sz="2400" dirty="0" err="1" smtClean="0"/>
            <a:t>Contractingnehmer</a:t>
          </a:r>
          <a:r>
            <a:rPr lang="de-DE" sz="2400" dirty="0" smtClean="0"/>
            <a:t> (Industrieunternehmen)</a:t>
          </a:r>
          <a:endParaRPr lang="de-DE" sz="2400" dirty="0"/>
        </a:p>
      </dgm:t>
    </dgm:pt>
    <dgm:pt modelId="{57B7E5FA-547E-4045-8721-6DABF91DC68D}" type="parTrans" cxnId="{42F1432D-8FCC-4815-9170-9C2BC2EF9E6A}">
      <dgm:prSet/>
      <dgm:spPr/>
      <dgm:t>
        <a:bodyPr/>
        <a:lstStyle/>
        <a:p>
          <a:endParaRPr lang="de-DE"/>
        </a:p>
      </dgm:t>
    </dgm:pt>
    <dgm:pt modelId="{887F24A4-5D76-4D7D-BCF9-7BED3E34FE25}" type="sibTrans" cxnId="{42F1432D-8FCC-4815-9170-9C2BC2EF9E6A}">
      <dgm:prSet/>
      <dgm:spPr/>
      <dgm:t>
        <a:bodyPr/>
        <a:lstStyle/>
        <a:p>
          <a:endParaRPr lang="de-DE"/>
        </a:p>
      </dgm:t>
    </dgm:pt>
    <dgm:pt modelId="{4382A02B-8779-40B5-9D6E-04ECC83BD59A}" type="pres">
      <dgm:prSet presAssocID="{30B55968-A426-48CE-BE18-0E58CC39C5A3}" presName="Name0" presStyleCnt="0">
        <dgm:presLayoutVars>
          <dgm:chMax val="7"/>
          <dgm:chPref val="7"/>
          <dgm:dir/>
          <dgm:animLvl val="lvl"/>
        </dgm:presLayoutVars>
      </dgm:prSet>
      <dgm:spPr/>
      <dgm:t>
        <a:bodyPr/>
        <a:lstStyle/>
        <a:p>
          <a:endParaRPr lang="de-DE"/>
        </a:p>
      </dgm:t>
    </dgm:pt>
    <dgm:pt modelId="{F7A7B6B5-6645-44FF-A2D9-C9D5C9E0E6FE}" type="pres">
      <dgm:prSet presAssocID="{7CF614E6-756E-4ED6-9F4D-B2A3C96A1352}" presName="Accent1" presStyleCnt="0"/>
      <dgm:spPr/>
    </dgm:pt>
    <dgm:pt modelId="{BAE3EA29-CD51-47EF-A165-5CA41CF6F839}" type="pres">
      <dgm:prSet presAssocID="{7CF614E6-756E-4ED6-9F4D-B2A3C96A1352}" presName="Accent" presStyleLbl="node1" presStyleIdx="0" presStyleCnt="2" custScaleX="394473"/>
      <dgm:spPr/>
    </dgm:pt>
    <dgm:pt modelId="{1F37C51F-6AFB-4A1C-9908-0A682B3B9A98}" type="pres">
      <dgm:prSet presAssocID="{7CF614E6-756E-4ED6-9F4D-B2A3C96A1352}" presName="Parent1" presStyleLbl="revTx" presStyleIdx="0" presStyleCnt="2" custScaleX="538366" custScaleY="162363" custLinFactNeighborY="-17931">
        <dgm:presLayoutVars>
          <dgm:chMax val="1"/>
          <dgm:chPref val="1"/>
          <dgm:bulletEnabled val="1"/>
        </dgm:presLayoutVars>
      </dgm:prSet>
      <dgm:spPr/>
      <dgm:t>
        <a:bodyPr/>
        <a:lstStyle/>
        <a:p>
          <a:endParaRPr lang="de-DE"/>
        </a:p>
      </dgm:t>
    </dgm:pt>
    <dgm:pt modelId="{471D365C-9F7D-42B7-85EE-69C916A5F6A6}" type="pres">
      <dgm:prSet presAssocID="{A62FAB40-97C3-4BA5-A097-D8575E92AF50}" presName="Accent2" presStyleCnt="0"/>
      <dgm:spPr/>
    </dgm:pt>
    <dgm:pt modelId="{908D3122-9A9D-41A9-ABE7-3E2CF0062B2B}" type="pres">
      <dgm:prSet presAssocID="{A62FAB40-97C3-4BA5-A097-D8575E92AF50}" presName="Accent" presStyleLbl="node1" presStyleIdx="1" presStyleCnt="2" custScaleX="395463"/>
      <dgm:spPr/>
    </dgm:pt>
    <dgm:pt modelId="{43691E2F-D176-41B4-A958-3AAE4B6B2D44}" type="pres">
      <dgm:prSet presAssocID="{A62FAB40-97C3-4BA5-A097-D8575E92AF50}" presName="Parent2" presStyleLbl="revTx" presStyleIdx="1" presStyleCnt="2" custScaleX="511853" custScaleY="159997" custLinFactNeighborX="886" custLinFactNeighborY="34481">
        <dgm:presLayoutVars>
          <dgm:chMax val="1"/>
          <dgm:chPref val="1"/>
          <dgm:bulletEnabled val="1"/>
        </dgm:presLayoutVars>
      </dgm:prSet>
      <dgm:spPr/>
      <dgm:t>
        <a:bodyPr/>
        <a:lstStyle/>
        <a:p>
          <a:endParaRPr lang="de-DE"/>
        </a:p>
      </dgm:t>
    </dgm:pt>
  </dgm:ptLst>
  <dgm:cxnLst>
    <dgm:cxn modelId="{42F1432D-8FCC-4815-9170-9C2BC2EF9E6A}" srcId="{30B55968-A426-48CE-BE18-0E58CC39C5A3}" destId="{A62FAB40-97C3-4BA5-A097-D8575E92AF50}" srcOrd="1" destOrd="0" parTransId="{57B7E5FA-547E-4045-8721-6DABF91DC68D}" sibTransId="{887F24A4-5D76-4D7D-BCF9-7BED3E34FE25}"/>
    <dgm:cxn modelId="{5553E17D-C7D1-42E3-A00F-F37E8BC9A8CB}" type="presOf" srcId="{30B55968-A426-48CE-BE18-0E58CC39C5A3}" destId="{4382A02B-8779-40B5-9D6E-04ECC83BD59A}" srcOrd="0" destOrd="0" presId="urn:microsoft.com/office/officeart/2009/layout/CircleArrowProcess"/>
    <dgm:cxn modelId="{AA3F3887-8E70-4F82-A298-33F95811B73E}" type="presOf" srcId="{A62FAB40-97C3-4BA5-A097-D8575E92AF50}" destId="{43691E2F-D176-41B4-A958-3AAE4B6B2D44}" srcOrd="0" destOrd="0" presId="urn:microsoft.com/office/officeart/2009/layout/CircleArrowProcess"/>
    <dgm:cxn modelId="{9D965A1D-026E-461C-BCDC-154034D8C0A6}" srcId="{30B55968-A426-48CE-BE18-0E58CC39C5A3}" destId="{7CF614E6-756E-4ED6-9F4D-B2A3C96A1352}" srcOrd="0" destOrd="0" parTransId="{6E39A49A-901F-46A0-8DA0-02061DDCD111}" sibTransId="{091777F0-3B4A-4F40-8D40-CB2B52148E1C}"/>
    <dgm:cxn modelId="{67706795-36CC-4368-820A-F496B63BACBB}" type="presOf" srcId="{7CF614E6-756E-4ED6-9F4D-B2A3C96A1352}" destId="{1F37C51F-6AFB-4A1C-9908-0A682B3B9A98}" srcOrd="0" destOrd="0" presId="urn:microsoft.com/office/officeart/2009/layout/CircleArrowProcess"/>
    <dgm:cxn modelId="{04FF640A-DE4D-4510-8F71-505FC7016EE3}" type="presParOf" srcId="{4382A02B-8779-40B5-9D6E-04ECC83BD59A}" destId="{F7A7B6B5-6645-44FF-A2D9-C9D5C9E0E6FE}" srcOrd="0" destOrd="0" presId="urn:microsoft.com/office/officeart/2009/layout/CircleArrowProcess"/>
    <dgm:cxn modelId="{B84C4547-8132-4DEE-80AC-478C89CF25A4}" type="presParOf" srcId="{F7A7B6B5-6645-44FF-A2D9-C9D5C9E0E6FE}" destId="{BAE3EA29-CD51-47EF-A165-5CA41CF6F839}" srcOrd="0" destOrd="0" presId="urn:microsoft.com/office/officeart/2009/layout/CircleArrowProcess"/>
    <dgm:cxn modelId="{9F5AEADD-4505-454C-9A1F-F7B5060CC3FB}" type="presParOf" srcId="{4382A02B-8779-40B5-9D6E-04ECC83BD59A}" destId="{1F37C51F-6AFB-4A1C-9908-0A682B3B9A98}" srcOrd="1" destOrd="0" presId="urn:microsoft.com/office/officeart/2009/layout/CircleArrowProcess"/>
    <dgm:cxn modelId="{84B5DA02-FCFF-444E-82CE-C9D6AAAB5C3A}" type="presParOf" srcId="{4382A02B-8779-40B5-9D6E-04ECC83BD59A}" destId="{471D365C-9F7D-42B7-85EE-69C916A5F6A6}" srcOrd="2" destOrd="0" presId="urn:microsoft.com/office/officeart/2009/layout/CircleArrowProcess"/>
    <dgm:cxn modelId="{5A16AC6C-FF6D-4FD4-AD6C-857CD56BFBFD}" type="presParOf" srcId="{471D365C-9F7D-42B7-85EE-69C916A5F6A6}" destId="{908D3122-9A9D-41A9-ABE7-3E2CF0062B2B}" srcOrd="0" destOrd="0" presId="urn:microsoft.com/office/officeart/2009/layout/CircleArrowProcess"/>
    <dgm:cxn modelId="{DD2A4A3F-22A4-43FD-BE43-B17572AC7A23}" type="presParOf" srcId="{4382A02B-8779-40B5-9D6E-04ECC83BD59A}" destId="{43691E2F-D176-41B4-A958-3AAE4B6B2D44}"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BC897B-777B-4571-8B25-6158C1702319}" type="doc">
      <dgm:prSet loTypeId="urn:microsoft.com/office/officeart/2005/8/layout/hProcess9" loCatId="process" qsTypeId="urn:microsoft.com/office/officeart/2005/8/quickstyle/simple1" qsCatId="simple" csTypeId="urn:microsoft.com/office/officeart/2005/8/colors/accent1_2" csCatId="accent1" phldr="1"/>
      <dgm:spPr/>
    </dgm:pt>
    <dgm:pt modelId="{BF00B312-191E-4FC7-92F1-71B8FDCC9AB3}">
      <dgm:prSet phldrT="[Text]" custT="1"/>
      <dgm:spPr/>
      <dgm:t>
        <a:bodyPr/>
        <a:lstStyle/>
        <a:p>
          <a:r>
            <a:rPr lang="de-DE" sz="2800" dirty="0" err="1" smtClean="0"/>
            <a:t>Finanzie-rung</a:t>
          </a:r>
          <a:endParaRPr lang="de-DE" sz="2800" dirty="0"/>
        </a:p>
      </dgm:t>
    </dgm:pt>
    <dgm:pt modelId="{DE796A73-4F3A-4279-A714-4A1A5DD1922B}" type="parTrans" cxnId="{92DBF375-4FB7-4889-9B4E-E107B5F5A607}">
      <dgm:prSet/>
      <dgm:spPr/>
      <dgm:t>
        <a:bodyPr/>
        <a:lstStyle/>
        <a:p>
          <a:endParaRPr lang="de-DE"/>
        </a:p>
      </dgm:t>
    </dgm:pt>
    <dgm:pt modelId="{EE1C3340-EE75-4CA2-97CA-19B80FF28763}" type="sibTrans" cxnId="{92DBF375-4FB7-4889-9B4E-E107B5F5A607}">
      <dgm:prSet/>
      <dgm:spPr/>
      <dgm:t>
        <a:bodyPr/>
        <a:lstStyle/>
        <a:p>
          <a:endParaRPr lang="de-DE"/>
        </a:p>
      </dgm:t>
    </dgm:pt>
    <dgm:pt modelId="{7CFBEC26-29EB-41FD-A314-C5B2A4AB79E7}">
      <dgm:prSet phldrT="[Text]" custT="1"/>
      <dgm:spPr/>
      <dgm:t>
        <a:bodyPr/>
        <a:lstStyle/>
        <a:p>
          <a:r>
            <a:rPr lang="de-DE" sz="2800" dirty="0" smtClean="0"/>
            <a:t>Planung</a:t>
          </a:r>
          <a:endParaRPr lang="de-DE" sz="2800" dirty="0"/>
        </a:p>
      </dgm:t>
    </dgm:pt>
    <dgm:pt modelId="{2E53A8E6-4694-451D-B319-1DD55A146FA7}" type="parTrans" cxnId="{1DD5280D-E893-4561-92EE-14568C3C4C6D}">
      <dgm:prSet/>
      <dgm:spPr/>
      <dgm:t>
        <a:bodyPr/>
        <a:lstStyle/>
        <a:p>
          <a:endParaRPr lang="de-DE"/>
        </a:p>
      </dgm:t>
    </dgm:pt>
    <dgm:pt modelId="{73D99E59-172D-480E-A387-FB8AC7998DF5}" type="sibTrans" cxnId="{1DD5280D-E893-4561-92EE-14568C3C4C6D}">
      <dgm:prSet/>
      <dgm:spPr/>
      <dgm:t>
        <a:bodyPr/>
        <a:lstStyle/>
        <a:p>
          <a:endParaRPr lang="de-DE"/>
        </a:p>
      </dgm:t>
    </dgm:pt>
    <dgm:pt modelId="{1862B429-22BE-4009-BDA8-5EB38C15F899}">
      <dgm:prSet phldrT="[Text]" custT="1"/>
      <dgm:spPr/>
      <dgm:t>
        <a:bodyPr/>
        <a:lstStyle/>
        <a:p>
          <a:r>
            <a:rPr lang="de-DE" sz="2800" dirty="0" smtClean="0"/>
            <a:t>Bau</a:t>
          </a:r>
          <a:endParaRPr lang="de-DE" sz="2800" dirty="0"/>
        </a:p>
      </dgm:t>
    </dgm:pt>
    <dgm:pt modelId="{79154924-AC89-407F-AAC5-24087E04247D}" type="parTrans" cxnId="{8DB62B4E-5B8D-4ED5-A4AF-E778A9F75D59}">
      <dgm:prSet/>
      <dgm:spPr/>
      <dgm:t>
        <a:bodyPr/>
        <a:lstStyle/>
        <a:p>
          <a:endParaRPr lang="de-DE"/>
        </a:p>
      </dgm:t>
    </dgm:pt>
    <dgm:pt modelId="{710F5B8B-4BF2-4C8E-B101-3E2215FDF76E}" type="sibTrans" cxnId="{8DB62B4E-5B8D-4ED5-A4AF-E778A9F75D59}">
      <dgm:prSet/>
      <dgm:spPr/>
      <dgm:t>
        <a:bodyPr/>
        <a:lstStyle/>
        <a:p>
          <a:endParaRPr lang="de-DE"/>
        </a:p>
      </dgm:t>
    </dgm:pt>
    <dgm:pt modelId="{7B0A26CA-B3FD-4DB2-8F03-37DAF000367C}">
      <dgm:prSet phldrT="[Text]" custT="1"/>
      <dgm:spPr/>
      <dgm:t>
        <a:bodyPr/>
        <a:lstStyle/>
        <a:p>
          <a:r>
            <a:rPr lang="de-DE" sz="2800" dirty="0" smtClean="0"/>
            <a:t>Instand-haltung</a:t>
          </a:r>
          <a:endParaRPr lang="de-DE" sz="2800" dirty="0"/>
        </a:p>
      </dgm:t>
    </dgm:pt>
    <dgm:pt modelId="{8735BC0C-37CA-4923-BCC4-AFEC8EC8764E}" type="parTrans" cxnId="{B5306F4A-20E1-45A5-9217-4AB87B235D1D}">
      <dgm:prSet/>
      <dgm:spPr/>
      <dgm:t>
        <a:bodyPr/>
        <a:lstStyle/>
        <a:p>
          <a:endParaRPr lang="de-DE"/>
        </a:p>
      </dgm:t>
    </dgm:pt>
    <dgm:pt modelId="{FC22F633-7839-46CB-9546-22998161A646}" type="sibTrans" cxnId="{B5306F4A-20E1-45A5-9217-4AB87B235D1D}">
      <dgm:prSet/>
      <dgm:spPr/>
      <dgm:t>
        <a:bodyPr/>
        <a:lstStyle/>
        <a:p>
          <a:endParaRPr lang="de-DE"/>
        </a:p>
      </dgm:t>
    </dgm:pt>
    <dgm:pt modelId="{83215FA7-5422-494E-9E4C-9D9E5C21806B}">
      <dgm:prSet phldrT="[Text]" custT="1"/>
      <dgm:spPr/>
      <dgm:t>
        <a:bodyPr/>
        <a:lstStyle/>
        <a:p>
          <a:r>
            <a:rPr lang="de-DE" sz="2800" dirty="0" smtClean="0"/>
            <a:t>Rückbau</a:t>
          </a:r>
          <a:endParaRPr lang="de-DE" sz="2800" dirty="0"/>
        </a:p>
      </dgm:t>
    </dgm:pt>
    <dgm:pt modelId="{BB2536FC-F990-45E3-B9C7-94BBE317E5E3}" type="parTrans" cxnId="{F06791BD-F5D6-44D9-8ECC-38A82B091B73}">
      <dgm:prSet/>
      <dgm:spPr/>
      <dgm:t>
        <a:bodyPr/>
        <a:lstStyle/>
        <a:p>
          <a:endParaRPr lang="de-DE"/>
        </a:p>
      </dgm:t>
    </dgm:pt>
    <dgm:pt modelId="{1C6DC23D-804F-4D12-9F26-D07CE5F67900}" type="sibTrans" cxnId="{F06791BD-F5D6-44D9-8ECC-38A82B091B73}">
      <dgm:prSet/>
      <dgm:spPr/>
      <dgm:t>
        <a:bodyPr/>
        <a:lstStyle/>
        <a:p>
          <a:endParaRPr lang="de-DE"/>
        </a:p>
      </dgm:t>
    </dgm:pt>
    <dgm:pt modelId="{53666897-DD7D-410F-8539-BD97AAC73301}" type="pres">
      <dgm:prSet presAssocID="{EFBC897B-777B-4571-8B25-6158C1702319}" presName="CompostProcess" presStyleCnt="0">
        <dgm:presLayoutVars>
          <dgm:dir/>
          <dgm:resizeHandles val="exact"/>
        </dgm:presLayoutVars>
      </dgm:prSet>
      <dgm:spPr/>
    </dgm:pt>
    <dgm:pt modelId="{FBB5E25D-11C8-4512-B3B1-9A6BD571CC94}" type="pres">
      <dgm:prSet presAssocID="{EFBC897B-777B-4571-8B25-6158C1702319}" presName="arrow" presStyleLbl="bgShp" presStyleIdx="0" presStyleCnt="1"/>
      <dgm:spPr/>
    </dgm:pt>
    <dgm:pt modelId="{D232CFB6-7F1D-4A0D-B311-7EFA234D62C8}" type="pres">
      <dgm:prSet presAssocID="{EFBC897B-777B-4571-8B25-6158C1702319}" presName="linearProcess" presStyleCnt="0"/>
      <dgm:spPr/>
    </dgm:pt>
    <dgm:pt modelId="{1412AB7B-A519-445D-8069-55CB6805B838}" type="pres">
      <dgm:prSet presAssocID="{BF00B312-191E-4FC7-92F1-71B8FDCC9AB3}" presName="textNode" presStyleLbl="node1" presStyleIdx="0" presStyleCnt="5">
        <dgm:presLayoutVars>
          <dgm:bulletEnabled val="1"/>
        </dgm:presLayoutVars>
      </dgm:prSet>
      <dgm:spPr/>
      <dgm:t>
        <a:bodyPr/>
        <a:lstStyle/>
        <a:p>
          <a:endParaRPr lang="de-DE"/>
        </a:p>
      </dgm:t>
    </dgm:pt>
    <dgm:pt modelId="{D8BB41AB-FB0D-4695-95BE-034431F8B062}" type="pres">
      <dgm:prSet presAssocID="{EE1C3340-EE75-4CA2-97CA-19B80FF28763}" presName="sibTrans" presStyleCnt="0"/>
      <dgm:spPr/>
    </dgm:pt>
    <dgm:pt modelId="{605F74DD-4A2A-4D3D-BAEE-FA1C4D2E7070}" type="pres">
      <dgm:prSet presAssocID="{7CFBEC26-29EB-41FD-A314-C5B2A4AB79E7}" presName="textNode" presStyleLbl="node1" presStyleIdx="1" presStyleCnt="5">
        <dgm:presLayoutVars>
          <dgm:bulletEnabled val="1"/>
        </dgm:presLayoutVars>
      </dgm:prSet>
      <dgm:spPr/>
      <dgm:t>
        <a:bodyPr/>
        <a:lstStyle/>
        <a:p>
          <a:endParaRPr lang="de-DE"/>
        </a:p>
      </dgm:t>
    </dgm:pt>
    <dgm:pt modelId="{08043C3A-A34E-4028-8E45-55A4935258CF}" type="pres">
      <dgm:prSet presAssocID="{73D99E59-172D-480E-A387-FB8AC7998DF5}" presName="sibTrans" presStyleCnt="0"/>
      <dgm:spPr/>
    </dgm:pt>
    <dgm:pt modelId="{E6C537A0-2E79-4CBC-BFB8-FE6A61B96476}" type="pres">
      <dgm:prSet presAssocID="{1862B429-22BE-4009-BDA8-5EB38C15F899}" presName="textNode" presStyleLbl="node1" presStyleIdx="2" presStyleCnt="5">
        <dgm:presLayoutVars>
          <dgm:bulletEnabled val="1"/>
        </dgm:presLayoutVars>
      </dgm:prSet>
      <dgm:spPr/>
      <dgm:t>
        <a:bodyPr/>
        <a:lstStyle/>
        <a:p>
          <a:endParaRPr lang="de-DE"/>
        </a:p>
      </dgm:t>
    </dgm:pt>
    <dgm:pt modelId="{CB0059BC-7216-4636-8348-1433A0F8CD9F}" type="pres">
      <dgm:prSet presAssocID="{710F5B8B-4BF2-4C8E-B101-3E2215FDF76E}" presName="sibTrans" presStyleCnt="0"/>
      <dgm:spPr/>
    </dgm:pt>
    <dgm:pt modelId="{721F989A-F6B8-42B2-AF01-8BD2149A17DA}" type="pres">
      <dgm:prSet presAssocID="{7B0A26CA-B3FD-4DB2-8F03-37DAF000367C}" presName="textNode" presStyleLbl="node1" presStyleIdx="3" presStyleCnt="5">
        <dgm:presLayoutVars>
          <dgm:bulletEnabled val="1"/>
        </dgm:presLayoutVars>
      </dgm:prSet>
      <dgm:spPr/>
      <dgm:t>
        <a:bodyPr/>
        <a:lstStyle/>
        <a:p>
          <a:endParaRPr lang="de-DE"/>
        </a:p>
      </dgm:t>
    </dgm:pt>
    <dgm:pt modelId="{3FD594BF-BD52-40E1-8883-D3702E6ED93C}" type="pres">
      <dgm:prSet presAssocID="{FC22F633-7839-46CB-9546-22998161A646}" presName="sibTrans" presStyleCnt="0"/>
      <dgm:spPr/>
    </dgm:pt>
    <dgm:pt modelId="{0D9DCC87-CF4C-432B-9B58-D17898D70CBA}" type="pres">
      <dgm:prSet presAssocID="{83215FA7-5422-494E-9E4C-9D9E5C21806B}" presName="textNode" presStyleLbl="node1" presStyleIdx="4" presStyleCnt="5">
        <dgm:presLayoutVars>
          <dgm:bulletEnabled val="1"/>
        </dgm:presLayoutVars>
      </dgm:prSet>
      <dgm:spPr/>
      <dgm:t>
        <a:bodyPr/>
        <a:lstStyle/>
        <a:p>
          <a:endParaRPr lang="de-DE"/>
        </a:p>
      </dgm:t>
    </dgm:pt>
  </dgm:ptLst>
  <dgm:cxnLst>
    <dgm:cxn modelId="{5E2E6A91-CDB6-4709-883B-F9FF88133CA4}" type="presOf" srcId="{83215FA7-5422-494E-9E4C-9D9E5C21806B}" destId="{0D9DCC87-CF4C-432B-9B58-D17898D70CBA}" srcOrd="0" destOrd="0" presId="urn:microsoft.com/office/officeart/2005/8/layout/hProcess9"/>
    <dgm:cxn modelId="{B3CEE603-2C84-444D-BDBE-0834E567CE2F}" type="presOf" srcId="{7CFBEC26-29EB-41FD-A314-C5B2A4AB79E7}" destId="{605F74DD-4A2A-4D3D-BAEE-FA1C4D2E7070}" srcOrd="0" destOrd="0" presId="urn:microsoft.com/office/officeart/2005/8/layout/hProcess9"/>
    <dgm:cxn modelId="{B5306F4A-20E1-45A5-9217-4AB87B235D1D}" srcId="{EFBC897B-777B-4571-8B25-6158C1702319}" destId="{7B0A26CA-B3FD-4DB2-8F03-37DAF000367C}" srcOrd="3" destOrd="0" parTransId="{8735BC0C-37CA-4923-BCC4-AFEC8EC8764E}" sibTransId="{FC22F633-7839-46CB-9546-22998161A646}"/>
    <dgm:cxn modelId="{29C130E5-8978-4193-8B8D-15FCE79108E0}" type="presOf" srcId="{7B0A26CA-B3FD-4DB2-8F03-37DAF000367C}" destId="{721F989A-F6B8-42B2-AF01-8BD2149A17DA}" srcOrd="0" destOrd="0" presId="urn:microsoft.com/office/officeart/2005/8/layout/hProcess9"/>
    <dgm:cxn modelId="{8DB62B4E-5B8D-4ED5-A4AF-E778A9F75D59}" srcId="{EFBC897B-777B-4571-8B25-6158C1702319}" destId="{1862B429-22BE-4009-BDA8-5EB38C15F899}" srcOrd="2" destOrd="0" parTransId="{79154924-AC89-407F-AAC5-24087E04247D}" sibTransId="{710F5B8B-4BF2-4C8E-B101-3E2215FDF76E}"/>
    <dgm:cxn modelId="{4E907ABB-5240-48AD-A051-387CF273E513}" type="presOf" srcId="{1862B429-22BE-4009-BDA8-5EB38C15F899}" destId="{E6C537A0-2E79-4CBC-BFB8-FE6A61B96476}" srcOrd="0" destOrd="0" presId="urn:microsoft.com/office/officeart/2005/8/layout/hProcess9"/>
    <dgm:cxn modelId="{F06791BD-F5D6-44D9-8ECC-38A82B091B73}" srcId="{EFBC897B-777B-4571-8B25-6158C1702319}" destId="{83215FA7-5422-494E-9E4C-9D9E5C21806B}" srcOrd="4" destOrd="0" parTransId="{BB2536FC-F990-45E3-B9C7-94BBE317E5E3}" sibTransId="{1C6DC23D-804F-4D12-9F26-D07CE5F67900}"/>
    <dgm:cxn modelId="{92DBF375-4FB7-4889-9B4E-E107B5F5A607}" srcId="{EFBC897B-777B-4571-8B25-6158C1702319}" destId="{BF00B312-191E-4FC7-92F1-71B8FDCC9AB3}" srcOrd="0" destOrd="0" parTransId="{DE796A73-4F3A-4279-A714-4A1A5DD1922B}" sibTransId="{EE1C3340-EE75-4CA2-97CA-19B80FF28763}"/>
    <dgm:cxn modelId="{1F8E3829-30C0-4294-AF70-03AF8841306B}" type="presOf" srcId="{BF00B312-191E-4FC7-92F1-71B8FDCC9AB3}" destId="{1412AB7B-A519-445D-8069-55CB6805B838}" srcOrd="0" destOrd="0" presId="urn:microsoft.com/office/officeart/2005/8/layout/hProcess9"/>
    <dgm:cxn modelId="{5E6C28DB-84CB-4805-990B-0EA4CB5BEB98}" type="presOf" srcId="{EFBC897B-777B-4571-8B25-6158C1702319}" destId="{53666897-DD7D-410F-8539-BD97AAC73301}" srcOrd="0" destOrd="0" presId="urn:microsoft.com/office/officeart/2005/8/layout/hProcess9"/>
    <dgm:cxn modelId="{1DD5280D-E893-4561-92EE-14568C3C4C6D}" srcId="{EFBC897B-777B-4571-8B25-6158C1702319}" destId="{7CFBEC26-29EB-41FD-A314-C5B2A4AB79E7}" srcOrd="1" destOrd="0" parTransId="{2E53A8E6-4694-451D-B319-1DD55A146FA7}" sibTransId="{73D99E59-172D-480E-A387-FB8AC7998DF5}"/>
    <dgm:cxn modelId="{E907EA07-0793-45D0-BD03-994B6FD2F58C}" type="presParOf" srcId="{53666897-DD7D-410F-8539-BD97AAC73301}" destId="{FBB5E25D-11C8-4512-B3B1-9A6BD571CC94}" srcOrd="0" destOrd="0" presId="urn:microsoft.com/office/officeart/2005/8/layout/hProcess9"/>
    <dgm:cxn modelId="{3AC72D86-3DDE-46A7-85BF-9936C9F098CB}" type="presParOf" srcId="{53666897-DD7D-410F-8539-BD97AAC73301}" destId="{D232CFB6-7F1D-4A0D-B311-7EFA234D62C8}" srcOrd="1" destOrd="0" presId="urn:microsoft.com/office/officeart/2005/8/layout/hProcess9"/>
    <dgm:cxn modelId="{C8659E02-97FC-48A0-9982-5725E6C674AE}" type="presParOf" srcId="{D232CFB6-7F1D-4A0D-B311-7EFA234D62C8}" destId="{1412AB7B-A519-445D-8069-55CB6805B838}" srcOrd="0" destOrd="0" presId="urn:microsoft.com/office/officeart/2005/8/layout/hProcess9"/>
    <dgm:cxn modelId="{17DA5436-0362-40C8-B3FB-1E498A7AC617}" type="presParOf" srcId="{D232CFB6-7F1D-4A0D-B311-7EFA234D62C8}" destId="{D8BB41AB-FB0D-4695-95BE-034431F8B062}" srcOrd="1" destOrd="0" presId="urn:microsoft.com/office/officeart/2005/8/layout/hProcess9"/>
    <dgm:cxn modelId="{D6592319-8B3D-4095-8CA0-BE93F5D3E2B9}" type="presParOf" srcId="{D232CFB6-7F1D-4A0D-B311-7EFA234D62C8}" destId="{605F74DD-4A2A-4D3D-BAEE-FA1C4D2E7070}" srcOrd="2" destOrd="0" presId="urn:microsoft.com/office/officeart/2005/8/layout/hProcess9"/>
    <dgm:cxn modelId="{1315BC07-6C5C-401D-9909-2C2B4B4CD28D}" type="presParOf" srcId="{D232CFB6-7F1D-4A0D-B311-7EFA234D62C8}" destId="{08043C3A-A34E-4028-8E45-55A4935258CF}" srcOrd="3" destOrd="0" presId="urn:microsoft.com/office/officeart/2005/8/layout/hProcess9"/>
    <dgm:cxn modelId="{EBDADEF7-F5E3-444E-A71B-155D392F5183}" type="presParOf" srcId="{D232CFB6-7F1D-4A0D-B311-7EFA234D62C8}" destId="{E6C537A0-2E79-4CBC-BFB8-FE6A61B96476}" srcOrd="4" destOrd="0" presId="urn:microsoft.com/office/officeart/2005/8/layout/hProcess9"/>
    <dgm:cxn modelId="{0F1A7B94-B26E-46E7-A569-A351885B85C4}" type="presParOf" srcId="{D232CFB6-7F1D-4A0D-B311-7EFA234D62C8}" destId="{CB0059BC-7216-4636-8348-1433A0F8CD9F}" srcOrd="5" destOrd="0" presId="urn:microsoft.com/office/officeart/2005/8/layout/hProcess9"/>
    <dgm:cxn modelId="{84490DF0-10A7-453F-AE13-6DFE9BF9FA87}" type="presParOf" srcId="{D232CFB6-7F1D-4A0D-B311-7EFA234D62C8}" destId="{721F989A-F6B8-42B2-AF01-8BD2149A17DA}" srcOrd="6" destOrd="0" presId="urn:microsoft.com/office/officeart/2005/8/layout/hProcess9"/>
    <dgm:cxn modelId="{7202733E-95C4-412C-A312-2E825BC1556C}" type="presParOf" srcId="{D232CFB6-7F1D-4A0D-B311-7EFA234D62C8}" destId="{3FD594BF-BD52-40E1-8883-D3702E6ED93C}" srcOrd="7" destOrd="0" presId="urn:microsoft.com/office/officeart/2005/8/layout/hProcess9"/>
    <dgm:cxn modelId="{AC1A069F-73C5-4948-BF0B-9BE57EEC7798}" type="presParOf" srcId="{D232CFB6-7F1D-4A0D-B311-7EFA234D62C8}" destId="{0D9DCC87-CF4C-432B-9B58-D17898D70CB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1A677A-A13A-4388-B2BC-DAC41055226D}"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C6CE38DD-13D0-41C5-B6F7-BF3FF5D9B7E8}">
      <dgm:prSet phldrT="[Text]" custT="1"/>
      <dgm:spPr/>
      <dgm:t>
        <a:bodyPr/>
        <a:lstStyle/>
        <a:p>
          <a:r>
            <a:rPr lang="de-DE" sz="2400" dirty="0" err="1" smtClean="0"/>
            <a:t>Contractingnehmer</a:t>
          </a:r>
          <a:r>
            <a:rPr lang="de-DE" sz="2400" dirty="0" smtClean="0"/>
            <a:t> kann sich auf sein Kerngeschäft konzentrieren und nutzt das Know-how des </a:t>
          </a:r>
          <a:r>
            <a:rPr lang="de-DE" sz="2400" dirty="0" err="1" smtClean="0"/>
            <a:t>Contractors</a:t>
          </a:r>
          <a:r>
            <a:rPr lang="de-DE" sz="2400" dirty="0" smtClean="0"/>
            <a:t>, beide können Gewinne machen mit Nutzen für die Umwelt</a:t>
          </a:r>
          <a:endParaRPr lang="de-DE" sz="2400" dirty="0"/>
        </a:p>
      </dgm:t>
    </dgm:pt>
    <dgm:pt modelId="{454FFD67-91E8-4995-88E2-8208398D0B10}" type="parTrans" cxnId="{1471C2EB-DAB0-4C13-8405-FF050EA54C06}">
      <dgm:prSet/>
      <dgm:spPr/>
      <dgm:t>
        <a:bodyPr/>
        <a:lstStyle/>
        <a:p>
          <a:endParaRPr lang="de-DE"/>
        </a:p>
      </dgm:t>
    </dgm:pt>
    <dgm:pt modelId="{08E3E019-040F-4CB1-A592-34DF3AD5330D}" type="sibTrans" cxnId="{1471C2EB-DAB0-4C13-8405-FF050EA54C06}">
      <dgm:prSet/>
      <dgm:spPr/>
      <dgm:t>
        <a:bodyPr/>
        <a:lstStyle/>
        <a:p>
          <a:endParaRPr lang="de-DE"/>
        </a:p>
      </dgm:t>
    </dgm:pt>
    <dgm:pt modelId="{DAEF5334-DD4A-4B6E-ACCE-D7AF36910B16}">
      <dgm:prSet phldrT="[Text]" custT="1"/>
      <dgm:spPr/>
      <dgm:t>
        <a:bodyPr/>
        <a:lstStyle/>
        <a:p>
          <a:r>
            <a:rPr lang="de-DE" sz="2400" dirty="0" smtClean="0"/>
            <a:t>Gegenseitige Abhängigkeiten und eine lange Liste möglicher Konflikte und Risiken: Zugang, Security, </a:t>
          </a:r>
          <a:r>
            <a:rPr lang="de-DE" sz="2400" dirty="0" err="1" smtClean="0"/>
            <a:t>Safety</a:t>
          </a:r>
          <a:r>
            <a:rPr lang="de-DE" sz="2400" dirty="0" smtClean="0"/>
            <a:t>, Compliance, Servicegrad, lange Bindung und so </a:t>
          </a:r>
          <a:r>
            <a:rPr lang="de-DE" sz="2400" dirty="0" err="1" smtClean="0"/>
            <a:t>Unflexiiblität</a:t>
          </a:r>
          <a:r>
            <a:rPr lang="de-DE" sz="2400" dirty="0" smtClean="0"/>
            <a:t> und mögliche Blockade technischen Fortschritts</a:t>
          </a:r>
          <a:endParaRPr lang="de-DE" sz="2400" dirty="0"/>
        </a:p>
      </dgm:t>
    </dgm:pt>
    <dgm:pt modelId="{24C54FFE-DC59-4F92-BBED-81C1BB4F6D03}" type="parTrans" cxnId="{1295F818-BFBC-4E60-B1D8-8530B0E91599}">
      <dgm:prSet/>
      <dgm:spPr/>
      <dgm:t>
        <a:bodyPr/>
        <a:lstStyle/>
        <a:p>
          <a:endParaRPr lang="de-DE"/>
        </a:p>
      </dgm:t>
    </dgm:pt>
    <dgm:pt modelId="{95872D53-8BAA-427B-A109-F9D3DE63D5C6}" type="sibTrans" cxnId="{1295F818-BFBC-4E60-B1D8-8530B0E91599}">
      <dgm:prSet/>
      <dgm:spPr/>
      <dgm:t>
        <a:bodyPr/>
        <a:lstStyle/>
        <a:p>
          <a:endParaRPr lang="de-DE"/>
        </a:p>
      </dgm:t>
    </dgm:pt>
    <dgm:pt modelId="{5763AFB8-A5B3-4462-A331-381C25D3DCB6}" type="pres">
      <dgm:prSet presAssocID="{B31A677A-A13A-4388-B2BC-DAC41055226D}" presName="diagram" presStyleCnt="0">
        <dgm:presLayoutVars>
          <dgm:dir/>
          <dgm:resizeHandles val="exact"/>
        </dgm:presLayoutVars>
      </dgm:prSet>
      <dgm:spPr/>
      <dgm:t>
        <a:bodyPr/>
        <a:lstStyle/>
        <a:p>
          <a:endParaRPr lang="de-DE"/>
        </a:p>
      </dgm:t>
    </dgm:pt>
    <dgm:pt modelId="{4FFB8DE8-553E-4A9B-9618-E443AFC1F05D}" type="pres">
      <dgm:prSet presAssocID="{C6CE38DD-13D0-41C5-B6F7-BF3FF5D9B7E8}" presName="arrow" presStyleLbl="node1" presStyleIdx="0" presStyleCnt="2" custScaleX="153732">
        <dgm:presLayoutVars>
          <dgm:bulletEnabled val="1"/>
        </dgm:presLayoutVars>
      </dgm:prSet>
      <dgm:spPr/>
      <dgm:t>
        <a:bodyPr/>
        <a:lstStyle/>
        <a:p>
          <a:endParaRPr lang="de-DE"/>
        </a:p>
      </dgm:t>
    </dgm:pt>
    <dgm:pt modelId="{22AF601B-F765-4BB0-872F-00D53A5F61A6}" type="pres">
      <dgm:prSet presAssocID="{DAEF5334-DD4A-4B6E-ACCE-D7AF36910B16}" presName="arrow" presStyleLbl="node1" presStyleIdx="1" presStyleCnt="2" custScaleX="153732">
        <dgm:presLayoutVars>
          <dgm:bulletEnabled val="1"/>
        </dgm:presLayoutVars>
      </dgm:prSet>
      <dgm:spPr/>
      <dgm:t>
        <a:bodyPr/>
        <a:lstStyle/>
        <a:p>
          <a:endParaRPr lang="de-DE"/>
        </a:p>
      </dgm:t>
    </dgm:pt>
  </dgm:ptLst>
  <dgm:cxnLst>
    <dgm:cxn modelId="{03327717-84BA-4654-97EA-305AFDD9EEAE}" type="presOf" srcId="{B31A677A-A13A-4388-B2BC-DAC41055226D}" destId="{5763AFB8-A5B3-4462-A331-381C25D3DCB6}" srcOrd="0" destOrd="0" presId="urn:microsoft.com/office/officeart/2005/8/layout/arrow5"/>
    <dgm:cxn modelId="{C84C06F7-C5EC-4B40-AB52-913CBB45E344}" type="presOf" srcId="{C6CE38DD-13D0-41C5-B6F7-BF3FF5D9B7E8}" destId="{4FFB8DE8-553E-4A9B-9618-E443AFC1F05D}" srcOrd="0" destOrd="0" presId="urn:microsoft.com/office/officeart/2005/8/layout/arrow5"/>
    <dgm:cxn modelId="{1295F818-BFBC-4E60-B1D8-8530B0E91599}" srcId="{B31A677A-A13A-4388-B2BC-DAC41055226D}" destId="{DAEF5334-DD4A-4B6E-ACCE-D7AF36910B16}" srcOrd="1" destOrd="0" parTransId="{24C54FFE-DC59-4F92-BBED-81C1BB4F6D03}" sibTransId="{95872D53-8BAA-427B-A109-F9D3DE63D5C6}"/>
    <dgm:cxn modelId="{1471C2EB-DAB0-4C13-8405-FF050EA54C06}" srcId="{B31A677A-A13A-4388-B2BC-DAC41055226D}" destId="{C6CE38DD-13D0-41C5-B6F7-BF3FF5D9B7E8}" srcOrd="0" destOrd="0" parTransId="{454FFD67-91E8-4995-88E2-8208398D0B10}" sibTransId="{08E3E019-040F-4CB1-A592-34DF3AD5330D}"/>
    <dgm:cxn modelId="{E1F483CA-9C58-4561-BFE0-28D5B59BC297}" type="presOf" srcId="{DAEF5334-DD4A-4B6E-ACCE-D7AF36910B16}" destId="{22AF601B-F765-4BB0-872F-00D53A5F61A6}" srcOrd="0" destOrd="0" presId="urn:microsoft.com/office/officeart/2005/8/layout/arrow5"/>
    <dgm:cxn modelId="{561E0F58-767F-4D50-AFBE-F55D36816E35}" type="presParOf" srcId="{5763AFB8-A5B3-4462-A331-381C25D3DCB6}" destId="{4FFB8DE8-553E-4A9B-9618-E443AFC1F05D}" srcOrd="0" destOrd="0" presId="urn:microsoft.com/office/officeart/2005/8/layout/arrow5"/>
    <dgm:cxn modelId="{47185775-572C-4A5D-8A04-49DFAEF78AF2}" type="presParOf" srcId="{5763AFB8-A5B3-4462-A331-381C25D3DCB6}" destId="{22AF601B-F765-4BB0-872F-00D53A5F61A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999C067-8390-4999-9B2C-544F29E6DE6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7E1D7F16-CBFD-48A3-97C1-3EA51F5AA35B}">
      <dgm:prSet phldrT="[Text]" custT="1"/>
      <dgm:spPr/>
      <dgm:t>
        <a:bodyPr/>
        <a:lstStyle/>
        <a:p>
          <a:r>
            <a:rPr lang="de-DE" sz="2800" dirty="0" smtClean="0"/>
            <a:t>Anwendung hier Energieinvestitionen und der Zusammenhang von: </a:t>
          </a:r>
          <a:endParaRPr lang="de-DE" sz="2800" dirty="0"/>
        </a:p>
      </dgm:t>
    </dgm:pt>
    <dgm:pt modelId="{77C15DD2-8E27-4B8C-9134-B3913EE88A3D}" type="parTrans" cxnId="{9B90F2DA-6E0D-4D66-A8AA-5115CE212D2A}">
      <dgm:prSet/>
      <dgm:spPr/>
      <dgm:t>
        <a:bodyPr/>
        <a:lstStyle/>
        <a:p>
          <a:endParaRPr lang="de-DE"/>
        </a:p>
      </dgm:t>
    </dgm:pt>
    <dgm:pt modelId="{B2D36B4A-9DCD-4029-9E2F-A13C808FF60D}" type="sibTrans" cxnId="{9B90F2DA-6E0D-4D66-A8AA-5115CE212D2A}">
      <dgm:prSet/>
      <dgm:spPr/>
      <dgm:t>
        <a:bodyPr/>
        <a:lstStyle/>
        <a:p>
          <a:endParaRPr lang="de-DE"/>
        </a:p>
      </dgm:t>
    </dgm:pt>
    <dgm:pt modelId="{1B68C92E-A738-4006-91D7-C3A189487A2A}">
      <dgm:prSet phldrT="[Text]" custT="1"/>
      <dgm:spPr/>
      <dgm:t>
        <a:bodyPr/>
        <a:lstStyle/>
        <a:p>
          <a:r>
            <a:rPr lang="de-DE" sz="2800" dirty="0" smtClean="0"/>
            <a:t>Investitionshöhe (I)</a:t>
          </a:r>
          <a:endParaRPr lang="de-DE" sz="2800" dirty="0"/>
        </a:p>
      </dgm:t>
    </dgm:pt>
    <dgm:pt modelId="{C51747B6-F6FF-444D-B992-6949193BA59B}" type="parTrans" cxnId="{DF3A90D1-BB15-409F-8613-1F7240B1274D}">
      <dgm:prSet/>
      <dgm:spPr/>
      <dgm:t>
        <a:bodyPr/>
        <a:lstStyle/>
        <a:p>
          <a:endParaRPr lang="de-DE"/>
        </a:p>
      </dgm:t>
    </dgm:pt>
    <dgm:pt modelId="{4296F9B3-52C6-4480-8CF7-349F7B1C58DF}" type="sibTrans" cxnId="{DF3A90D1-BB15-409F-8613-1F7240B1274D}">
      <dgm:prSet/>
      <dgm:spPr/>
      <dgm:t>
        <a:bodyPr/>
        <a:lstStyle/>
        <a:p>
          <a:endParaRPr lang="de-DE"/>
        </a:p>
      </dgm:t>
    </dgm:pt>
    <dgm:pt modelId="{232C5BD9-038A-4B9A-8D21-C60FFDAFF47B}">
      <dgm:prSet phldrT="[Text]" custT="1"/>
      <dgm:spPr/>
      <dgm:t>
        <a:bodyPr/>
        <a:lstStyle/>
        <a:p>
          <a:r>
            <a:rPr lang="de-DE" sz="2800" dirty="0" smtClean="0"/>
            <a:t>Einsparung pro Jahr (E)</a:t>
          </a:r>
          <a:endParaRPr lang="de-DE" sz="2800" dirty="0"/>
        </a:p>
      </dgm:t>
    </dgm:pt>
    <dgm:pt modelId="{D56DF792-D8CF-4B3D-9F58-45CCF7364231}" type="parTrans" cxnId="{5070AD7E-D48B-48B4-A353-1E9BDDB30CE8}">
      <dgm:prSet/>
      <dgm:spPr/>
      <dgm:t>
        <a:bodyPr/>
        <a:lstStyle/>
        <a:p>
          <a:endParaRPr lang="de-DE"/>
        </a:p>
      </dgm:t>
    </dgm:pt>
    <dgm:pt modelId="{2274F273-630E-4093-AAC9-ED641E2075E8}" type="sibTrans" cxnId="{5070AD7E-D48B-48B4-A353-1E9BDDB30CE8}">
      <dgm:prSet/>
      <dgm:spPr/>
      <dgm:t>
        <a:bodyPr/>
        <a:lstStyle/>
        <a:p>
          <a:endParaRPr lang="de-DE"/>
        </a:p>
      </dgm:t>
    </dgm:pt>
    <dgm:pt modelId="{5A04F33B-BD74-403E-B3DD-0FD6C5AB16CD}">
      <dgm:prSet phldrT="[Text]" custT="1"/>
      <dgm:spPr/>
      <dgm:t>
        <a:bodyPr/>
        <a:lstStyle/>
        <a:p>
          <a:r>
            <a:rPr lang="de-DE" sz="2800" dirty="0" smtClean="0"/>
            <a:t>Amortisationszeit (A) Pay-off/ Pay-back</a:t>
          </a:r>
          <a:endParaRPr lang="de-DE" sz="2800" dirty="0"/>
        </a:p>
      </dgm:t>
    </dgm:pt>
    <dgm:pt modelId="{6C4AD878-0D22-4BFC-97F7-AA27A5C7AF86}" type="parTrans" cxnId="{865950A3-DBCE-44B7-B6BD-144F63502364}">
      <dgm:prSet/>
      <dgm:spPr/>
      <dgm:t>
        <a:bodyPr/>
        <a:lstStyle/>
        <a:p>
          <a:endParaRPr lang="de-DE"/>
        </a:p>
      </dgm:t>
    </dgm:pt>
    <dgm:pt modelId="{27970F3C-AC47-405F-B993-D6950BA59916}" type="sibTrans" cxnId="{865950A3-DBCE-44B7-B6BD-144F63502364}">
      <dgm:prSet/>
      <dgm:spPr/>
      <dgm:t>
        <a:bodyPr/>
        <a:lstStyle/>
        <a:p>
          <a:endParaRPr lang="de-DE"/>
        </a:p>
      </dgm:t>
    </dgm:pt>
    <dgm:pt modelId="{D854FBE3-6FEC-49C9-A387-E232FB301FB6}" type="pres">
      <dgm:prSet presAssocID="{D999C067-8390-4999-9B2C-544F29E6DE6A}" presName="hierChild1" presStyleCnt="0">
        <dgm:presLayoutVars>
          <dgm:orgChart val="1"/>
          <dgm:chPref val="1"/>
          <dgm:dir/>
          <dgm:animOne val="branch"/>
          <dgm:animLvl val="lvl"/>
          <dgm:resizeHandles/>
        </dgm:presLayoutVars>
      </dgm:prSet>
      <dgm:spPr/>
      <dgm:t>
        <a:bodyPr/>
        <a:lstStyle/>
        <a:p>
          <a:endParaRPr lang="de-DE"/>
        </a:p>
      </dgm:t>
    </dgm:pt>
    <dgm:pt modelId="{83A28D1A-0D29-4BA2-B330-4343E223929C}" type="pres">
      <dgm:prSet presAssocID="{7E1D7F16-CBFD-48A3-97C1-3EA51F5AA35B}" presName="hierRoot1" presStyleCnt="0">
        <dgm:presLayoutVars>
          <dgm:hierBranch val="init"/>
        </dgm:presLayoutVars>
      </dgm:prSet>
      <dgm:spPr/>
    </dgm:pt>
    <dgm:pt modelId="{153E1533-3F82-455E-BFAC-FAE8791B914F}" type="pres">
      <dgm:prSet presAssocID="{7E1D7F16-CBFD-48A3-97C1-3EA51F5AA35B}" presName="rootComposite1" presStyleCnt="0"/>
      <dgm:spPr/>
    </dgm:pt>
    <dgm:pt modelId="{6EB9840F-4619-4D7E-B019-63C146002509}" type="pres">
      <dgm:prSet presAssocID="{7E1D7F16-CBFD-48A3-97C1-3EA51F5AA35B}" presName="rootText1" presStyleLbl="node0" presStyleIdx="0" presStyleCnt="1" custScaleX="205228">
        <dgm:presLayoutVars>
          <dgm:chPref val="3"/>
        </dgm:presLayoutVars>
      </dgm:prSet>
      <dgm:spPr/>
      <dgm:t>
        <a:bodyPr/>
        <a:lstStyle/>
        <a:p>
          <a:endParaRPr lang="de-DE"/>
        </a:p>
      </dgm:t>
    </dgm:pt>
    <dgm:pt modelId="{F575B613-C4B6-4F52-9E19-A923255AE0A0}" type="pres">
      <dgm:prSet presAssocID="{7E1D7F16-CBFD-48A3-97C1-3EA51F5AA35B}" presName="rootConnector1" presStyleLbl="node1" presStyleIdx="0" presStyleCnt="0"/>
      <dgm:spPr/>
      <dgm:t>
        <a:bodyPr/>
        <a:lstStyle/>
        <a:p>
          <a:endParaRPr lang="de-DE"/>
        </a:p>
      </dgm:t>
    </dgm:pt>
    <dgm:pt modelId="{FECCFAE2-13A6-47B4-ADC6-63A4AB33A24A}" type="pres">
      <dgm:prSet presAssocID="{7E1D7F16-CBFD-48A3-97C1-3EA51F5AA35B}" presName="hierChild2" presStyleCnt="0"/>
      <dgm:spPr/>
    </dgm:pt>
    <dgm:pt modelId="{562A9985-CD15-46B8-81A0-F9CC279EC07E}" type="pres">
      <dgm:prSet presAssocID="{C51747B6-F6FF-444D-B992-6949193BA59B}" presName="Name37" presStyleLbl="parChTrans1D2" presStyleIdx="0" presStyleCnt="3"/>
      <dgm:spPr/>
      <dgm:t>
        <a:bodyPr/>
        <a:lstStyle/>
        <a:p>
          <a:endParaRPr lang="de-DE"/>
        </a:p>
      </dgm:t>
    </dgm:pt>
    <dgm:pt modelId="{0F76ED2D-B4A4-4807-BC87-9F7689E52EF6}" type="pres">
      <dgm:prSet presAssocID="{1B68C92E-A738-4006-91D7-C3A189487A2A}" presName="hierRoot2" presStyleCnt="0">
        <dgm:presLayoutVars>
          <dgm:hierBranch val="init"/>
        </dgm:presLayoutVars>
      </dgm:prSet>
      <dgm:spPr/>
    </dgm:pt>
    <dgm:pt modelId="{E492C0DB-21C0-4DEC-8B5E-23D34B4D5236}" type="pres">
      <dgm:prSet presAssocID="{1B68C92E-A738-4006-91D7-C3A189487A2A}" presName="rootComposite" presStyleCnt="0"/>
      <dgm:spPr/>
    </dgm:pt>
    <dgm:pt modelId="{2F1D7B79-0DD1-4A29-9F98-AE34A724FEE0}" type="pres">
      <dgm:prSet presAssocID="{1B68C92E-A738-4006-91D7-C3A189487A2A}" presName="rootText" presStyleLbl="node2" presStyleIdx="0" presStyleCnt="3">
        <dgm:presLayoutVars>
          <dgm:chPref val="3"/>
        </dgm:presLayoutVars>
      </dgm:prSet>
      <dgm:spPr/>
      <dgm:t>
        <a:bodyPr/>
        <a:lstStyle/>
        <a:p>
          <a:endParaRPr lang="de-DE"/>
        </a:p>
      </dgm:t>
    </dgm:pt>
    <dgm:pt modelId="{946F849C-2357-43E5-9398-6FB511F810B4}" type="pres">
      <dgm:prSet presAssocID="{1B68C92E-A738-4006-91D7-C3A189487A2A}" presName="rootConnector" presStyleLbl="node2" presStyleIdx="0" presStyleCnt="3"/>
      <dgm:spPr/>
      <dgm:t>
        <a:bodyPr/>
        <a:lstStyle/>
        <a:p>
          <a:endParaRPr lang="de-DE"/>
        </a:p>
      </dgm:t>
    </dgm:pt>
    <dgm:pt modelId="{E7C299EB-E361-4BFC-9FE9-996BCFCA598C}" type="pres">
      <dgm:prSet presAssocID="{1B68C92E-A738-4006-91D7-C3A189487A2A}" presName="hierChild4" presStyleCnt="0"/>
      <dgm:spPr/>
    </dgm:pt>
    <dgm:pt modelId="{B5A4AE19-197E-4EC4-AA59-4A91BF254F69}" type="pres">
      <dgm:prSet presAssocID="{1B68C92E-A738-4006-91D7-C3A189487A2A}" presName="hierChild5" presStyleCnt="0"/>
      <dgm:spPr/>
    </dgm:pt>
    <dgm:pt modelId="{73174E87-CC86-45DD-B8FD-54DA9A7C62EC}" type="pres">
      <dgm:prSet presAssocID="{D56DF792-D8CF-4B3D-9F58-45CCF7364231}" presName="Name37" presStyleLbl="parChTrans1D2" presStyleIdx="1" presStyleCnt="3"/>
      <dgm:spPr/>
      <dgm:t>
        <a:bodyPr/>
        <a:lstStyle/>
        <a:p>
          <a:endParaRPr lang="de-DE"/>
        </a:p>
      </dgm:t>
    </dgm:pt>
    <dgm:pt modelId="{AA3E7AD1-FAC5-44FD-B1CB-709D51A56133}" type="pres">
      <dgm:prSet presAssocID="{232C5BD9-038A-4B9A-8D21-C60FFDAFF47B}" presName="hierRoot2" presStyleCnt="0">
        <dgm:presLayoutVars>
          <dgm:hierBranch val="init"/>
        </dgm:presLayoutVars>
      </dgm:prSet>
      <dgm:spPr/>
    </dgm:pt>
    <dgm:pt modelId="{E1271F7C-546B-4CBF-9EDC-F2B9EE1ACD57}" type="pres">
      <dgm:prSet presAssocID="{232C5BD9-038A-4B9A-8D21-C60FFDAFF47B}" presName="rootComposite" presStyleCnt="0"/>
      <dgm:spPr/>
    </dgm:pt>
    <dgm:pt modelId="{50D75C1E-4F92-42EC-9F80-AC2AFC6F7622}" type="pres">
      <dgm:prSet presAssocID="{232C5BD9-038A-4B9A-8D21-C60FFDAFF47B}" presName="rootText" presStyleLbl="node2" presStyleIdx="1" presStyleCnt="3">
        <dgm:presLayoutVars>
          <dgm:chPref val="3"/>
        </dgm:presLayoutVars>
      </dgm:prSet>
      <dgm:spPr/>
      <dgm:t>
        <a:bodyPr/>
        <a:lstStyle/>
        <a:p>
          <a:endParaRPr lang="de-DE"/>
        </a:p>
      </dgm:t>
    </dgm:pt>
    <dgm:pt modelId="{3DEBA204-A724-42D0-BE38-1FEB55AFC7D7}" type="pres">
      <dgm:prSet presAssocID="{232C5BD9-038A-4B9A-8D21-C60FFDAFF47B}" presName="rootConnector" presStyleLbl="node2" presStyleIdx="1" presStyleCnt="3"/>
      <dgm:spPr/>
      <dgm:t>
        <a:bodyPr/>
        <a:lstStyle/>
        <a:p>
          <a:endParaRPr lang="de-DE"/>
        </a:p>
      </dgm:t>
    </dgm:pt>
    <dgm:pt modelId="{4E441B15-0340-4393-85DB-D3CABD54743A}" type="pres">
      <dgm:prSet presAssocID="{232C5BD9-038A-4B9A-8D21-C60FFDAFF47B}" presName="hierChild4" presStyleCnt="0"/>
      <dgm:spPr/>
    </dgm:pt>
    <dgm:pt modelId="{0558A9C2-B5AF-42FB-AD36-C7FE0916B400}" type="pres">
      <dgm:prSet presAssocID="{232C5BD9-038A-4B9A-8D21-C60FFDAFF47B}" presName="hierChild5" presStyleCnt="0"/>
      <dgm:spPr/>
    </dgm:pt>
    <dgm:pt modelId="{4F53B2ED-28D6-4100-84C1-859955815AEF}" type="pres">
      <dgm:prSet presAssocID="{6C4AD878-0D22-4BFC-97F7-AA27A5C7AF86}" presName="Name37" presStyleLbl="parChTrans1D2" presStyleIdx="2" presStyleCnt="3"/>
      <dgm:spPr/>
      <dgm:t>
        <a:bodyPr/>
        <a:lstStyle/>
        <a:p>
          <a:endParaRPr lang="de-DE"/>
        </a:p>
      </dgm:t>
    </dgm:pt>
    <dgm:pt modelId="{557073E4-1F07-403C-AF98-DFBD5B6D88EB}" type="pres">
      <dgm:prSet presAssocID="{5A04F33B-BD74-403E-B3DD-0FD6C5AB16CD}" presName="hierRoot2" presStyleCnt="0">
        <dgm:presLayoutVars>
          <dgm:hierBranch val="init"/>
        </dgm:presLayoutVars>
      </dgm:prSet>
      <dgm:spPr/>
    </dgm:pt>
    <dgm:pt modelId="{AA3265C9-DBF6-4096-B90E-10161A54EE50}" type="pres">
      <dgm:prSet presAssocID="{5A04F33B-BD74-403E-B3DD-0FD6C5AB16CD}" presName="rootComposite" presStyleCnt="0"/>
      <dgm:spPr/>
    </dgm:pt>
    <dgm:pt modelId="{72D9F13A-3859-4004-B108-6989DD8E152C}" type="pres">
      <dgm:prSet presAssocID="{5A04F33B-BD74-403E-B3DD-0FD6C5AB16CD}" presName="rootText" presStyleLbl="node2" presStyleIdx="2" presStyleCnt="3">
        <dgm:presLayoutVars>
          <dgm:chPref val="3"/>
        </dgm:presLayoutVars>
      </dgm:prSet>
      <dgm:spPr/>
      <dgm:t>
        <a:bodyPr/>
        <a:lstStyle/>
        <a:p>
          <a:endParaRPr lang="de-DE"/>
        </a:p>
      </dgm:t>
    </dgm:pt>
    <dgm:pt modelId="{53B4E20C-438E-4F48-A29F-8CDC667B7D93}" type="pres">
      <dgm:prSet presAssocID="{5A04F33B-BD74-403E-B3DD-0FD6C5AB16CD}" presName="rootConnector" presStyleLbl="node2" presStyleIdx="2" presStyleCnt="3"/>
      <dgm:spPr/>
      <dgm:t>
        <a:bodyPr/>
        <a:lstStyle/>
        <a:p>
          <a:endParaRPr lang="de-DE"/>
        </a:p>
      </dgm:t>
    </dgm:pt>
    <dgm:pt modelId="{287976A0-0947-44A1-A843-E03F579B2E7D}" type="pres">
      <dgm:prSet presAssocID="{5A04F33B-BD74-403E-B3DD-0FD6C5AB16CD}" presName="hierChild4" presStyleCnt="0"/>
      <dgm:spPr/>
    </dgm:pt>
    <dgm:pt modelId="{15B13C14-D9DD-474B-81F1-6131FBA313AB}" type="pres">
      <dgm:prSet presAssocID="{5A04F33B-BD74-403E-B3DD-0FD6C5AB16CD}" presName="hierChild5" presStyleCnt="0"/>
      <dgm:spPr/>
    </dgm:pt>
    <dgm:pt modelId="{E1D07CE0-C9DF-479C-A226-DAA18B641A5F}" type="pres">
      <dgm:prSet presAssocID="{7E1D7F16-CBFD-48A3-97C1-3EA51F5AA35B}" presName="hierChild3" presStyleCnt="0"/>
      <dgm:spPr/>
    </dgm:pt>
  </dgm:ptLst>
  <dgm:cxnLst>
    <dgm:cxn modelId="{0C978CD8-D1F5-42F2-8BC6-B13E56D33318}" type="presOf" srcId="{1B68C92E-A738-4006-91D7-C3A189487A2A}" destId="{2F1D7B79-0DD1-4A29-9F98-AE34A724FEE0}" srcOrd="0" destOrd="0" presId="urn:microsoft.com/office/officeart/2005/8/layout/orgChart1"/>
    <dgm:cxn modelId="{8315A8F3-36C6-40BC-ACA9-B3DC62EA65FE}" type="presOf" srcId="{5A04F33B-BD74-403E-B3DD-0FD6C5AB16CD}" destId="{53B4E20C-438E-4F48-A29F-8CDC667B7D93}" srcOrd="1" destOrd="0" presId="urn:microsoft.com/office/officeart/2005/8/layout/orgChart1"/>
    <dgm:cxn modelId="{5120D888-3D2A-48C1-A8A9-7CA86DA67F05}" type="presOf" srcId="{5A04F33B-BD74-403E-B3DD-0FD6C5AB16CD}" destId="{72D9F13A-3859-4004-B108-6989DD8E152C}" srcOrd="0" destOrd="0" presId="urn:microsoft.com/office/officeart/2005/8/layout/orgChart1"/>
    <dgm:cxn modelId="{A10962D5-9EF6-42E4-A649-627714670CBF}" type="presOf" srcId="{D56DF792-D8CF-4B3D-9F58-45CCF7364231}" destId="{73174E87-CC86-45DD-B8FD-54DA9A7C62EC}" srcOrd="0" destOrd="0" presId="urn:microsoft.com/office/officeart/2005/8/layout/orgChart1"/>
    <dgm:cxn modelId="{B2B30705-6F5B-4BB6-BD4A-53BA6F07774D}" type="presOf" srcId="{232C5BD9-038A-4B9A-8D21-C60FFDAFF47B}" destId="{50D75C1E-4F92-42EC-9F80-AC2AFC6F7622}" srcOrd="0" destOrd="0" presId="urn:microsoft.com/office/officeart/2005/8/layout/orgChart1"/>
    <dgm:cxn modelId="{FC0DA899-3241-4581-AB36-AE1FA864B76C}" type="presOf" srcId="{C51747B6-F6FF-444D-B992-6949193BA59B}" destId="{562A9985-CD15-46B8-81A0-F9CC279EC07E}" srcOrd="0" destOrd="0" presId="urn:microsoft.com/office/officeart/2005/8/layout/orgChart1"/>
    <dgm:cxn modelId="{9B90F2DA-6E0D-4D66-A8AA-5115CE212D2A}" srcId="{D999C067-8390-4999-9B2C-544F29E6DE6A}" destId="{7E1D7F16-CBFD-48A3-97C1-3EA51F5AA35B}" srcOrd="0" destOrd="0" parTransId="{77C15DD2-8E27-4B8C-9134-B3913EE88A3D}" sibTransId="{B2D36B4A-9DCD-4029-9E2F-A13C808FF60D}"/>
    <dgm:cxn modelId="{A1259313-CA9F-4757-8C29-9AA8ED859181}" type="presOf" srcId="{232C5BD9-038A-4B9A-8D21-C60FFDAFF47B}" destId="{3DEBA204-A724-42D0-BE38-1FEB55AFC7D7}" srcOrd="1" destOrd="0" presId="urn:microsoft.com/office/officeart/2005/8/layout/orgChart1"/>
    <dgm:cxn modelId="{5070AD7E-D48B-48B4-A353-1E9BDDB30CE8}" srcId="{7E1D7F16-CBFD-48A3-97C1-3EA51F5AA35B}" destId="{232C5BD9-038A-4B9A-8D21-C60FFDAFF47B}" srcOrd="1" destOrd="0" parTransId="{D56DF792-D8CF-4B3D-9F58-45CCF7364231}" sibTransId="{2274F273-630E-4093-AAC9-ED641E2075E8}"/>
    <dgm:cxn modelId="{A6FF53D9-5313-45DE-9AC1-6E8762DD5CE7}" type="presOf" srcId="{1B68C92E-A738-4006-91D7-C3A189487A2A}" destId="{946F849C-2357-43E5-9398-6FB511F810B4}" srcOrd="1" destOrd="0" presId="urn:microsoft.com/office/officeart/2005/8/layout/orgChart1"/>
    <dgm:cxn modelId="{D6D9CB39-7BEE-4AC0-85CC-42B464610981}" type="presOf" srcId="{D999C067-8390-4999-9B2C-544F29E6DE6A}" destId="{D854FBE3-6FEC-49C9-A387-E232FB301FB6}" srcOrd="0" destOrd="0" presId="urn:microsoft.com/office/officeart/2005/8/layout/orgChart1"/>
    <dgm:cxn modelId="{DF3A90D1-BB15-409F-8613-1F7240B1274D}" srcId="{7E1D7F16-CBFD-48A3-97C1-3EA51F5AA35B}" destId="{1B68C92E-A738-4006-91D7-C3A189487A2A}" srcOrd="0" destOrd="0" parTransId="{C51747B6-F6FF-444D-B992-6949193BA59B}" sibTransId="{4296F9B3-52C6-4480-8CF7-349F7B1C58DF}"/>
    <dgm:cxn modelId="{D3A37767-D45C-4104-86BD-920D6ECF2020}" type="presOf" srcId="{7E1D7F16-CBFD-48A3-97C1-3EA51F5AA35B}" destId="{F575B613-C4B6-4F52-9E19-A923255AE0A0}" srcOrd="1" destOrd="0" presId="urn:microsoft.com/office/officeart/2005/8/layout/orgChart1"/>
    <dgm:cxn modelId="{1B16263B-E016-490D-9901-10D217C4F20E}" type="presOf" srcId="{6C4AD878-0D22-4BFC-97F7-AA27A5C7AF86}" destId="{4F53B2ED-28D6-4100-84C1-859955815AEF}" srcOrd="0" destOrd="0" presId="urn:microsoft.com/office/officeart/2005/8/layout/orgChart1"/>
    <dgm:cxn modelId="{372AB21C-FE31-4FDC-8B96-6D8889D03FFD}" type="presOf" srcId="{7E1D7F16-CBFD-48A3-97C1-3EA51F5AA35B}" destId="{6EB9840F-4619-4D7E-B019-63C146002509}" srcOrd="0" destOrd="0" presId="urn:microsoft.com/office/officeart/2005/8/layout/orgChart1"/>
    <dgm:cxn modelId="{865950A3-DBCE-44B7-B6BD-144F63502364}" srcId="{7E1D7F16-CBFD-48A3-97C1-3EA51F5AA35B}" destId="{5A04F33B-BD74-403E-B3DD-0FD6C5AB16CD}" srcOrd="2" destOrd="0" parTransId="{6C4AD878-0D22-4BFC-97F7-AA27A5C7AF86}" sibTransId="{27970F3C-AC47-405F-B993-D6950BA59916}"/>
    <dgm:cxn modelId="{F70207A3-48E6-4D18-A5E9-2C627918CDFE}" type="presParOf" srcId="{D854FBE3-6FEC-49C9-A387-E232FB301FB6}" destId="{83A28D1A-0D29-4BA2-B330-4343E223929C}" srcOrd="0" destOrd="0" presId="urn:microsoft.com/office/officeart/2005/8/layout/orgChart1"/>
    <dgm:cxn modelId="{351FEDB3-AE5D-43ED-BA09-2A7215CA0EAA}" type="presParOf" srcId="{83A28D1A-0D29-4BA2-B330-4343E223929C}" destId="{153E1533-3F82-455E-BFAC-FAE8791B914F}" srcOrd="0" destOrd="0" presId="urn:microsoft.com/office/officeart/2005/8/layout/orgChart1"/>
    <dgm:cxn modelId="{53B46106-DE99-4811-872E-8A5EDB6ADD88}" type="presParOf" srcId="{153E1533-3F82-455E-BFAC-FAE8791B914F}" destId="{6EB9840F-4619-4D7E-B019-63C146002509}" srcOrd="0" destOrd="0" presId="urn:microsoft.com/office/officeart/2005/8/layout/orgChart1"/>
    <dgm:cxn modelId="{4AEF6F11-D247-4C60-9764-23937C9A3F5D}" type="presParOf" srcId="{153E1533-3F82-455E-BFAC-FAE8791B914F}" destId="{F575B613-C4B6-4F52-9E19-A923255AE0A0}" srcOrd="1" destOrd="0" presId="urn:microsoft.com/office/officeart/2005/8/layout/orgChart1"/>
    <dgm:cxn modelId="{04D16A3B-42AB-4D62-8678-F82B99C31225}" type="presParOf" srcId="{83A28D1A-0D29-4BA2-B330-4343E223929C}" destId="{FECCFAE2-13A6-47B4-ADC6-63A4AB33A24A}" srcOrd="1" destOrd="0" presId="urn:microsoft.com/office/officeart/2005/8/layout/orgChart1"/>
    <dgm:cxn modelId="{24C26D28-C2B8-453B-AF1E-CF08896DAF41}" type="presParOf" srcId="{FECCFAE2-13A6-47B4-ADC6-63A4AB33A24A}" destId="{562A9985-CD15-46B8-81A0-F9CC279EC07E}" srcOrd="0" destOrd="0" presId="urn:microsoft.com/office/officeart/2005/8/layout/orgChart1"/>
    <dgm:cxn modelId="{DDB288A0-13F8-43CC-8700-80884700D5E8}" type="presParOf" srcId="{FECCFAE2-13A6-47B4-ADC6-63A4AB33A24A}" destId="{0F76ED2D-B4A4-4807-BC87-9F7689E52EF6}" srcOrd="1" destOrd="0" presId="urn:microsoft.com/office/officeart/2005/8/layout/orgChart1"/>
    <dgm:cxn modelId="{A2AD784C-AE88-42D3-BBB6-A9257EF30919}" type="presParOf" srcId="{0F76ED2D-B4A4-4807-BC87-9F7689E52EF6}" destId="{E492C0DB-21C0-4DEC-8B5E-23D34B4D5236}" srcOrd="0" destOrd="0" presId="urn:microsoft.com/office/officeart/2005/8/layout/orgChart1"/>
    <dgm:cxn modelId="{A376DA99-1B04-4794-AB10-E1D0CF2EFDA6}" type="presParOf" srcId="{E492C0DB-21C0-4DEC-8B5E-23D34B4D5236}" destId="{2F1D7B79-0DD1-4A29-9F98-AE34A724FEE0}" srcOrd="0" destOrd="0" presId="urn:microsoft.com/office/officeart/2005/8/layout/orgChart1"/>
    <dgm:cxn modelId="{FA974D54-27DE-4A74-9E52-E658275EC35C}" type="presParOf" srcId="{E492C0DB-21C0-4DEC-8B5E-23D34B4D5236}" destId="{946F849C-2357-43E5-9398-6FB511F810B4}" srcOrd="1" destOrd="0" presId="urn:microsoft.com/office/officeart/2005/8/layout/orgChart1"/>
    <dgm:cxn modelId="{A9C0CBC1-B084-4FC0-8787-84DDC419EF89}" type="presParOf" srcId="{0F76ED2D-B4A4-4807-BC87-9F7689E52EF6}" destId="{E7C299EB-E361-4BFC-9FE9-996BCFCA598C}" srcOrd="1" destOrd="0" presId="urn:microsoft.com/office/officeart/2005/8/layout/orgChart1"/>
    <dgm:cxn modelId="{88C7F8F0-0153-40AB-B8AF-53D03AE9C588}" type="presParOf" srcId="{0F76ED2D-B4A4-4807-BC87-9F7689E52EF6}" destId="{B5A4AE19-197E-4EC4-AA59-4A91BF254F69}" srcOrd="2" destOrd="0" presId="urn:microsoft.com/office/officeart/2005/8/layout/orgChart1"/>
    <dgm:cxn modelId="{FEC8FEE6-E50D-4D5A-ACF0-97CEE73F976F}" type="presParOf" srcId="{FECCFAE2-13A6-47B4-ADC6-63A4AB33A24A}" destId="{73174E87-CC86-45DD-B8FD-54DA9A7C62EC}" srcOrd="2" destOrd="0" presId="urn:microsoft.com/office/officeart/2005/8/layout/orgChart1"/>
    <dgm:cxn modelId="{E482DA6E-4032-4457-B23E-9806BC07712B}" type="presParOf" srcId="{FECCFAE2-13A6-47B4-ADC6-63A4AB33A24A}" destId="{AA3E7AD1-FAC5-44FD-B1CB-709D51A56133}" srcOrd="3" destOrd="0" presId="urn:microsoft.com/office/officeart/2005/8/layout/orgChart1"/>
    <dgm:cxn modelId="{C0388326-6499-4668-BD06-82DF6C0FDC9B}" type="presParOf" srcId="{AA3E7AD1-FAC5-44FD-B1CB-709D51A56133}" destId="{E1271F7C-546B-4CBF-9EDC-F2B9EE1ACD57}" srcOrd="0" destOrd="0" presId="urn:microsoft.com/office/officeart/2005/8/layout/orgChart1"/>
    <dgm:cxn modelId="{F3C1CB50-F239-4B70-9579-629BDEF5FBCD}" type="presParOf" srcId="{E1271F7C-546B-4CBF-9EDC-F2B9EE1ACD57}" destId="{50D75C1E-4F92-42EC-9F80-AC2AFC6F7622}" srcOrd="0" destOrd="0" presId="urn:microsoft.com/office/officeart/2005/8/layout/orgChart1"/>
    <dgm:cxn modelId="{ADD5D192-51AD-462B-900F-DB3B586B64CE}" type="presParOf" srcId="{E1271F7C-546B-4CBF-9EDC-F2B9EE1ACD57}" destId="{3DEBA204-A724-42D0-BE38-1FEB55AFC7D7}" srcOrd="1" destOrd="0" presId="urn:microsoft.com/office/officeart/2005/8/layout/orgChart1"/>
    <dgm:cxn modelId="{61A95D01-1360-4968-A42F-205265318080}" type="presParOf" srcId="{AA3E7AD1-FAC5-44FD-B1CB-709D51A56133}" destId="{4E441B15-0340-4393-85DB-D3CABD54743A}" srcOrd="1" destOrd="0" presId="urn:microsoft.com/office/officeart/2005/8/layout/orgChart1"/>
    <dgm:cxn modelId="{CCF99FA0-C8AE-4996-94E1-80680B71EF33}" type="presParOf" srcId="{AA3E7AD1-FAC5-44FD-B1CB-709D51A56133}" destId="{0558A9C2-B5AF-42FB-AD36-C7FE0916B400}" srcOrd="2" destOrd="0" presId="urn:microsoft.com/office/officeart/2005/8/layout/orgChart1"/>
    <dgm:cxn modelId="{80BEAB6C-84E9-4EDF-A45A-CBF5BCD43042}" type="presParOf" srcId="{FECCFAE2-13A6-47B4-ADC6-63A4AB33A24A}" destId="{4F53B2ED-28D6-4100-84C1-859955815AEF}" srcOrd="4" destOrd="0" presId="urn:microsoft.com/office/officeart/2005/8/layout/orgChart1"/>
    <dgm:cxn modelId="{A3B720A8-15A2-435E-BBC2-FE94822DA663}" type="presParOf" srcId="{FECCFAE2-13A6-47B4-ADC6-63A4AB33A24A}" destId="{557073E4-1F07-403C-AF98-DFBD5B6D88EB}" srcOrd="5" destOrd="0" presId="urn:microsoft.com/office/officeart/2005/8/layout/orgChart1"/>
    <dgm:cxn modelId="{4D093158-B33A-47D6-87FE-580D91B89705}" type="presParOf" srcId="{557073E4-1F07-403C-AF98-DFBD5B6D88EB}" destId="{AA3265C9-DBF6-4096-B90E-10161A54EE50}" srcOrd="0" destOrd="0" presId="urn:microsoft.com/office/officeart/2005/8/layout/orgChart1"/>
    <dgm:cxn modelId="{16F63D38-E742-4EAF-81DF-3070085B818E}" type="presParOf" srcId="{AA3265C9-DBF6-4096-B90E-10161A54EE50}" destId="{72D9F13A-3859-4004-B108-6989DD8E152C}" srcOrd="0" destOrd="0" presId="urn:microsoft.com/office/officeart/2005/8/layout/orgChart1"/>
    <dgm:cxn modelId="{BA274B87-FC6A-49E5-8030-83AF6D83B160}" type="presParOf" srcId="{AA3265C9-DBF6-4096-B90E-10161A54EE50}" destId="{53B4E20C-438E-4F48-A29F-8CDC667B7D93}" srcOrd="1" destOrd="0" presId="urn:microsoft.com/office/officeart/2005/8/layout/orgChart1"/>
    <dgm:cxn modelId="{BD86A2C3-5614-4E24-9214-81431163533E}" type="presParOf" srcId="{557073E4-1F07-403C-AF98-DFBD5B6D88EB}" destId="{287976A0-0947-44A1-A843-E03F579B2E7D}" srcOrd="1" destOrd="0" presId="urn:microsoft.com/office/officeart/2005/8/layout/orgChart1"/>
    <dgm:cxn modelId="{96470315-6C3F-420E-892F-EB5BA71ECECE}" type="presParOf" srcId="{557073E4-1F07-403C-AF98-DFBD5B6D88EB}" destId="{15B13C14-D9DD-474B-81F1-6131FBA313AB}" srcOrd="2" destOrd="0" presId="urn:microsoft.com/office/officeart/2005/8/layout/orgChart1"/>
    <dgm:cxn modelId="{74C2EE71-D44C-46B2-875F-9E7C27E3F16F}" type="presParOf" srcId="{83A28D1A-0D29-4BA2-B330-4343E223929C}" destId="{E1D07CE0-C9DF-479C-A226-DAA18B641A5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C6A17D-6FE3-4EF3-96F3-B142DEF8C77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741F8E6A-87B5-4BC3-A75E-78540EBB56AD}">
      <dgm:prSet phldrT="[Text]" custT="1"/>
      <dgm:spPr/>
      <dgm:t>
        <a:bodyPr/>
        <a:lstStyle/>
        <a:p>
          <a:r>
            <a:rPr lang="de-DE" sz="1800" dirty="0" smtClean="0"/>
            <a:t>Wichtige Entscheidungs-kriterien der Investitions-rechnung</a:t>
          </a:r>
          <a:endParaRPr lang="de-DE" sz="1800" dirty="0"/>
        </a:p>
      </dgm:t>
    </dgm:pt>
    <dgm:pt modelId="{5A3F53CB-FEFC-487F-8E99-BD7508A2C473}" type="parTrans" cxnId="{A6FE0201-7D69-4C14-A1E6-4C06FE8CCBCA}">
      <dgm:prSet/>
      <dgm:spPr/>
      <dgm:t>
        <a:bodyPr/>
        <a:lstStyle/>
        <a:p>
          <a:endParaRPr lang="de-DE"/>
        </a:p>
      </dgm:t>
    </dgm:pt>
    <dgm:pt modelId="{C4737579-9BDF-405A-A413-77C9405A475C}" type="sibTrans" cxnId="{A6FE0201-7D69-4C14-A1E6-4C06FE8CCBCA}">
      <dgm:prSet/>
      <dgm:spPr/>
      <dgm:t>
        <a:bodyPr/>
        <a:lstStyle/>
        <a:p>
          <a:endParaRPr lang="de-DE"/>
        </a:p>
      </dgm:t>
    </dgm:pt>
    <dgm:pt modelId="{BEA81755-6969-420C-9368-323AD5A15122}">
      <dgm:prSet phldrT="[Text]" custT="1"/>
      <dgm:spPr/>
      <dgm:t>
        <a:bodyPr/>
        <a:lstStyle/>
        <a:p>
          <a:r>
            <a:rPr lang="de-DE" sz="1800" dirty="0" smtClean="0"/>
            <a:t>Rentabilität (Prozent Rückfluss auf das Kapital pro Jahr)</a:t>
          </a:r>
          <a:endParaRPr lang="de-DE" sz="1800" dirty="0"/>
        </a:p>
      </dgm:t>
    </dgm:pt>
    <dgm:pt modelId="{D70CBAE1-7C14-40E0-AF16-E43923797204}" type="parTrans" cxnId="{5C8CB9AC-1C2F-47DC-A6DE-6E0609F361B5}">
      <dgm:prSet/>
      <dgm:spPr/>
      <dgm:t>
        <a:bodyPr/>
        <a:lstStyle/>
        <a:p>
          <a:endParaRPr lang="de-DE"/>
        </a:p>
      </dgm:t>
    </dgm:pt>
    <dgm:pt modelId="{22AA6021-1948-4D84-A06A-C4DF70F09257}" type="sibTrans" cxnId="{5C8CB9AC-1C2F-47DC-A6DE-6E0609F361B5}">
      <dgm:prSet/>
      <dgm:spPr/>
      <dgm:t>
        <a:bodyPr/>
        <a:lstStyle/>
        <a:p>
          <a:endParaRPr lang="de-DE"/>
        </a:p>
      </dgm:t>
    </dgm:pt>
    <dgm:pt modelId="{8811C057-1625-4449-83FB-2DFA71145AF2}">
      <dgm:prSet phldrT="[Text]" custT="1"/>
      <dgm:spPr/>
      <dgm:t>
        <a:bodyPr/>
        <a:lstStyle/>
        <a:p>
          <a:r>
            <a:rPr lang="de-DE" sz="1800" dirty="0" smtClean="0"/>
            <a:t>Wirtschaftlich-</a:t>
          </a:r>
          <a:r>
            <a:rPr lang="de-DE" sz="1800" dirty="0" err="1" smtClean="0"/>
            <a:t>keit</a:t>
          </a:r>
          <a:r>
            <a:rPr lang="de-DE" sz="1800" dirty="0" smtClean="0"/>
            <a:t> (gesamter Rückfluss durch gesamten finanziellen Input)</a:t>
          </a:r>
          <a:endParaRPr lang="de-DE" sz="1800" dirty="0"/>
        </a:p>
      </dgm:t>
    </dgm:pt>
    <dgm:pt modelId="{B7BB71EA-2096-4BAC-B24F-2A03B7EE95AF}" type="parTrans" cxnId="{F8BCDB06-E993-40A1-B5C7-F194665EC0B4}">
      <dgm:prSet/>
      <dgm:spPr/>
      <dgm:t>
        <a:bodyPr/>
        <a:lstStyle/>
        <a:p>
          <a:endParaRPr lang="de-DE"/>
        </a:p>
      </dgm:t>
    </dgm:pt>
    <dgm:pt modelId="{1F44F910-2986-4374-9C67-7B76FABEA3B9}" type="sibTrans" cxnId="{F8BCDB06-E993-40A1-B5C7-F194665EC0B4}">
      <dgm:prSet/>
      <dgm:spPr/>
      <dgm:t>
        <a:bodyPr/>
        <a:lstStyle/>
        <a:p>
          <a:endParaRPr lang="de-DE"/>
        </a:p>
      </dgm:t>
    </dgm:pt>
    <dgm:pt modelId="{2773656D-CEC9-4777-806C-4651A0AB920B}">
      <dgm:prSet phldrT="[Text]" custT="1"/>
      <dgm:spPr/>
      <dgm:t>
        <a:bodyPr/>
        <a:lstStyle/>
        <a:p>
          <a:r>
            <a:rPr lang="de-DE" sz="1800" dirty="0" smtClean="0"/>
            <a:t>Interner Zinsfuß (wie hoch dürfen die Zinsen steigen, um noch rentabel zu sein?)</a:t>
          </a:r>
          <a:endParaRPr lang="de-DE" sz="1800" dirty="0"/>
        </a:p>
      </dgm:t>
    </dgm:pt>
    <dgm:pt modelId="{5E3F1E08-9E9B-44DD-BEAD-942C1F484E97}" type="parTrans" cxnId="{5E6274C5-035A-4431-98D9-C1E914925016}">
      <dgm:prSet/>
      <dgm:spPr/>
      <dgm:t>
        <a:bodyPr/>
        <a:lstStyle/>
        <a:p>
          <a:endParaRPr lang="de-DE"/>
        </a:p>
      </dgm:t>
    </dgm:pt>
    <dgm:pt modelId="{9466D32A-D7AE-4742-9E23-A8ABA4447C71}" type="sibTrans" cxnId="{5E6274C5-035A-4431-98D9-C1E914925016}">
      <dgm:prSet/>
      <dgm:spPr/>
      <dgm:t>
        <a:bodyPr/>
        <a:lstStyle/>
        <a:p>
          <a:endParaRPr lang="de-DE"/>
        </a:p>
      </dgm:t>
    </dgm:pt>
    <dgm:pt modelId="{578194A5-FF8D-43C3-9592-24A0880EDEA5}">
      <dgm:prSet phldrT="[Text]" custT="1"/>
      <dgm:spPr/>
      <dgm:t>
        <a:bodyPr/>
        <a:lstStyle/>
        <a:p>
          <a:r>
            <a:rPr lang="de-DE" sz="1800" dirty="0" smtClean="0"/>
            <a:t>Amortisations-zeit (Investitions-höhe durch jährliche Einsparung)</a:t>
          </a:r>
          <a:endParaRPr lang="de-DE" sz="1800" dirty="0"/>
        </a:p>
      </dgm:t>
    </dgm:pt>
    <dgm:pt modelId="{51662896-5D33-4204-9AB0-433BCDD158C6}" type="parTrans" cxnId="{3856330C-EB4B-48A4-8CE5-92ADD626990B}">
      <dgm:prSet/>
      <dgm:spPr/>
      <dgm:t>
        <a:bodyPr/>
        <a:lstStyle/>
        <a:p>
          <a:endParaRPr lang="de-DE"/>
        </a:p>
      </dgm:t>
    </dgm:pt>
    <dgm:pt modelId="{6EA3F675-1DB1-48DE-8F03-027E916F68E2}" type="sibTrans" cxnId="{3856330C-EB4B-48A4-8CE5-92ADD626990B}">
      <dgm:prSet/>
      <dgm:spPr/>
      <dgm:t>
        <a:bodyPr/>
        <a:lstStyle/>
        <a:p>
          <a:endParaRPr lang="de-DE"/>
        </a:p>
      </dgm:t>
    </dgm:pt>
    <dgm:pt modelId="{E15BCDCF-6B01-47E7-83EC-491000AEAD87}">
      <dgm:prSet phldrT="[Text]" custT="1"/>
      <dgm:spPr/>
      <dgm:t>
        <a:bodyPr/>
        <a:lstStyle/>
        <a:p>
          <a:r>
            <a:rPr lang="de-DE" sz="1800" dirty="0" smtClean="0"/>
            <a:t>TCO, LCC (gerade erklärt)</a:t>
          </a:r>
          <a:endParaRPr lang="de-DE" sz="1800" dirty="0"/>
        </a:p>
      </dgm:t>
    </dgm:pt>
    <dgm:pt modelId="{51D113AB-ED9B-455F-AE64-C37C139D3214}" type="parTrans" cxnId="{4664666E-F834-4D06-AF74-3C91B8BC006E}">
      <dgm:prSet/>
      <dgm:spPr/>
      <dgm:t>
        <a:bodyPr/>
        <a:lstStyle/>
        <a:p>
          <a:endParaRPr lang="de-DE"/>
        </a:p>
      </dgm:t>
    </dgm:pt>
    <dgm:pt modelId="{3A537406-0C50-4D41-BFC5-4D5E12F4768A}" type="sibTrans" cxnId="{4664666E-F834-4D06-AF74-3C91B8BC006E}">
      <dgm:prSet/>
      <dgm:spPr/>
      <dgm:t>
        <a:bodyPr/>
        <a:lstStyle/>
        <a:p>
          <a:endParaRPr lang="de-DE"/>
        </a:p>
      </dgm:t>
    </dgm:pt>
    <dgm:pt modelId="{ED9955A5-4122-40AC-81E7-294CC2AB1FDC}">
      <dgm:prSet phldrT="[Text]" custT="1"/>
      <dgm:spPr/>
      <dgm:t>
        <a:bodyPr/>
        <a:lstStyle/>
        <a:p>
          <a:r>
            <a:rPr lang="de-DE" sz="1800" dirty="0" smtClean="0"/>
            <a:t>Endwert, Kapitalwert (wie viel hätten wir </a:t>
          </a:r>
          <a:r>
            <a:rPr lang="de-DE" sz="1800" dirty="0" err="1" smtClean="0"/>
            <a:t>aufgezinst</a:t>
          </a:r>
          <a:r>
            <a:rPr lang="de-DE" sz="1800" dirty="0" smtClean="0"/>
            <a:t> am Ende oder abgezinst am Anfang?)</a:t>
          </a:r>
          <a:endParaRPr lang="de-DE" sz="1800" dirty="0"/>
        </a:p>
      </dgm:t>
    </dgm:pt>
    <dgm:pt modelId="{3C2E7AFB-8D01-44DE-8F6D-EF6BBDB26046}" type="parTrans" cxnId="{A21236F4-00D0-4447-AB34-AD2DE3E71261}">
      <dgm:prSet/>
      <dgm:spPr/>
      <dgm:t>
        <a:bodyPr/>
        <a:lstStyle/>
        <a:p>
          <a:endParaRPr lang="de-DE"/>
        </a:p>
      </dgm:t>
    </dgm:pt>
    <dgm:pt modelId="{8F536BC7-8B0D-4D8F-BC76-85273A0DD508}" type="sibTrans" cxnId="{A21236F4-00D0-4447-AB34-AD2DE3E71261}">
      <dgm:prSet/>
      <dgm:spPr/>
      <dgm:t>
        <a:bodyPr/>
        <a:lstStyle/>
        <a:p>
          <a:endParaRPr lang="de-DE"/>
        </a:p>
      </dgm:t>
    </dgm:pt>
    <dgm:pt modelId="{B5157F17-D34E-4622-996E-F06D32579484}" type="pres">
      <dgm:prSet presAssocID="{FFC6A17D-6FE3-4EF3-96F3-B142DEF8C77E}" presName="Name0" presStyleCnt="0">
        <dgm:presLayoutVars>
          <dgm:chMax val="1"/>
          <dgm:dir/>
          <dgm:animLvl val="ctr"/>
          <dgm:resizeHandles val="exact"/>
        </dgm:presLayoutVars>
      </dgm:prSet>
      <dgm:spPr/>
      <dgm:t>
        <a:bodyPr/>
        <a:lstStyle/>
        <a:p>
          <a:endParaRPr lang="de-DE"/>
        </a:p>
      </dgm:t>
    </dgm:pt>
    <dgm:pt modelId="{3ACD2789-B3C7-48E0-B740-073B20E73365}" type="pres">
      <dgm:prSet presAssocID="{741F8E6A-87B5-4BC3-A75E-78540EBB56AD}" presName="centerShape" presStyleLbl="node0" presStyleIdx="0" presStyleCnt="1" custScaleX="133595" custScaleY="116597"/>
      <dgm:spPr/>
      <dgm:t>
        <a:bodyPr/>
        <a:lstStyle/>
        <a:p>
          <a:endParaRPr lang="de-DE"/>
        </a:p>
      </dgm:t>
    </dgm:pt>
    <dgm:pt modelId="{F5A4B7C1-ABE2-4A60-A9FB-9C5C0590078C}" type="pres">
      <dgm:prSet presAssocID="{D70CBAE1-7C14-40E0-AF16-E43923797204}" presName="parTrans" presStyleLbl="sibTrans2D1" presStyleIdx="0" presStyleCnt="6"/>
      <dgm:spPr/>
      <dgm:t>
        <a:bodyPr/>
        <a:lstStyle/>
        <a:p>
          <a:endParaRPr lang="de-DE"/>
        </a:p>
      </dgm:t>
    </dgm:pt>
    <dgm:pt modelId="{645DDCDE-63F7-4E2A-8E9A-6048C5B4D295}" type="pres">
      <dgm:prSet presAssocID="{D70CBAE1-7C14-40E0-AF16-E43923797204}" presName="connectorText" presStyleLbl="sibTrans2D1" presStyleIdx="0" presStyleCnt="6"/>
      <dgm:spPr/>
      <dgm:t>
        <a:bodyPr/>
        <a:lstStyle/>
        <a:p>
          <a:endParaRPr lang="de-DE"/>
        </a:p>
      </dgm:t>
    </dgm:pt>
    <dgm:pt modelId="{97128DF4-D921-45BF-8B4B-EE08D1A7E41A}" type="pres">
      <dgm:prSet presAssocID="{BEA81755-6969-420C-9368-323AD5A15122}" presName="node" presStyleLbl="node1" presStyleIdx="0" presStyleCnt="6" custScaleX="133595" custScaleY="116597">
        <dgm:presLayoutVars>
          <dgm:bulletEnabled val="1"/>
        </dgm:presLayoutVars>
      </dgm:prSet>
      <dgm:spPr/>
      <dgm:t>
        <a:bodyPr/>
        <a:lstStyle/>
        <a:p>
          <a:endParaRPr lang="de-DE"/>
        </a:p>
      </dgm:t>
    </dgm:pt>
    <dgm:pt modelId="{0518145C-7BCA-4984-9F25-BE3EDF3BA16C}" type="pres">
      <dgm:prSet presAssocID="{B7BB71EA-2096-4BAC-B24F-2A03B7EE95AF}" presName="parTrans" presStyleLbl="sibTrans2D1" presStyleIdx="1" presStyleCnt="6"/>
      <dgm:spPr/>
      <dgm:t>
        <a:bodyPr/>
        <a:lstStyle/>
        <a:p>
          <a:endParaRPr lang="de-DE"/>
        </a:p>
      </dgm:t>
    </dgm:pt>
    <dgm:pt modelId="{E8EE91E3-CE5F-467F-9192-9EAD1A2D7A8A}" type="pres">
      <dgm:prSet presAssocID="{B7BB71EA-2096-4BAC-B24F-2A03B7EE95AF}" presName="connectorText" presStyleLbl="sibTrans2D1" presStyleIdx="1" presStyleCnt="6"/>
      <dgm:spPr/>
      <dgm:t>
        <a:bodyPr/>
        <a:lstStyle/>
        <a:p>
          <a:endParaRPr lang="de-DE"/>
        </a:p>
      </dgm:t>
    </dgm:pt>
    <dgm:pt modelId="{46CC4BBC-01BE-4D26-8B1A-BCB265F1D2EF}" type="pres">
      <dgm:prSet presAssocID="{8811C057-1625-4449-83FB-2DFA71145AF2}" presName="node" presStyleLbl="node1" presStyleIdx="1" presStyleCnt="6" custScaleX="133595" custScaleY="116597">
        <dgm:presLayoutVars>
          <dgm:bulletEnabled val="1"/>
        </dgm:presLayoutVars>
      </dgm:prSet>
      <dgm:spPr/>
      <dgm:t>
        <a:bodyPr/>
        <a:lstStyle/>
        <a:p>
          <a:endParaRPr lang="de-DE"/>
        </a:p>
      </dgm:t>
    </dgm:pt>
    <dgm:pt modelId="{08EC8C45-C449-41DB-82E6-6177D45D364D}" type="pres">
      <dgm:prSet presAssocID="{5E3F1E08-9E9B-44DD-BEAD-942C1F484E97}" presName="parTrans" presStyleLbl="sibTrans2D1" presStyleIdx="2" presStyleCnt="6"/>
      <dgm:spPr/>
      <dgm:t>
        <a:bodyPr/>
        <a:lstStyle/>
        <a:p>
          <a:endParaRPr lang="de-DE"/>
        </a:p>
      </dgm:t>
    </dgm:pt>
    <dgm:pt modelId="{1167E6A0-3D9F-457D-83AA-EA731B719C7E}" type="pres">
      <dgm:prSet presAssocID="{5E3F1E08-9E9B-44DD-BEAD-942C1F484E97}" presName="connectorText" presStyleLbl="sibTrans2D1" presStyleIdx="2" presStyleCnt="6"/>
      <dgm:spPr/>
      <dgm:t>
        <a:bodyPr/>
        <a:lstStyle/>
        <a:p>
          <a:endParaRPr lang="de-DE"/>
        </a:p>
      </dgm:t>
    </dgm:pt>
    <dgm:pt modelId="{23098C58-F0BA-4C1C-AD91-3535A28EE430}" type="pres">
      <dgm:prSet presAssocID="{2773656D-CEC9-4777-806C-4651A0AB920B}" presName="node" presStyleLbl="node1" presStyleIdx="2" presStyleCnt="6" custScaleX="133595" custScaleY="116597">
        <dgm:presLayoutVars>
          <dgm:bulletEnabled val="1"/>
        </dgm:presLayoutVars>
      </dgm:prSet>
      <dgm:spPr/>
      <dgm:t>
        <a:bodyPr/>
        <a:lstStyle/>
        <a:p>
          <a:endParaRPr lang="de-DE"/>
        </a:p>
      </dgm:t>
    </dgm:pt>
    <dgm:pt modelId="{57F98E1C-C8DA-4D67-9C3F-5118DF979FCA}" type="pres">
      <dgm:prSet presAssocID="{3C2E7AFB-8D01-44DE-8F6D-EF6BBDB26046}" presName="parTrans" presStyleLbl="sibTrans2D1" presStyleIdx="3" presStyleCnt="6"/>
      <dgm:spPr/>
      <dgm:t>
        <a:bodyPr/>
        <a:lstStyle/>
        <a:p>
          <a:endParaRPr lang="de-DE"/>
        </a:p>
      </dgm:t>
    </dgm:pt>
    <dgm:pt modelId="{54A257F2-A277-4132-9F22-5D7A94B0276A}" type="pres">
      <dgm:prSet presAssocID="{3C2E7AFB-8D01-44DE-8F6D-EF6BBDB26046}" presName="connectorText" presStyleLbl="sibTrans2D1" presStyleIdx="3" presStyleCnt="6"/>
      <dgm:spPr/>
      <dgm:t>
        <a:bodyPr/>
        <a:lstStyle/>
        <a:p>
          <a:endParaRPr lang="de-DE"/>
        </a:p>
      </dgm:t>
    </dgm:pt>
    <dgm:pt modelId="{7AA2C1EF-3193-4CEC-92B5-D8D0D0F52F28}" type="pres">
      <dgm:prSet presAssocID="{ED9955A5-4122-40AC-81E7-294CC2AB1FDC}" presName="node" presStyleLbl="node1" presStyleIdx="3" presStyleCnt="6" custScaleX="133595" custScaleY="116597">
        <dgm:presLayoutVars>
          <dgm:bulletEnabled val="1"/>
        </dgm:presLayoutVars>
      </dgm:prSet>
      <dgm:spPr/>
      <dgm:t>
        <a:bodyPr/>
        <a:lstStyle/>
        <a:p>
          <a:endParaRPr lang="de-DE"/>
        </a:p>
      </dgm:t>
    </dgm:pt>
    <dgm:pt modelId="{84ADDED3-5B2F-4E5E-8008-583D170CCAF9}" type="pres">
      <dgm:prSet presAssocID="{51662896-5D33-4204-9AB0-433BCDD158C6}" presName="parTrans" presStyleLbl="sibTrans2D1" presStyleIdx="4" presStyleCnt="6"/>
      <dgm:spPr/>
      <dgm:t>
        <a:bodyPr/>
        <a:lstStyle/>
        <a:p>
          <a:endParaRPr lang="de-DE"/>
        </a:p>
      </dgm:t>
    </dgm:pt>
    <dgm:pt modelId="{2A4F94E4-171F-41FC-A84F-BA9F74C2B0B5}" type="pres">
      <dgm:prSet presAssocID="{51662896-5D33-4204-9AB0-433BCDD158C6}" presName="connectorText" presStyleLbl="sibTrans2D1" presStyleIdx="4" presStyleCnt="6"/>
      <dgm:spPr/>
      <dgm:t>
        <a:bodyPr/>
        <a:lstStyle/>
        <a:p>
          <a:endParaRPr lang="de-DE"/>
        </a:p>
      </dgm:t>
    </dgm:pt>
    <dgm:pt modelId="{A1418DE5-53A4-4AFB-8A17-26DEF9D34619}" type="pres">
      <dgm:prSet presAssocID="{578194A5-FF8D-43C3-9592-24A0880EDEA5}" presName="node" presStyleLbl="node1" presStyleIdx="4" presStyleCnt="6" custScaleX="133595" custScaleY="116597">
        <dgm:presLayoutVars>
          <dgm:bulletEnabled val="1"/>
        </dgm:presLayoutVars>
      </dgm:prSet>
      <dgm:spPr/>
      <dgm:t>
        <a:bodyPr/>
        <a:lstStyle/>
        <a:p>
          <a:endParaRPr lang="de-DE"/>
        </a:p>
      </dgm:t>
    </dgm:pt>
    <dgm:pt modelId="{B43676BB-7483-402C-BF1D-833F31E8F0D6}" type="pres">
      <dgm:prSet presAssocID="{51D113AB-ED9B-455F-AE64-C37C139D3214}" presName="parTrans" presStyleLbl="sibTrans2D1" presStyleIdx="5" presStyleCnt="6"/>
      <dgm:spPr/>
      <dgm:t>
        <a:bodyPr/>
        <a:lstStyle/>
        <a:p>
          <a:endParaRPr lang="de-DE"/>
        </a:p>
      </dgm:t>
    </dgm:pt>
    <dgm:pt modelId="{FAE86829-8989-459A-A6B5-23BEF6F37760}" type="pres">
      <dgm:prSet presAssocID="{51D113AB-ED9B-455F-AE64-C37C139D3214}" presName="connectorText" presStyleLbl="sibTrans2D1" presStyleIdx="5" presStyleCnt="6"/>
      <dgm:spPr/>
      <dgm:t>
        <a:bodyPr/>
        <a:lstStyle/>
        <a:p>
          <a:endParaRPr lang="de-DE"/>
        </a:p>
      </dgm:t>
    </dgm:pt>
    <dgm:pt modelId="{C0F9C1FE-CC13-47E6-B8AB-90271B35D587}" type="pres">
      <dgm:prSet presAssocID="{E15BCDCF-6B01-47E7-83EC-491000AEAD87}" presName="node" presStyleLbl="node1" presStyleIdx="5" presStyleCnt="6" custScaleX="133595" custScaleY="116597">
        <dgm:presLayoutVars>
          <dgm:bulletEnabled val="1"/>
        </dgm:presLayoutVars>
      </dgm:prSet>
      <dgm:spPr/>
      <dgm:t>
        <a:bodyPr/>
        <a:lstStyle/>
        <a:p>
          <a:endParaRPr lang="de-DE"/>
        </a:p>
      </dgm:t>
    </dgm:pt>
  </dgm:ptLst>
  <dgm:cxnLst>
    <dgm:cxn modelId="{B6ABAB6D-42EA-46A5-BF5D-1CFFAE58BA8F}" type="presOf" srcId="{51D113AB-ED9B-455F-AE64-C37C139D3214}" destId="{FAE86829-8989-459A-A6B5-23BEF6F37760}" srcOrd="1" destOrd="0" presId="urn:microsoft.com/office/officeart/2005/8/layout/radial5"/>
    <dgm:cxn modelId="{514EA194-29CF-44AC-A280-9E531882F04E}" type="presOf" srcId="{ED9955A5-4122-40AC-81E7-294CC2AB1FDC}" destId="{7AA2C1EF-3193-4CEC-92B5-D8D0D0F52F28}" srcOrd="0" destOrd="0" presId="urn:microsoft.com/office/officeart/2005/8/layout/radial5"/>
    <dgm:cxn modelId="{D5F7A14F-8904-4F8A-AEB8-5DAA78AEC74A}" type="presOf" srcId="{B7BB71EA-2096-4BAC-B24F-2A03B7EE95AF}" destId="{E8EE91E3-CE5F-467F-9192-9EAD1A2D7A8A}" srcOrd="1" destOrd="0" presId="urn:microsoft.com/office/officeart/2005/8/layout/radial5"/>
    <dgm:cxn modelId="{DDC4A67C-217E-4542-806E-DDAEC04D71A1}" type="presOf" srcId="{51662896-5D33-4204-9AB0-433BCDD158C6}" destId="{84ADDED3-5B2F-4E5E-8008-583D170CCAF9}" srcOrd="0" destOrd="0" presId="urn:microsoft.com/office/officeart/2005/8/layout/radial5"/>
    <dgm:cxn modelId="{7B6CC726-BAFE-47CF-BBB8-C9DF2C0EE17D}" type="presOf" srcId="{3C2E7AFB-8D01-44DE-8F6D-EF6BBDB26046}" destId="{54A257F2-A277-4132-9F22-5D7A94B0276A}" srcOrd="1" destOrd="0" presId="urn:microsoft.com/office/officeart/2005/8/layout/radial5"/>
    <dgm:cxn modelId="{A21236F4-00D0-4447-AB34-AD2DE3E71261}" srcId="{741F8E6A-87B5-4BC3-A75E-78540EBB56AD}" destId="{ED9955A5-4122-40AC-81E7-294CC2AB1FDC}" srcOrd="3" destOrd="0" parTransId="{3C2E7AFB-8D01-44DE-8F6D-EF6BBDB26046}" sibTransId="{8F536BC7-8B0D-4D8F-BC76-85273A0DD508}"/>
    <dgm:cxn modelId="{1EBEF8B2-F668-4DED-ADCE-D1BC0073F0D0}" type="presOf" srcId="{8811C057-1625-4449-83FB-2DFA71145AF2}" destId="{46CC4BBC-01BE-4D26-8B1A-BCB265F1D2EF}" srcOrd="0" destOrd="0" presId="urn:microsoft.com/office/officeart/2005/8/layout/radial5"/>
    <dgm:cxn modelId="{F8BCDB06-E993-40A1-B5C7-F194665EC0B4}" srcId="{741F8E6A-87B5-4BC3-A75E-78540EBB56AD}" destId="{8811C057-1625-4449-83FB-2DFA71145AF2}" srcOrd="1" destOrd="0" parTransId="{B7BB71EA-2096-4BAC-B24F-2A03B7EE95AF}" sibTransId="{1F44F910-2986-4374-9C67-7B76FABEA3B9}"/>
    <dgm:cxn modelId="{4262FFC4-33F7-4DE8-8452-2664AA2ADA52}" type="presOf" srcId="{2773656D-CEC9-4777-806C-4651A0AB920B}" destId="{23098C58-F0BA-4C1C-AD91-3535A28EE430}" srcOrd="0" destOrd="0" presId="urn:microsoft.com/office/officeart/2005/8/layout/radial5"/>
    <dgm:cxn modelId="{AD9705B9-0C00-4FA8-B2FF-6EEBA07DF54B}" type="presOf" srcId="{578194A5-FF8D-43C3-9592-24A0880EDEA5}" destId="{A1418DE5-53A4-4AFB-8A17-26DEF9D34619}" srcOrd="0" destOrd="0" presId="urn:microsoft.com/office/officeart/2005/8/layout/radial5"/>
    <dgm:cxn modelId="{38D19525-408A-4152-A676-5FAE9B58B586}" type="presOf" srcId="{741F8E6A-87B5-4BC3-A75E-78540EBB56AD}" destId="{3ACD2789-B3C7-48E0-B740-073B20E73365}" srcOrd="0" destOrd="0" presId="urn:microsoft.com/office/officeart/2005/8/layout/radial5"/>
    <dgm:cxn modelId="{17C2C0DD-A212-4388-B835-6721AD0C0213}" type="presOf" srcId="{D70CBAE1-7C14-40E0-AF16-E43923797204}" destId="{645DDCDE-63F7-4E2A-8E9A-6048C5B4D295}" srcOrd="1" destOrd="0" presId="urn:microsoft.com/office/officeart/2005/8/layout/radial5"/>
    <dgm:cxn modelId="{E125EBC1-02E6-4B8B-BC61-8A33B694D495}" type="presOf" srcId="{E15BCDCF-6B01-47E7-83EC-491000AEAD87}" destId="{C0F9C1FE-CC13-47E6-B8AB-90271B35D587}" srcOrd="0" destOrd="0" presId="urn:microsoft.com/office/officeart/2005/8/layout/radial5"/>
    <dgm:cxn modelId="{3856330C-EB4B-48A4-8CE5-92ADD626990B}" srcId="{741F8E6A-87B5-4BC3-A75E-78540EBB56AD}" destId="{578194A5-FF8D-43C3-9592-24A0880EDEA5}" srcOrd="4" destOrd="0" parTransId="{51662896-5D33-4204-9AB0-433BCDD158C6}" sibTransId="{6EA3F675-1DB1-48DE-8F03-027E916F68E2}"/>
    <dgm:cxn modelId="{934E61EB-5B85-4809-B66B-126B716B26DC}" type="presOf" srcId="{5E3F1E08-9E9B-44DD-BEAD-942C1F484E97}" destId="{08EC8C45-C449-41DB-82E6-6177D45D364D}" srcOrd="0" destOrd="0" presId="urn:microsoft.com/office/officeart/2005/8/layout/radial5"/>
    <dgm:cxn modelId="{B4208835-F14D-4ABB-9850-163DD21A9617}" type="presOf" srcId="{51D113AB-ED9B-455F-AE64-C37C139D3214}" destId="{B43676BB-7483-402C-BF1D-833F31E8F0D6}" srcOrd="0" destOrd="0" presId="urn:microsoft.com/office/officeart/2005/8/layout/radial5"/>
    <dgm:cxn modelId="{5C8CB9AC-1C2F-47DC-A6DE-6E0609F361B5}" srcId="{741F8E6A-87B5-4BC3-A75E-78540EBB56AD}" destId="{BEA81755-6969-420C-9368-323AD5A15122}" srcOrd="0" destOrd="0" parTransId="{D70CBAE1-7C14-40E0-AF16-E43923797204}" sibTransId="{22AA6021-1948-4D84-A06A-C4DF70F09257}"/>
    <dgm:cxn modelId="{A6FE0201-7D69-4C14-A1E6-4C06FE8CCBCA}" srcId="{FFC6A17D-6FE3-4EF3-96F3-B142DEF8C77E}" destId="{741F8E6A-87B5-4BC3-A75E-78540EBB56AD}" srcOrd="0" destOrd="0" parTransId="{5A3F53CB-FEFC-487F-8E99-BD7508A2C473}" sibTransId="{C4737579-9BDF-405A-A413-77C9405A475C}"/>
    <dgm:cxn modelId="{7EFE416D-EF0D-42CF-B435-AD29D063E096}" type="presOf" srcId="{5E3F1E08-9E9B-44DD-BEAD-942C1F484E97}" destId="{1167E6A0-3D9F-457D-83AA-EA731B719C7E}" srcOrd="1" destOrd="0" presId="urn:microsoft.com/office/officeart/2005/8/layout/radial5"/>
    <dgm:cxn modelId="{65EBA05C-C653-44DB-AB32-22FB44899D2B}" type="presOf" srcId="{FFC6A17D-6FE3-4EF3-96F3-B142DEF8C77E}" destId="{B5157F17-D34E-4622-996E-F06D32579484}" srcOrd="0" destOrd="0" presId="urn:microsoft.com/office/officeart/2005/8/layout/radial5"/>
    <dgm:cxn modelId="{4664666E-F834-4D06-AF74-3C91B8BC006E}" srcId="{741F8E6A-87B5-4BC3-A75E-78540EBB56AD}" destId="{E15BCDCF-6B01-47E7-83EC-491000AEAD87}" srcOrd="5" destOrd="0" parTransId="{51D113AB-ED9B-455F-AE64-C37C139D3214}" sibTransId="{3A537406-0C50-4D41-BFC5-4D5E12F4768A}"/>
    <dgm:cxn modelId="{F31FEB72-8AF5-41E9-B085-9C28DD807AA7}" type="presOf" srcId="{51662896-5D33-4204-9AB0-433BCDD158C6}" destId="{2A4F94E4-171F-41FC-A84F-BA9F74C2B0B5}" srcOrd="1" destOrd="0" presId="urn:microsoft.com/office/officeart/2005/8/layout/radial5"/>
    <dgm:cxn modelId="{32705A76-C988-48EC-8C65-3E7D7B293C56}" type="presOf" srcId="{3C2E7AFB-8D01-44DE-8F6D-EF6BBDB26046}" destId="{57F98E1C-C8DA-4D67-9C3F-5118DF979FCA}" srcOrd="0" destOrd="0" presId="urn:microsoft.com/office/officeart/2005/8/layout/radial5"/>
    <dgm:cxn modelId="{87078C1B-BD7B-48E7-B60D-3776A37FCA7E}" type="presOf" srcId="{BEA81755-6969-420C-9368-323AD5A15122}" destId="{97128DF4-D921-45BF-8B4B-EE08D1A7E41A}" srcOrd="0" destOrd="0" presId="urn:microsoft.com/office/officeart/2005/8/layout/radial5"/>
    <dgm:cxn modelId="{7498EF82-AC11-4795-A947-40E51058ED8D}" type="presOf" srcId="{D70CBAE1-7C14-40E0-AF16-E43923797204}" destId="{F5A4B7C1-ABE2-4A60-A9FB-9C5C0590078C}" srcOrd="0" destOrd="0" presId="urn:microsoft.com/office/officeart/2005/8/layout/radial5"/>
    <dgm:cxn modelId="{83879C6F-2F67-4681-9B9F-B05EA25F642C}" type="presOf" srcId="{B7BB71EA-2096-4BAC-B24F-2A03B7EE95AF}" destId="{0518145C-7BCA-4984-9F25-BE3EDF3BA16C}" srcOrd="0" destOrd="0" presId="urn:microsoft.com/office/officeart/2005/8/layout/radial5"/>
    <dgm:cxn modelId="{5E6274C5-035A-4431-98D9-C1E914925016}" srcId="{741F8E6A-87B5-4BC3-A75E-78540EBB56AD}" destId="{2773656D-CEC9-4777-806C-4651A0AB920B}" srcOrd="2" destOrd="0" parTransId="{5E3F1E08-9E9B-44DD-BEAD-942C1F484E97}" sibTransId="{9466D32A-D7AE-4742-9E23-A8ABA4447C71}"/>
    <dgm:cxn modelId="{4FEC4D31-8284-4CED-B6A2-09D7598A4DE6}" type="presParOf" srcId="{B5157F17-D34E-4622-996E-F06D32579484}" destId="{3ACD2789-B3C7-48E0-B740-073B20E73365}" srcOrd="0" destOrd="0" presId="urn:microsoft.com/office/officeart/2005/8/layout/radial5"/>
    <dgm:cxn modelId="{BC1991D9-BD41-49E9-AD46-56B29F472F04}" type="presParOf" srcId="{B5157F17-D34E-4622-996E-F06D32579484}" destId="{F5A4B7C1-ABE2-4A60-A9FB-9C5C0590078C}" srcOrd="1" destOrd="0" presId="urn:microsoft.com/office/officeart/2005/8/layout/radial5"/>
    <dgm:cxn modelId="{1FD87E88-BD97-417E-ACFA-89C0B0363886}" type="presParOf" srcId="{F5A4B7C1-ABE2-4A60-A9FB-9C5C0590078C}" destId="{645DDCDE-63F7-4E2A-8E9A-6048C5B4D295}" srcOrd="0" destOrd="0" presId="urn:microsoft.com/office/officeart/2005/8/layout/radial5"/>
    <dgm:cxn modelId="{5025B1BB-62AA-46E2-A909-2D19E154AAED}" type="presParOf" srcId="{B5157F17-D34E-4622-996E-F06D32579484}" destId="{97128DF4-D921-45BF-8B4B-EE08D1A7E41A}" srcOrd="2" destOrd="0" presId="urn:microsoft.com/office/officeart/2005/8/layout/radial5"/>
    <dgm:cxn modelId="{9B5B4B3F-3345-4E4B-A497-F8A527545FF5}" type="presParOf" srcId="{B5157F17-D34E-4622-996E-F06D32579484}" destId="{0518145C-7BCA-4984-9F25-BE3EDF3BA16C}" srcOrd="3" destOrd="0" presId="urn:microsoft.com/office/officeart/2005/8/layout/radial5"/>
    <dgm:cxn modelId="{46A96105-3226-42E5-A90D-216A3FE65077}" type="presParOf" srcId="{0518145C-7BCA-4984-9F25-BE3EDF3BA16C}" destId="{E8EE91E3-CE5F-467F-9192-9EAD1A2D7A8A}" srcOrd="0" destOrd="0" presId="urn:microsoft.com/office/officeart/2005/8/layout/radial5"/>
    <dgm:cxn modelId="{69C76B8F-A87C-4657-8C46-0F3A35493642}" type="presParOf" srcId="{B5157F17-D34E-4622-996E-F06D32579484}" destId="{46CC4BBC-01BE-4D26-8B1A-BCB265F1D2EF}" srcOrd="4" destOrd="0" presId="urn:microsoft.com/office/officeart/2005/8/layout/radial5"/>
    <dgm:cxn modelId="{EDBF9229-1196-408C-8B7A-35CEBBEE7EA8}" type="presParOf" srcId="{B5157F17-D34E-4622-996E-F06D32579484}" destId="{08EC8C45-C449-41DB-82E6-6177D45D364D}" srcOrd="5" destOrd="0" presId="urn:microsoft.com/office/officeart/2005/8/layout/radial5"/>
    <dgm:cxn modelId="{1D8C299C-77E4-49DE-B74D-9EB6866CCB3A}" type="presParOf" srcId="{08EC8C45-C449-41DB-82E6-6177D45D364D}" destId="{1167E6A0-3D9F-457D-83AA-EA731B719C7E}" srcOrd="0" destOrd="0" presId="urn:microsoft.com/office/officeart/2005/8/layout/radial5"/>
    <dgm:cxn modelId="{B102AC7C-D4CE-4489-A284-D00AF0125520}" type="presParOf" srcId="{B5157F17-D34E-4622-996E-F06D32579484}" destId="{23098C58-F0BA-4C1C-AD91-3535A28EE430}" srcOrd="6" destOrd="0" presId="urn:microsoft.com/office/officeart/2005/8/layout/radial5"/>
    <dgm:cxn modelId="{A970C82A-F641-4852-9DF5-87F611DB4933}" type="presParOf" srcId="{B5157F17-D34E-4622-996E-F06D32579484}" destId="{57F98E1C-C8DA-4D67-9C3F-5118DF979FCA}" srcOrd="7" destOrd="0" presId="urn:microsoft.com/office/officeart/2005/8/layout/radial5"/>
    <dgm:cxn modelId="{1A9FEB1D-121F-45CD-B17E-73CA778DF0D0}" type="presParOf" srcId="{57F98E1C-C8DA-4D67-9C3F-5118DF979FCA}" destId="{54A257F2-A277-4132-9F22-5D7A94B0276A}" srcOrd="0" destOrd="0" presId="urn:microsoft.com/office/officeart/2005/8/layout/radial5"/>
    <dgm:cxn modelId="{130C353D-4B98-41B1-992C-A646B671E6D9}" type="presParOf" srcId="{B5157F17-D34E-4622-996E-F06D32579484}" destId="{7AA2C1EF-3193-4CEC-92B5-D8D0D0F52F28}" srcOrd="8" destOrd="0" presId="urn:microsoft.com/office/officeart/2005/8/layout/radial5"/>
    <dgm:cxn modelId="{795067A8-C1FE-4215-82CA-E426A6754F88}" type="presParOf" srcId="{B5157F17-D34E-4622-996E-F06D32579484}" destId="{84ADDED3-5B2F-4E5E-8008-583D170CCAF9}" srcOrd="9" destOrd="0" presId="urn:microsoft.com/office/officeart/2005/8/layout/radial5"/>
    <dgm:cxn modelId="{C7CB14BA-3F15-424C-8469-2CB55C868448}" type="presParOf" srcId="{84ADDED3-5B2F-4E5E-8008-583D170CCAF9}" destId="{2A4F94E4-171F-41FC-A84F-BA9F74C2B0B5}" srcOrd="0" destOrd="0" presId="urn:microsoft.com/office/officeart/2005/8/layout/radial5"/>
    <dgm:cxn modelId="{DF27726B-8887-4EDB-A149-F8779BE44B82}" type="presParOf" srcId="{B5157F17-D34E-4622-996E-F06D32579484}" destId="{A1418DE5-53A4-4AFB-8A17-26DEF9D34619}" srcOrd="10" destOrd="0" presId="urn:microsoft.com/office/officeart/2005/8/layout/radial5"/>
    <dgm:cxn modelId="{1CE00A7F-E294-4361-8EBE-A5B558885691}" type="presParOf" srcId="{B5157F17-D34E-4622-996E-F06D32579484}" destId="{B43676BB-7483-402C-BF1D-833F31E8F0D6}" srcOrd="11" destOrd="0" presId="urn:microsoft.com/office/officeart/2005/8/layout/radial5"/>
    <dgm:cxn modelId="{511BAA54-9E72-449C-8455-D49758293207}" type="presParOf" srcId="{B43676BB-7483-402C-BF1D-833F31E8F0D6}" destId="{FAE86829-8989-459A-A6B5-23BEF6F37760}" srcOrd="0" destOrd="0" presId="urn:microsoft.com/office/officeart/2005/8/layout/radial5"/>
    <dgm:cxn modelId="{F81E492A-AB43-4097-8223-7917D3B32620}" type="presParOf" srcId="{B5157F17-D34E-4622-996E-F06D32579484}" destId="{C0F9C1FE-CC13-47E6-B8AB-90271B35D58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12C8AF-C672-48A0-A0C0-8A9DED579D55}"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de-DE"/>
        </a:p>
      </dgm:t>
    </dgm:pt>
    <dgm:pt modelId="{33F83FC6-6FC6-4CF0-8968-33F7A3AD029C}">
      <dgm:prSet phldrT="[Text]"/>
      <dgm:spPr/>
      <dgm:t>
        <a:bodyPr/>
        <a:lstStyle/>
        <a:p>
          <a:r>
            <a:rPr lang="de-DE" dirty="0" smtClean="0"/>
            <a:t>Life-Cycle </a:t>
          </a:r>
          <a:r>
            <a:rPr lang="de-DE" dirty="0" err="1" smtClean="0"/>
            <a:t>Cost</a:t>
          </a:r>
          <a:r>
            <a:rPr lang="de-DE" dirty="0" smtClean="0"/>
            <a:t> (LCC) oder </a:t>
          </a:r>
          <a:r>
            <a:rPr lang="de-DE" dirty="0" err="1" smtClean="0"/>
            <a:t>Whole</a:t>
          </a:r>
          <a:r>
            <a:rPr lang="de-DE" dirty="0" smtClean="0"/>
            <a:t>-Life </a:t>
          </a:r>
          <a:r>
            <a:rPr lang="de-DE" dirty="0" err="1" smtClean="0"/>
            <a:t>Costs</a:t>
          </a:r>
          <a:r>
            <a:rPr lang="de-DE" dirty="0" smtClean="0"/>
            <a:t>, Lebenszyklus-Kosten</a:t>
          </a:r>
          <a:endParaRPr lang="de-DE" dirty="0"/>
        </a:p>
      </dgm:t>
    </dgm:pt>
    <dgm:pt modelId="{CAD51B0C-CE96-4FDB-98E3-38CCADDA1C56}" type="parTrans" cxnId="{D8D98FA8-0E7E-4942-BA09-669071B06DD3}">
      <dgm:prSet/>
      <dgm:spPr/>
      <dgm:t>
        <a:bodyPr/>
        <a:lstStyle/>
        <a:p>
          <a:endParaRPr lang="de-DE"/>
        </a:p>
      </dgm:t>
    </dgm:pt>
    <dgm:pt modelId="{3BE7D22B-9361-4939-8813-8141B7D63620}" type="sibTrans" cxnId="{D8D98FA8-0E7E-4942-BA09-669071B06DD3}">
      <dgm:prSet/>
      <dgm:spPr/>
      <dgm:t>
        <a:bodyPr/>
        <a:lstStyle/>
        <a:p>
          <a:endParaRPr lang="de-DE"/>
        </a:p>
      </dgm:t>
    </dgm:pt>
    <dgm:pt modelId="{EC075DC8-BAC6-473D-84A8-E9A769C188BA}">
      <dgm:prSet phldrT="[Text]"/>
      <dgm:spPr/>
      <dgm:t>
        <a:bodyPr/>
        <a:lstStyle/>
        <a:p>
          <a:r>
            <a:rPr lang="de-DE" dirty="0" smtClean="0"/>
            <a:t>Üblicherweise synonym zu TCO Definition – aber eigentlich PLUS restliche Lebenszykluskosten (LCA)</a:t>
          </a:r>
          <a:endParaRPr lang="de-DE" dirty="0"/>
        </a:p>
      </dgm:t>
    </dgm:pt>
    <dgm:pt modelId="{66D36ED8-6907-4898-B829-14D36ADB1C62}" type="parTrans" cxnId="{D329BE1B-AEAE-4AD5-A504-8757D4C4AA6B}">
      <dgm:prSet/>
      <dgm:spPr/>
      <dgm:t>
        <a:bodyPr/>
        <a:lstStyle/>
        <a:p>
          <a:endParaRPr lang="de-DE"/>
        </a:p>
      </dgm:t>
    </dgm:pt>
    <dgm:pt modelId="{3E5CE01F-91ED-405D-A43B-00683EFABDE0}" type="sibTrans" cxnId="{D329BE1B-AEAE-4AD5-A504-8757D4C4AA6B}">
      <dgm:prSet/>
      <dgm:spPr/>
      <dgm:t>
        <a:bodyPr/>
        <a:lstStyle/>
        <a:p>
          <a:endParaRPr lang="de-DE"/>
        </a:p>
      </dgm:t>
    </dgm:pt>
    <dgm:pt modelId="{63B22B6D-ECA2-4F6E-99B8-439944404D90}">
      <dgm:prSet phldrT="[Text]"/>
      <dgm:spPr/>
      <dgm:t>
        <a:bodyPr/>
        <a:lstStyle/>
        <a:p>
          <a:r>
            <a:rPr lang="de-DE" dirty="0" smtClean="0"/>
            <a:t>Total </a:t>
          </a:r>
          <a:r>
            <a:rPr lang="de-DE" dirty="0" err="1" smtClean="0"/>
            <a:t>Cost</a:t>
          </a:r>
          <a:r>
            <a:rPr lang="de-DE" dirty="0" smtClean="0"/>
            <a:t> </a:t>
          </a:r>
          <a:r>
            <a:rPr lang="de-DE" dirty="0" err="1" smtClean="0"/>
            <a:t>of</a:t>
          </a:r>
          <a:r>
            <a:rPr lang="de-DE" dirty="0" smtClean="0"/>
            <a:t> Ownership (TCO)</a:t>
          </a:r>
          <a:endParaRPr lang="de-DE" dirty="0"/>
        </a:p>
      </dgm:t>
    </dgm:pt>
    <dgm:pt modelId="{867DF07E-572A-43A8-8D02-EEC8F4189018}" type="parTrans" cxnId="{5429B457-56E3-443E-9337-72D5BD0B5A26}">
      <dgm:prSet/>
      <dgm:spPr/>
      <dgm:t>
        <a:bodyPr/>
        <a:lstStyle/>
        <a:p>
          <a:endParaRPr lang="de-DE"/>
        </a:p>
      </dgm:t>
    </dgm:pt>
    <dgm:pt modelId="{45DE97EA-7BA0-46BF-947B-9B520B23000C}" type="sibTrans" cxnId="{5429B457-56E3-443E-9337-72D5BD0B5A26}">
      <dgm:prSet/>
      <dgm:spPr/>
      <dgm:t>
        <a:bodyPr/>
        <a:lstStyle/>
        <a:p>
          <a:endParaRPr lang="de-DE"/>
        </a:p>
      </dgm:t>
    </dgm:pt>
    <dgm:pt modelId="{BC36301A-E81A-445C-825C-0E3D14CBF475}">
      <dgm:prSet phldrT="[Text]"/>
      <dgm:spPr/>
      <dgm:t>
        <a:bodyPr/>
        <a:lstStyle/>
        <a:p>
          <a:r>
            <a:rPr lang="de-DE" dirty="0" smtClean="0"/>
            <a:t>Alle Kosten die im durch Eigentum und Besitz eines Investitionsguts entstehen</a:t>
          </a:r>
          <a:endParaRPr lang="de-DE" dirty="0"/>
        </a:p>
      </dgm:t>
    </dgm:pt>
    <dgm:pt modelId="{4E541E6E-89F5-4D61-82A7-872DE0362E15}" type="parTrans" cxnId="{36CC7954-55E1-4B63-8AB2-FD3079EBE126}">
      <dgm:prSet/>
      <dgm:spPr/>
      <dgm:t>
        <a:bodyPr/>
        <a:lstStyle/>
        <a:p>
          <a:endParaRPr lang="de-DE"/>
        </a:p>
      </dgm:t>
    </dgm:pt>
    <dgm:pt modelId="{C3A8A42E-2F0C-48A6-87C2-FCA78D72625E}" type="sibTrans" cxnId="{36CC7954-55E1-4B63-8AB2-FD3079EBE126}">
      <dgm:prSet/>
      <dgm:spPr/>
      <dgm:t>
        <a:bodyPr/>
        <a:lstStyle/>
        <a:p>
          <a:endParaRPr lang="de-DE"/>
        </a:p>
      </dgm:t>
    </dgm:pt>
    <dgm:pt modelId="{55021284-BC97-4F78-9442-7BE42128282A}" type="pres">
      <dgm:prSet presAssocID="{1612C8AF-C672-48A0-A0C0-8A9DED579D55}" presName="Name0" presStyleCnt="0">
        <dgm:presLayoutVars>
          <dgm:chMax val="7"/>
          <dgm:dir/>
          <dgm:animLvl val="lvl"/>
          <dgm:resizeHandles val="exact"/>
        </dgm:presLayoutVars>
      </dgm:prSet>
      <dgm:spPr/>
      <dgm:t>
        <a:bodyPr/>
        <a:lstStyle/>
        <a:p>
          <a:endParaRPr lang="de-DE"/>
        </a:p>
      </dgm:t>
    </dgm:pt>
    <dgm:pt modelId="{90EBE33A-0CAE-4108-ADDA-3EF7E4E468FA}" type="pres">
      <dgm:prSet presAssocID="{33F83FC6-6FC6-4CF0-8968-33F7A3AD029C}" presName="circle1" presStyleLbl="node1" presStyleIdx="0" presStyleCnt="2"/>
      <dgm:spPr/>
    </dgm:pt>
    <dgm:pt modelId="{7C26931A-B1FF-4542-9FDE-925D4BE7C626}" type="pres">
      <dgm:prSet presAssocID="{33F83FC6-6FC6-4CF0-8968-33F7A3AD029C}" presName="space" presStyleCnt="0"/>
      <dgm:spPr/>
    </dgm:pt>
    <dgm:pt modelId="{1A717908-576F-4E10-9F04-FA7100811556}" type="pres">
      <dgm:prSet presAssocID="{33F83FC6-6FC6-4CF0-8968-33F7A3AD029C}" presName="rect1" presStyleLbl="alignAcc1" presStyleIdx="0" presStyleCnt="2"/>
      <dgm:spPr/>
      <dgm:t>
        <a:bodyPr/>
        <a:lstStyle/>
        <a:p>
          <a:endParaRPr lang="de-DE"/>
        </a:p>
      </dgm:t>
    </dgm:pt>
    <dgm:pt modelId="{4117004E-70D4-4433-B94B-0F355335D843}" type="pres">
      <dgm:prSet presAssocID="{63B22B6D-ECA2-4F6E-99B8-439944404D90}" presName="vertSpace2" presStyleLbl="node1" presStyleIdx="0" presStyleCnt="2"/>
      <dgm:spPr/>
    </dgm:pt>
    <dgm:pt modelId="{00BEF1D6-7F96-4F3E-ADB0-0921F7C5AAAC}" type="pres">
      <dgm:prSet presAssocID="{63B22B6D-ECA2-4F6E-99B8-439944404D90}" presName="circle2" presStyleLbl="node1" presStyleIdx="1" presStyleCnt="2"/>
      <dgm:spPr/>
    </dgm:pt>
    <dgm:pt modelId="{FA072D9E-C501-4A45-939A-D689D0BBCEDA}" type="pres">
      <dgm:prSet presAssocID="{63B22B6D-ECA2-4F6E-99B8-439944404D90}" presName="rect2" presStyleLbl="alignAcc1" presStyleIdx="1" presStyleCnt="2"/>
      <dgm:spPr/>
      <dgm:t>
        <a:bodyPr/>
        <a:lstStyle/>
        <a:p>
          <a:endParaRPr lang="de-DE"/>
        </a:p>
      </dgm:t>
    </dgm:pt>
    <dgm:pt modelId="{A54EA016-B74E-4B5A-BF11-B3CE9BCB3E18}" type="pres">
      <dgm:prSet presAssocID="{33F83FC6-6FC6-4CF0-8968-33F7A3AD029C}" presName="rect1ParTx" presStyleLbl="alignAcc1" presStyleIdx="1" presStyleCnt="2">
        <dgm:presLayoutVars>
          <dgm:chMax val="1"/>
          <dgm:bulletEnabled val="1"/>
        </dgm:presLayoutVars>
      </dgm:prSet>
      <dgm:spPr/>
      <dgm:t>
        <a:bodyPr/>
        <a:lstStyle/>
        <a:p>
          <a:endParaRPr lang="de-DE"/>
        </a:p>
      </dgm:t>
    </dgm:pt>
    <dgm:pt modelId="{098E0552-3FFF-47D7-BCE6-881674A2160B}" type="pres">
      <dgm:prSet presAssocID="{33F83FC6-6FC6-4CF0-8968-33F7A3AD029C}" presName="rect1ChTx" presStyleLbl="alignAcc1" presStyleIdx="1" presStyleCnt="2">
        <dgm:presLayoutVars>
          <dgm:bulletEnabled val="1"/>
        </dgm:presLayoutVars>
      </dgm:prSet>
      <dgm:spPr/>
      <dgm:t>
        <a:bodyPr/>
        <a:lstStyle/>
        <a:p>
          <a:endParaRPr lang="de-DE"/>
        </a:p>
      </dgm:t>
    </dgm:pt>
    <dgm:pt modelId="{4F7D1CAF-97C4-47A8-90E4-86E19CF3C3A4}" type="pres">
      <dgm:prSet presAssocID="{63B22B6D-ECA2-4F6E-99B8-439944404D90}" presName="rect2ParTx" presStyleLbl="alignAcc1" presStyleIdx="1" presStyleCnt="2">
        <dgm:presLayoutVars>
          <dgm:chMax val="1"/>
          <dgm:bulletEnabled val="1"/>
        </dgm:presLayoutVars>
      </dgm:prSet>
      <dgm:spPr/>
      <dgm:t>
        <a:bodyPr/>
        <a:lstStyle/>
        <a:p>
          <a:endParaRPr lang="de-DE"/>
        </a:p>
      </dgm:t>
    </dgm:pt>
    <dgm:pt modelId="{E40801DC-2EFA-44DF-B7A4-7CB0B014BAF8}" type="pres">
      <dgm:prSet presAssocID="{63B22B6D-ECA2-4F6E-99B8-439944404D90}" presName="rect2ChTx" presStyleLbl="alignAcc1" presStyleIdx="1" presStyleCnt="2">
        <dgm:presLayoutVars>
          <dgm:bulletEnabled val="1"/>
        </dgm:presLayoutVars>
      </dgm:prSet>
      <dgm:spPr/>
      <dgm:t>
        <a:bodyPr/>
        <a:lstStyle/>
        <a:p>
          <a:endParaRPr lang="de-DE"/>
        </a:p>
      </dgm:t>
    </dgm:pt>
  </dgm:ptLst>
  <dgm:cxnLst>
    <dgm:cxn modelId="{15A1399B-552C-4E41-801D-0D6BEA8A87AF}" type="presOf" srcId="{EC075DC8-BAC6-473D-84A8-E9A769C188BA}" destId="{098E0552-3FFF-47D7-BCE6-881674A2160B}" srcOrd="0" destOrd="0" presId="urn:microsoft.com/office/officeart/2005/8/layout/target3"/>
    <dgm:cxn modelId="{4C71BF9A-384B-45DE-A88A-458DF080DF44}" type="presOf" srcId="{BC36301A-E81A-445C-825C-0E3D14CBF475}" destId="{E40801DC-2EFA-44DF-B7A4-7CB0B014BAF8}" srcOrd="0" destOrd="0" presId="urn:microsoft.com/office/officeart/2005/8/layout/target3"/>
    <dgm:cxn modelId="{BA9C7C82-1F42-4538-89B4-62A77D90CA64}" type="presOf" srcId="{63B22B6D-ECA2-4F6E-99B8-439944404D90}" destId="{FA072D9E-C501-4A45-939A-D689D0BBCEDA}" srcOrd="0" destOrd="0" presId="urn:microsoft.com/office/officeart/2005/8/layout/target3"/>
    <dgm:cxn modelId="{547F4406-8CE5-4B3A-BCE2-413A91053BA1}" type="presOf" srcId="{1612C8AF-C672-48A0-A0C0-8A9DED579D55}" destId="{55021284-BC97-4F78-9442-7BE42128282A}" srcOrd="0" destOrd="0" presId="urn:microsoft.com/office/officeart/2005/8/layout/target3"/>
    <dgm:cxn modelId="{36CC7954-55E1-4B63-8AB2-FD3079EBE126}" srcId="{63B22B6D-ECA2-4F6E-99B8-439944404D90}" destId="{BC36301A-E81A-445C-825C-0E3D14CBF475}" srcOrd="0" destOrd="0" parTransId="{4E541E6E-89F5-4D61-82A7-872DE0362E15}" sibTransId="{C3A8A42E-2F0C-48A6-87C2-FCA78D72625E}"/>
    <dgm:cxn modelId="{D8D98FA8-0E7E-4942-BA09-669071B06DD3}" srcId="{1612C8AF-C672-48A0-A0C0-8A9DED579D55}" destId="{33F83FC6-6FC6-4CF0-8968-33F7A3AD029C}" srcOrd="0" destOrd="0" parTransId="{CAD51B0C-CE96-4FDB-98E3-38CCADDA1C56}" sibTransId="{3BE7D22B-9361-4939-8813-8141B7D63620}"/>
    <dgm:cxn modelId="{D329BE1B-AEAE-4AD5-A504-8757D4C4AA6B}" srcId="{33F83FC6-6FC6-4CF0-8968-33F7A3AD029C}" destId="{EC075DC8-BAC6-473D-84A8-E9A769C188BA}" srcOrd="0" destOrd="0" parTransId="{66D36ED8-6907-4898-B829-14D36ADB1C62}" sibTransId="{3E5CE01F-91ED-405D-A43B-00683EFABDE0}"/>
    <dgm:cxn modelId="{5429B457-56E3-443E-9337-72D5BD0B5A26}" srcId="{1612C8AF-C672-48A0-A0C0-8A9DED579D55}" destId="{63B22B6D-ECA2-4F6E-99B8-439944404D90}" srcOrd="1" destOrd="0" parTransId="{867DF07E-572A-43A8-8D02-EEC8F4189018}" sibTransId="{45DE97EA-7BA0-46BF-947B-9B520B23000C}"/>
    <dgm:cxn modelId="{07546300-85A7-43D7-9D4B-892BBDB2B759}" type="presOf" srcId="{33F83FC6-6FC6-4CF0-8968-33F7A3AD029C}" destId="{A54EA016-B74E-4B5A-BF11-B3CE9BCB3E18}" srcOrd="1" destOrd="0" presId="urn:microsoft.com/office/officeart/2005/8/layout/target3"/>
    <dgm:cxn modelId="{19F88218-C3A6-4FEB-9ACD-5330B55D81F8}" type="presOf" srcId="{63B22B6D-ECA2-4F6E-99B8-439944404D90}" destId="{4F7D1CAF-97C4-47A8-90E4-86E19CF3C3A4}" srcOrd="1" destOrd="0" presId="urn:microsoft.com/office/officeart/2005/8/layout/target3"/>
    <dgm:cxn modelId="{284C2AB9-295D-425C-997B-A0C6E238E9D0}" type="presOf" srcId="{33F83FC6-6FC6-4CF0-8968-33F7A3AD029C}" destId="{1A717908-576F-4E10-9F04-FA7100811556}" srcOrd="0" destOrd="0" presId="urn:microsoft.com/office/officeart/2005/8/layout/target3"/>
    <dgm:cxn modelId="{1986700D-4E19-4A8B-8205-0F2F438DCB83}" type="presParOf" srcId="{55021284-BC97-4F78-9442-7BE42128282A}" destId="{90EBE33A-0CAE-4108-ADDA-3EF7E4E468FA}" srcOrd="0" destOrd="0" presId="urn:microsoft.com/office/officeart/2005/8/layout/target3"/>
    <dgm:cxn modelId="{CBE4A069-4EDC-40F8-A482-3CB987E3B30C}" type="presParOf" srcId="{55021284-BC97-4F78-9442-7BE42128282A}" destId="{7C26931A-B1FF-4542-9FDE-925D4BE7C626}" srcOrd="1" destOrd="0" presId="urn:microsoft.com/office/officeart/2005/8/layout/target3"/>
    <dgm:cxn modelId="{0CED798A-2F87-481C-AFA6-AFED9E7593C4}" type="presParOf" srcId="{55021284-BC97-4F78-9442-7BE42128282A}" destId="{1A717908-576F-4E10-9F04-FA7100811556}" srcOrd="2" destOrd="0" presId="urn:microsoft.com/office/officeart/2005/8/layout/target3"/>
    <dgm:cxn modelId="{0A55D9E0-0805-4D20-9244-99C079FE439E}" type="presParOf" srcId="{55021284-BC97-4F78-9442-7BE42128282A}" destId="{4117004E-70D4-4433-B94B-0F355335D843}" srcOrd="3" destOrd="0" presId="urn:microsoft.com/office/officeart/2005/8/layout/target3"/>
    <dgm:cxn modelId="{6E36A29E-FF3A-4C8A-BC2C-3FEEFDC2DE76}" type="presParOf" srcId="{55021284-BC97-4F78-9442-7BE42128282A}" destId="{00BEF1D6-7F96-4F3E-ADB0-0921F7C5AAAC}" srcOrd="4" destOrd="0" presId="urn:microsoft.com/office/officeart/2005/8/layout/target3"/>
    <dgm:cxn modelId="{45520CF1-B4C6-4CB9-8349-55E403DA1A4D}" type="presParOf" srcId="{55021284-BC97-4F78-9442-7BE42128282A}" destId="{FA072D9E-C501-4A45-939A-D689D0BBCEDA}" srcOrd="5" destOrd="0" presId="urn:microsoft.com/office/officeart/2005/8/layout/target3"/>
    <dgm:cxn modelId="{6D82E799-0C31-4231-ABF5-B035709728EC}" type="presParOf" srcId="{55021284-BC97-4F78-9442-7BE42128282A}" destId="{A54EA016-B74E-4B5A-BF11-B3CE9BCB3E18}" srcOrd="6" destOrd="0" presId="urn:microsoft.com/office/officeart/2005/8/layout/target3"/>
    <dgm:cxn modelId="{1FDA7468-E901-4DDB-8FF2-47F62C26739B}" type="presParOf" srcId="{55021284-BC97-4F78-9442-7BE42128282A}" destId="{098E0552-3FFF-47D7-BCE6-881674A2160B}" srcOrd="7" destOrd="0" presId="urn:microsoft.com/office/officeart/2005/8/layout/target3"/>
    <dgm:cxn modelId="{47897926-8379-4083-8535-50E17E0C4FC6}" type="presParOf" srcId="{55021284-BC97-4F78-9442-7BE42128282A}" destId="{4F7D1CAF-97C4-47A8-90E4-86E19CF3C3A4}" srcOrd="8" destOrd="0" presId="urn:microsoft.com/office/officeart/2005/8/layout/target3"/>
    <dgm:cxn modelId="{B359D93A-9A6C-47B6-AECD-316B440EC7D5}" type="presParOf" srcId="{55021284-BC97-4F78-9442-7BE42128282A}" destId="{E40801DC-2EFA-44DF-B7A4-7CB0B014BAF8}"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A83425-0588-4206-97CD-8D1510F02143}"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de-DE"/>
        </a:p>
      </dgm:t>
    </dgm:pt>
    <dgm:pt modelId="{DD333D52-9443-489E-8E1A-47DF20BBF625}">
      <dgm:prSet phldrT="[Text]" custT="1"/>
      <dgm:spPr/>
      <dgm:t>
        <a:bodyPr/>
        <a:lstStyle/>
        <a:p>
          <a:r>
            <a:rPr lang="de-DE" sz="2800" dirty="0" smtClean="0"/>
            <a:t>Vorbereitung der Beschaffung</a:t>
          </a:r>
          <a:endParaRPr lang="de-DE" sz="2800" dirty="0"/>
        </a:p>
      </dgm:t>
    </dgm:pt>
    <dgm:pt modelId="{DDF2802F-C2C1-4B55-870F-56C76E910427}" type="parTrans" cxnId="{C54FB3C8-DFE0-4FEF-8136-F248D5D38338}">
      <dgm:prSet/>
      <dgm:spPr/>
      <dgm:t>
        <a:bodyPr/>
        <a:lstStyle/>
        <a:p>
          <a:endParaRPr lang="de-DE" sz="1800"/>
        </a:p>
      </dgm:t>
    </dgm:pt>
    <dgm:pt modelId="{9D665C25-D03C-4748-B3D1-212B3EB8BF73}" type="sibTrans" cxnId="{C54FB3C8-DFE0-4FEF-8136-F248D5D38338}">
      <dgm:prSet custT="1"/>
      <dgm:spPr/>
      <dgm:t>
        <a:bodyPr/>
        <a:lstStyle/>
        <a:p>
          <a:endParaRPr lang="de-DE" sz="1600"/>
        </a:p>
      </dgm:t>
    </dgm:pt>
    <dgm:pt modelId="{538579D3-98BA-4AA6-BF84-0DC77A81E0F3}">
      <dgm:prSet phldrT="[Text]" custT="1"/>
      <dgm:spPr/>
      <dgm:t>
        <a:bodyPr/>
        <a:lstStyle/>
        <a:p>
          <a:r>
            <a:rPr lang="de-DE" sz="2800" dirty="0" smtClean="0"/>
            <a:t>Beschaffung, Bau/ Installation, Probebetrieb</a:t>
          </a:r>
          <a:endParaRPr lang="de-DE" sz="2800" dirty="0"/>
        </a:p>
      </dgm:t>
    </dgm:pt>
    <dgm:pt modelId="{B95BC29F-F3C9-4BC0-84EA-2DB55E7565D2}" type="parTrans" cxnId="{44D31FD9-7E79-49A8-90F0-871B4142CE4E}">
      <dgm:prSet/>
      <dgm:spPr/>
      <dgm:t>
        <a:bodyPr/>
        <a:lstStyle/>
        <a:p>
          <a:endParaRPr lang="de-DE" sz="1800"/>
        </a:p>
      </dgm:t>
    </dgm:pt>
    <dgm:pt modelId="{73EFBF1F-98CD-4731-BD1A-61BC1DB6EFED}" type="sibTrans" cxnId="{44D31FD9-7E79-49A8-90F0-871B4142CE4E}">
      <dgm:prSet custT="1"/>
      <dgm:spPr/>
      <dgm:t>
        <a:bodyPr/>
        <a:lstStyle/>
        <a:p>
          <a:endParaRPr lang="de-DE" sz="2000"/>
        </a:p>
      </dgm:t>
    </dgm:pt>
    <dgm:pt modelId="{1D819DBE-78B9-452F-956D-AD05914345E4}">
      <dgm:prSet phldrT="[Text]" custT="1"/>
      <dgm:spPr/>
      <dgm:t>
        <a:bodyPr/>
        <a:lstStyle/>
        <a:p>
          <a:r>
            <a:rPr lang="de-DE" sz="2800" dirty="0" smtClean="0"/>
            <a:t>Betrieb und Instandhaltung</a:t>
          </a:r>
          <a:endParaRPr lang="de-DE" sz="2800" dirty="0"/>
        </a:p>
      </dgm:t>
    </dgm:pt>
    <dgm:pt modelId="{03B24E79-8EFF-4B60-AC00-9691D3DB7DF0}" type="parTrans" cxnId="{20003790-AFB5-4FFD-B733-78E0537AD059}">
      <dgm:prSet/>
      <dgm:spPr/>
      <dgm:t>
        <a:bodyPr/>
        <a:lstStyle/>
        <a:p>
          <a:endParaRPr lang="de-DE" sz="1800"/>
        </a:p>
      </dgm:t>
    </dgm:pt>
    <dgm:pt modelId="{9006089A-8BD9-4A10-9101-1A48F8AA7914}" type="sibTrans" cxnId="{20003790-AFB5-4FFD-B733-78E0537AD059}">
      <dgm:prSet custT="1"/>
      <dgm:spPr/>
      <dgm:t>
        <a:bodyPr/>
        <a:lstStyle/>
        <a:p>
          <a:endParaRPr lang="de-DE" sz="1800"/>
        </a:p>
      </dgm:t>
    </dgm:pt>
    <dgm:pt modelId="{8854EB67-64C6-414D-B868-5F51377C3FA3}">
      <dgm:prSet phldrT="[Text]" custT="1"/>
      <dgm:spPr/>
      <dgm:t>
        <a:bodyPr/>
        <a:lstStyle/>
        <a:p>
          <a:r>
            <a:rPr lang="de-DE" sz="2800" dirty="0" smtClean="0"/>
            <a:t>Entsorgung, Rückbau, Recycling</a:t>
          </a:r>
          <a:endParaRPr lang="de-DE" sz="2800" dirty="0"/>
        </a:p>
      </dgm:t>
    </dgm:pt>
    <dgm:pt modelId="{31BCC2F0-C9A8-4BBB-A064-E6330691999D}" type="parTrans" cxnId="{AB095AB2-C5AB-46AA-BCEF-806E9ADCB755}">
      <dgm:prSet/>
      <dgm:spPr/>
      <dgm:t>
        <a:bodyPr/>
        <a:lstStyle/>
        <a:p>
          <a:endParaRPr lang="de-DE" sz="1800"/>
        </a:p>
      </dgm:t>
    </dgm:pt>
    <dgm:pt modelId="{F02F2179-7E2E-4066-A241-F81B9428A55B}" type="sibTrans" cxnId="{AB095AB2-C5AB-46AA-BCEF-806E9ADCB755}">
      <dgm:prSet/>
      <dgm:spPr/>
      <dgm:t>
        <a:bodyPr/>
        <a:lstStyle/>
        <a:p>
          <a:endParaRPr lang="de-DE" sz="1800"/>
        </a:p>
      </dgm:t>
    </dgm:pt>
    <dgm:pt modelId="{5E9605E9-8523-4B43-B23D-5AEB2BA875BE}" type="pres">
      <dgm:prSet presAssocID="{18A83425-0588-4206-97CD-8D1510F02143}" presName="linearFlow" presStyleCnt="0">
        <dgm:presLayoutVars>
          <dgm:resizeHandles val="exact"/>
        </dgm:presLayoutVars>
      </dgm:prSet>
      <dgm:spPr/>
      <dgm:t>
        <a:bodyPr/>
        <a:lstStyle/>
        <a:p>
          <a:endParaRPr lang="de-DE"/>
        </a:p>
      </dgm:t>
    </dgm:pt>
    <dgm:pt modelId="{2DF309C9-E839-48A2-A264-6F6C1407D53C}" type="pres">
      <dgm:prSet presAssocID="{DD333D52-9443-489E-8E1A-47DF20BBF625}" presName="node" presStyleLbl="node1" presStyleIdx="0" presStyleCnt="4" custScaleX="286665" custScaleY="173987" custLinFactNeighborX="-1429" custLinFactNeighborY="-2436">
        <dgm:presLayoutVars>
          <dgm:bulletEnabled val="1"/>
        </dgm:presLayoutVars>
      </dgm:prSet>
      <dgm:spPr/>
      <dgm:t>
        <a:bodyPr/>
        <a:lstStyle/>
        <a:p>
          <a:endParaRPr lang="de-DE"/>
        </a:p>
      </dgm:t>
    </dgm:pt>
    <dgm:pt modelId="{4B9B9E06-6262-4C27-BF6F-14AFE01348ED}" type="pres">
      <dgm:prSet presAssocID="{9D665C25-D03C-4748-B3D1-212B3EB8BF73}" presName="sibTrans" presStyleLbl="sibTrans2D1" presStyleIdx="0" presStyleCnt="3" custScaleX="138895" custScaleY="844572"/>
      <dgm:spPr/>
      <dgm:t>
        <a:bodyPr/>
        <a:lstStyle/>
        <a:p>
          <a:endParaRPr lang="de-DE"/>
        </a:p>
      </dgm:t>
    </dgm:pt>
    <dgm:pt modelId="{975D9695-9E7A-44D8-9188-60B343C668E0}" type="pres">
      <dgm:prSet presAssocID="{9D665C25-D03C-4748-B3D1-212B3EB8BF73}" presName="connectorText" presStyleLbl="sibTrans2D1" presStyleIdx="0" presStyleCnt="3"/>
      <dgm:spPr/>
      <dgm:t>
        <a:bodyPr/>
        <a:lstStyle/>
        <a:p>
          <a:endParaRPr lang="de-DE"/>
        </a:p>
      </dgm:t>
    </dgm:pt>
    <dgm:pt modelId="{06ED11F7-9E8D-4811-81DF-16BF53F0DE70}" type="pres">
      <dgm:prSet presAssocID="{538579D3-98BA-4AA6-BF84-0DC77A81E0F3}" presName="node" presStyleLbl="node1" presStyleIdx="1" presStyleCnt="4" custScaleX="286665" custScaleY="173987">
        <dgm:presLayoutVars>
          <dgm:bulletEnabled val="1"/>
        </dgm:presLayoutVars>
      </dgm:prSet>
      <dgm:spPr/>
      <dgm:t>
        <a:bodyPr/>
        <a:lstStyle/>
        <a:p>
          <a:endParaRPr lang="de-DE"/>
        </a:p>
      </dgm:t>
    </dgm:pt>
    <dgm:pt modelId="{20E093AC-7173-491A-9895-ADEBEF9C5480}" type="pres">
      <dgm:prSet presAssocID="{73EFBF1F-98CD-4731-BD1A-61BC1DB6EFED}" presName="sibTrans" presStyleLbl="sibTrans2D1" presStyleIdx="1" presStyleCnt="3" custScaleX="161679" custScaleY="928681"/>
      <dgm:spPr/>
      <dgm:t>
        <a:bodyPr/>
        <a:lstStyle/>
        <a:p>
          <a:endParaRPr lang="de-DE"/>
        </a:p>
      </dgm:t>
    </dgm:pt>
    <dgm:pt modelId="{51CDCE61-3D22-45F5-9D27-67E8B6FDA7DE}" type="pres">
      <dgm:prSet presAssocID="{73EFBF1F-98CD-4731-BD1A-61BC1DB6EFED}" presName="connectorText" presStyleLbl="sibTrans2D1" presStyleIdx="1" presStyleCnt="3"/>
      <dgm:spPr/>
      <dgm:t>
        <a:bodyPr/>
        <a:lstStyle/>
        <a:p>
          <a:endParaRPr lang="de-DE"/>
        </a:p>
      </dgm:t>
    </dgm:pt>
    <dgm:pt modelId="{5F524E8C-AE4A-4E85-B767-FB7C5AA1BF8A}" type="pres">
      <dgm:prSet presAssocID="{1D819DBE-78B9-452F-956D-AD05914345E4}" presName="node" presStyleLbl="node1" presStyleIdx="2" presStyleCnt="4" custScaleX="286665" custScaleY="173987">
        <dgm:presLayoutVars>
          <dgm:bulletEnabled val="1"/>
        </dgm:presLayoutVars>
      </dgm:prSet>
      <dgm:spPr/>
      <dgm:t>
        <a:bodyPr/>
        <a:lstStyle/>
        <a:p>
          <a:endParaRPr lang="de-DE"/>
        </a:p>
      </dgm:t>
    </dgm:pt>
    <dgm:pt modelId="{7BBE00A1-82E7-4CEF-B499-9A42C854DAD7}" type="pres">
      <dgm:prSet presAssocID="{9006089A-8BD9-4A10-9101-1A48F8AA7914}" presName="sibTrans" presStyleLbl="sibTrans2D1" presStyleIdx="2" presStyleCnt="3" custScaleX="155517" custScaleY="928681"/>
      <dgm:spPr/>
      <dgm:t>
        <a:bodyPr/>
        <a:lstStyle/>
        <a:p>
          <a:endParaRPr lang="de-DE"/>
        </a:p>
      </dgm:t>
    </dgm:pt>
    <dgm:pt modelId="{AB448F6A-A805-42A0-920C-8BBE3F503694}" type="pres">
      <dgm:prSet presAssocID="{9006089A-8BD9-4A10-9101-1A48F8AA7914}" presName="connectorText" presStyleLbl="sibTrans2D1" presStyleIdx="2" presStyleCnt="3"/>
      <dgm:spPr/>
      <dgm:t>
        <a:bodyPr/>
        <a:lstStyle/>
        <a:p>
          <a:endParaRPr lang="de-DE"/>
        </a:p>
      </dgm:t>
    </dgm:pt>
    <dgm:pt modelId="{A67A60EB-880E-45D3-BA77-5C1EFAA7EDD0}" type="pres">
      <dgm:prSet presAssocID="{8854EB67-64C6-414D-B868-5F51377C3FA3}" presName="node" presStyleLbl="node1" presStyleIdx="3" presStyleCnt="4" custScaleX="286665" custScaleY="173987">
        <dgm:presLayoutVars>
          <dgm:bulletEnabled val="1"/>
        </dgm:presLayoutVars>
      </dgm:prSet>
      <dgm:spPr/>
      <dgm:t>
        <a:bodyPr/>
        <a:lstStyle/>
        <a:p>
          <a:endParaRPr lang="de-DE"/>
        </a:p>
      </dgm:t>
    </dgm:pt>
  </dgm:ptLst>
  <dgm:cxnLst>
    <dgm:cxn modelId="{C54FB3C8-DFE0-4FEF-8136-F248D5D38338}" srcId="{18A83425-0588-4206-97CD-8D1510F02143}" destId="{DD333D52-9443-489E-8E1A-47DF20BBF625}" srcOrd="0" destOrd="0" parTransId="{DDF2802F-C2C1-4B55-870F-56C76E910427}" sibTransId="{9D665C25-D03C-4748-B3D1-212B3EB8BF73}"/>
    <dgm:cxn modelId="{6954ADF9-7BAE-4AD4-90F2-DBE12A5EB1CA}" type="presOf" srcId="{1D819DBE-78B9-452F-956D-AD05914345E4}" destId="{5F524E8C-AE4A-4E85-B767-FB7C5AA1BF8A}" srcOrd="0" destOrd="0" presId="urn:microsoft.com/office/officeart/2005/8/layout/process2"/>
    <dgm:cxn modelId="{524F524E-FB03-49B1-951F-82A25FFC37E1}" type="presOf" srcId="{DD333D52-9443-489E-8E1A-47DF20BBF625}" destId="{2DF309C9-E839-48A2-A264-6F6C1407D53C}" srcOrd="0" destOrd="0" presId="urn:microsoft.com/office/officeart/2005/8/layout/process2"/>
    <dgm:cxn modelId="{667C8F36-0A08-40D7-A126-F309BC960118}" type="presOf" srcId="{9D665C25-D03C-4748-B3D1-212B3EB8BF73}" destId="{4B9B9E06-6262-4C27-BF6F-14AFE01348ED}" srcOrd="0" destOrd="0" presId="urn:microsoft.com/office/officeart/2005/8/layout/process2"/>
    <dgm:cxn modelId="{AE44B674-9919-4B5C-A82B-29A2DD798F14}" type="presOf" srcId="{9D665C25-D03C-4748-B3D1-212B3EB8BF73}" destId="{975D9695-9E7A-44D8-9188-60B343C668E0}" srcOrd="1" destOrd="0" presId="urn:microsoft.com/office/officeart/2005/8/layout/process2"/>
    <dgm:cxn modelId="{6EE9D5FF-17C8-4E51-982A-A1AA647E5A32}" type="presOf" srcId="{18A83425-0588-4206-97CD-8D1510F02143}" destId="{5E9605E9-8523-4B43-B23D-5AEB2BA875BE}" srcOrd="0" destOrd="0" presId="urn:microsoft.com/office/officeart/2005/8/layout/process2"/>
    <dgm:cxn modelId="{BF11930B-3BA9-4368-901D-2ABE0C67567D}" type="presOf" srcId="{9006089A-8BD9-4A10-9101-1A48F8AA7914}" destId="{AB448F6A-A805-42A0-920C-8BBE3F503694}" srcOrd="1" destOrd="0" presId="urn:microsoft.com/office/officeart/2005/8/layout/process2"/>
    <dgm:cxn modelId="{7912EFBF-8115-4D6D-8AD9-0A382BA86B04}" type="presOf" srcId="{538579D3-98BA-4AA6-BF84-0DC77A81E0F3}" destId="{06ED11F7-9E8D-4811-81DF-16BF53F0DE70}" srcOrd="0" destOrd="0" presId="urn:microsoft.com/office/officeart/2005/8/layout/process2"/>
    <dgm:cxn modelId="{44D31FD9-7E79-49A8-90F0-871B4142CE4E}" srcId="{18A83425-0588-4206-97CD-8D1510F02143}" destId="{538579D3-98BA-4AA6-BF84-0DC77A81E0F3}" srcOrd="1" destOrd="0" parTransId="{B95BC29F-F3C9-4BC0-84EA-2DB55E7565D2}" sibTransId="{73EFBF1F-98CD-4731-BD1A-61BC1DB6EFED}"/>
    <dgm:cxn modelId="{F18E316F-CB1B-4F79-B6C2-AF5EB92B65C2}" type="presOf" srcId="{73EFBF1F-98CD-4731-BD1A-61BC1DB6EFED}" destId="{20E093AC-7173-491A-9895-ADEBEF9C5480}" srcOrd="0" destOrd="0" presId="urn:microsoft.com/office/officeart/2005/8/layout/process2"/>
    <dgm:cxn modelId="{052A35B9-2FFF-43B4-8FC8-CB1655D3B7F8}" type="presOf" srcId="{8854EB67-64C6-414D-B868-5F51377C3FA3}" destId="{A67A60EB-880E-45D3-BA77-5C1EFAA7EDD0}" srcOrd="0" destOrd="0" presId="urn:microsoft.com/office/officeart/2005/8/layout/process2"/>
    <dgm:cxn modelId="{20003790-AFB5-4FFD-B733-78E0537AD059}" srcId="{18A83425-0588-4206-97CD-8D1510F02143}" destId="{1D819DBE-78B9-452F-956D-AD05914345E4}" srcOrd="2" destOrd="0" parTransId="{03B24E79-8EFF-4B60-AC00-9691D3DB7DF0}" sibTransId="{9006089A-8BD9-4A10-9101-1A48F8AA7914}"/>
    <dgm:cxn modelId="{7E38221E-1FE9-44D5-B9D0-CB720A719AB0}" type="presOf" srcId="{73EFBF1F-98CD-4731-BD1A-61BC1DB6EFED}" destId="{51CDCE61-3D22-45F5-9D27-67E8B6FDA7DE}" srcOrd="1" destOrd="0" presId="urn:microsoft.com/office/officeart/2005/8/layout/process2"/>
    <dgm:cxn modelId="{BC2ECD5D-BB7F-4ADF-9C83-327C6040378E}" type="presOf" srcId="{9006089A-8BD9-4A10-9101-1A48F8AA7914}" destId="{7BBE00A1-82E7-4CEF-B499-9A42C854DAD7}" srcOrd="0" destOrd="0" presId="urn:microsoft.com/office/officeart/2005/8/layout/process2"/>
    <dgm:cxn modelId="{AB095AB2-C5AB-46AA-BCEF-806E9ADCB755}" srcId="{18A83425-0588-4206-97CD-8D1510F02143}" destId="{8854EB67-64C6-414D-B868-5F51377C3FA3}" srcOrd="3" destOrd="0" parTransId="{31BCC2F0-C9A8-4BBB-A064-E6330691999D}" sibTransId="{F02F2179-7E2E-4066-A241-F81B9428A55B}"/>
    <dgm:cxn modelId="{3AE122D2-18D4-4D68-8110-9747EEA6CAC9}" type="presParOf" srcId="{5E9605E9-8523-4B43-B23D-5AEB2BA875BE}" destId="{2DF309C9-E839-48A2-A264-6F6C1407D53C}" srcOrd="0" destOrd="0" presId="urn:microsoft.com/office/officeart/2005/8/layout/process2"/>
    <dgm:cxn modelId="{AFB3B197-E633-4DD7-B682-39951957D475}" type="presParOf" srcId="{5E9605E9-8523-4B43-B23D-5AEB2BA875BE}" destId="{4B9B9E06-6262-4C27-BF6F-14AFE01348ED}" srcOrd="1" destOrd="0" presId="urn:microsoft.com/office/officeart/2005/8/layout/process2"/>
    <dgm:cxn modelId="{75AFBD22-AA55-4FDC-91D3-54E4858BA303}" type="presParOf" srcId="{4B9B9E06-6262-4C27-BF6F-14AFE01348ED}" destId="{975D9695-9E7A-44D8-9188-60B343C668E0}" srcOrd="0" destOrd="0" presId="urn:microsoft.com/office/officeart/2005/8/layout/process2"/>
    <dgm:cxn modelId="{7C817BE1-2A53-4F04-990C-1727F6F33330}" type="presParOf" srcId="{5E9605E9-8523-4B43-B23D-5AEB2BA875BE}" destId="{06ED11F7-9E8D-4811-81DF-16BF53F0DE70}" srcOrd="2" destOrd="0" presId="urn:microsoft.com/office/officeart/2005/8/layout/process2"/>
    <dgm:cxn modelId="{1212A61A-161B-498C-A870-104CC8D3ACF6}" type="presParOf" srcId="{5E9605E9-8523-4B43-B23D-5AEB2BA875BE}" destId="{20E093AC-7173-491A-9895-ADEBEF9C5480}" srcOrd="3" destOrd="0" presId="urn:microsoft.com/office/officeart/2005/8/layout/process2"/>
    <dgm:cxn modelId="{50D45B81-6EDB-473A-BD58-0F33807028B1}" type="presParOf" srcId="{20E093AC-7173-491A-9895-ADEBEF9C5480}" destId="{51CDCE61-3D22-45F5-9D27-67E8B6FDA7DE}" srcOrd="0" destOrd="0" presId="urn:microsoft.com/office/officeart/2005/8/layout/process2"/>
    <dgm:cxn modelId="{FCEEB1C2-2D75-4D8A-A332-84F01FC9359B}" type="presParOf" srcId="{5E9605E9-8523-4B43-B23D-5AEB2BA875BE}" destId="{5F524E8C-AE4A-4E85-B767-FB7C5AA1BF8A}" srcOrd="4" destOrd="0" presId="urn:microsoft.com/office/officeart/2005/8/layout/process2"/>
    <dgm:cxn modelId="{64BB1DC6-4550-4E81-A724-A13CD3D0D9AC}" type="presParOf" srcId="{5E9605E9-8523-4B43-B23D-5AEB2BA875BE}" destId="{7BBE00A1-82E7-4CEF-B499-9A42C854DAD7}" srcOrd="5" destOrd="0" presId="urn:microsoft.com/office/officeart/2005/8/layout/process2"/>
    <dgm:cxn modelId="{1575A586-7BEE-4DD2-8757-0541B1BDF236}" type="presParOf" srcId="{7BBE00A1-82E7-4CEF-B499-9A42C854DAD7}" destId="{AB448F6A-A805-42A0-920C-8BBE3F503694}" srcOrd="0" destOrd="0" presId="urn:microsoft.com/office/officeart/2005/8/layout/process2"/>
    <dgm:cxn modelId="{89AB0398-B516-47A3-99C8-15F79CDDC730}" type="presParOf" srcId="{5E9605E9-8523-4B43-B23D-5AEB2BA875BE}" destId="{A67A60EB-880E-45D3-BA77-5C1EFAA7EDD0}"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C6A17D-6FE3-4EF3-96F3-B142DEF8C77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741F8E6A-87B5-4BC3-A75E-78540EBB56AD}">
      <dgm:prSet phldrT="[Text]" custT="1"/>
      <dgm:spPr/>
      <dgm:t>
        <a:bodyPr/>
        <a:lstStyle/>
        <a:p>
          <a:r>
            <a:rPr lang="de-DE" sz="1800" dirty="0" smtClean="0"/>
            <a:t>Wichtige Entscheidungs-kriterien der Investitions-rechnung</a:t>
          </a:r>
          <a:endParaRPr lang="de-DE" sz="1800" dirty="0"/>
        </a:p>
      </dgm:t>
    </dgm:pt>
    <dgm:pt modelId="{5A3F53CB-FEFC-487F-8E99-BD7508A2C473}" type="parTrans" cxnId="{A6FE0201-7D69-4C14-A1E6-4C06FE8CCBCA}">
      <dgm:prSet/>
      <dgm:spPr/>
      <dgm:t>
        <a:bodyPr/>
        <a:lstStyle/>
        <a:p>
          <a:endParaRPr lang="de-DE"/>
        </a:p>
      </dgm:t>
    </dgm:pt>
    <dgm:pt modelId="{C4737579-9BDF-405A-A413-77C9405A475C}" type="sibTrans" cxnId="{A6FE0201-7D69-4C14-A1E6-4C06FE8CCBCA}">
      <dgm:prSet/>
      <dgm:spPr/>
      <dgm:t>
        <a:bodyPr/>
        <a:lstStyle/>
        <a:p>
          <a:endParaRPr lang="de-DE"/>
        </a:p>
      </dgm:t>
    </dgm:pt>
    <dgm:pt modelId="{BEA81755-6969-420C-9368-323AD5A15122}">
      <dgm:prSet phldrT="[Text]" custT="1"/>
      <dgm:spPr/>
      <dgm:t>
        <a:bodyPr/>
        <a:lstStyle/>
        <a:p>
          <a:r>
            <a:rPr lang="de-DE" sz="1800" dirty="0" smtClean="0"/>
            <a:t>Rentabilität (Prozent Rückfluss auf das Kapital pro Jahr)</a:t>
          </a:r>
          <a:endParaRPr lang="de-DE" sz="1800" dirty="0"/>
        </a:p>
      </dgm:t>
    </dgm:pt>
    <dgm:pt modelId="{D70CBAE1-7C14-40E0-AF16-E43923797204}" type="parTrans" cxnId="{5C8CB9AC-1C2F-47DC-A6DE-6E0609F361B5}">
      <dgm:prSet/>
      <dgm:spPr/>
      <dgm:t>
        <a:bodyPr/>
        <a:lstStyle/>
        <a:p>
          <a:endParaRPr lang="de-DE"/>
        </a:p>
      </dgm:t>
    </dgm:pt>
    <dgm:pt modelId="{22AA6021-1948-4D84-A06A-C4DF70F09257}" type="sibTrans" cxnId="{5C8CB9AC-1C2F-47DC-A6DE-6E0609F361B5}">
      <dgm:prSet/>
      <dgm:spPr/>
      <dgm:t>
        <a:bodyPr/>
        <a:lstStyle/>
        <a:p>
          <a:endParaRPr lang="de-DE"/>
        </a:p>
      </dgm:t>
    </dgm:pt>
    <dgm:pt modelId="{8811C057-1625-4449-83FB-2DFA71145AF2}">
      <dgm:prSet phldrT="[Text]" custT="1"/>
      <dgm:spPr/>
      <dgm:t>
        <a:bodyPr/>
        <a:lstStyle/>
        <a:p>
          <a:r>
            <a:rPr lang="de-DE" sz="1800" dirty="0" smtClean="0"/>
            <a:t>Wirtschaftlichkeit (gesamter Rückfluss durch gesamten finanziellen Input)</a:t>
          </a:r>
          <a:endParaRPr lang="de-DE" sz="1800" dirty="0"/>
        </a:p>
      </dgm:t>
    </dgm:pt>
    <dgm:pt modelId="{B7BB71EA-2096-4BAC-B24F-2A03B7EE95AF}" type="parTrans" cxnId="{F8BCDB06-E993-40A1-B5C7-F194665EC0B4}">
      <dgm:prSet/>
      <dgm:spPr/>
      <dgm:t>
        <a:bodyPr/>
        <a:lstStyle/>
        <a:p>
          <a:endParaRPr lang="de-DE"/>
        </a:p>
      </dgm:t>
    </dgm:pt>
    <dgm:pt modelId="{1F44F910-2986-4374-9C67-7B76FABEA3B9}" type="sibTrans" cxnId="{F8BCDB06-E993-40A1-B5C7-F194665EC0B4}">
      <dgm:prSet/>
      <dgm:spPr/>
      <dgm:t>
        <a:bodyPr/>
        <a:lstStyle/>
        <a:p>
          <a:endParaRPr lang="de-DE"/>
        </a:p>
      </dgm:t>
    </dgm:pt>
    <dgm:pt modelId="{2773656D-CEC9-4777-806C-4651A0AB920B}">
      <dgm:prSet phldrT="[Text]" custT="1"/>
      <dgm:spPr/>
      <dgm:t>
        <a:bodyPr/>
        <a:lstStyle/>
        <a:p>
          <a:r>
            <a:rPr lang="de-DE" sz="1800" dirty="0" smtClean="0"/>
            <a:t>Interner Zinsfuß (wie hoch dürfen die Zinsen steigen, um noch rentabel zu sein?)</a:t>
          </a:r>
          <a:endParaRPr lang="de-DE" sz="1800" dirty="0"/>
        </a:p>
      </dgm:t>
    </dgm:pt>
    <dgm:pt modelId="{5E3F1E08-9E9B-44DD-BEAD-942C1F484E97}" type="parTrans" cxnId="{5E6274C5-035A-4431-98D9-C1E914925016}">
      <dgm:prSet/>
      <dgm:spPr/>
      <dgm:t>
        <a:bodyPr/>
        <a:lstStyle/>
        <a:p>
          <a:endParaRPr lang="de-DE"/>
        </a:p>
      </dgm:t>
    </dgm:pt>
    <dgm:pt modelId="{9466D32A-D7AE-4742-9E23-A8ABA4447C71}" type="sibTrans" cxnId="{5E6274C5-035A-4431-98D9-C1E914925016}">
      <dgm:prSet/>
      <dgm:spPr/>
      <dgm:t>
        <a:bodyPr/>
        <a:lstStyle/>
        <a:p>
          <a:endParaRPr lang="de-DE"/>
        </a:p>
      </dgm:t>
    </dgm:pt>
    <dgm:pt modelId="{578194A5-FF8D-43C3-9592-24A0880EDEA5}">
      <dgm:prSet phldrT="[Text]" custT="1"/>
      <dgm:spPr/>
      <dgm:t>
        <a:bodyPr/>
        <a:lstStyle/>
        <a:p>
          <a:r>
            <a:rPr lang="de-DE" sz="1800" dirty="0" smtClean="0"/>
            <a:t>Amortisationszeit (Investitionshöhe durch jährliche Einsparung)</a:t>
          </a:r>
          <a:endParaRPr lang="de-DE" sz="1800" dirty="0"/>
        </a:p>
      </dgm:t>
    </dgm:pt>
    <dgm:pt modelId="{51662896-5D33-4204-9AB0-433BCDD158C6}" type="parTrans" cxnId="{3856330C-EB4B-48A4-8CE5-92ADD626990B}">
      <dgm:prSet/>
      <dgm:spPr/>
      <dgm:t>
        <a:bodyPr/>
        <a:lstStyle/>
        <a:p>
          <a:endParaRPr lang="de-DE"/>
        </a:p>
      </dgm:t>
    </dgm:pt>
    <dgm:pt modelId="{6EA3F675-1DB1-48DE-8F03-027E916F68E2}" type="sibTrans" cxnId="{3856330C-EB4B-48A4-8CE5-92ADD626990B}">
      <dgm:prSet/>
      <dgm:spPr/>
      <dgm:t>
        <a:bodyPr/>
        <a:lstStyle/>
        <a:p>
          <a:endParaRPr lang="de-DE"/>
        </a:p>
      </dgm:t>
    </dgm:pt>
    <dgm:pt modelId="{E15BCDCF-6B01-47E7-83EC-491000AEAD87}">
      <dgm:prSet phldrT="[Text]" custT="1"/>
      <dgm:spPr/>
      <dgm:t>
        <a:bodyPr/>
        <a:lstStyle/>
        <a:p>
          <a:r>
            <a:rPr lang="de-DE" sz="1800" dirty="0" smtClean="0"/>
            <a:t>TCO, LCC</a:t>
          </a:r>
          <a:br>
            <a:rPr lang="de-DE" sz="1800" dirty="0" smtClean="0"/>
          </a:br>
          <a:r>
            <a:rPr lang="de-DE" sz="1800" dirty="0" smtClean="0"/>
            <a:t> (gerade erklärt)</a:t>
          </a:r>
          <a:endParaRPr lang="de-DE" sz="1800" dirty="0"/>
        </a:p>
      </dgm:t>
    </dgm:pt>
    <dgm:pt modelId="{51D113AB-ED9B-455F-AE64-C37C139D3214}" type="parTrans" cxnId="{4664666E-F834-4D06-AF74-3C91B8BC006E}">
      <dgm:prSet/>
      <dgm:spPr/>
      <dgm:t>
        <a:bodyPr/>
        <a:lstStyle/>
        <a:p>
          <a:endParaRPr lang="de-DE"/>
        </a:p>
      </dgm:t>
    </dgm:pt>
    <dgm:pt modelId="{3A537406-0C50-4D41-BFC5-4D5E12F4768A}" type="sibTrans" cxnId="{4664666E-F834-4D06-AF74-3C91B8BC006E}">
      <dgm:prSet/>
      <dgm:spPr/>
      <dgm:t>
        <a:bodyPr/>
        <a:lstStyle/>
        <a:p>
          <a:endParaRPr lang="de-DE"/>
        </a:p>
      </dgm:t>
    </dgm:pt>
    <dgm:pt modelId="{ED9955A5-4122-40AC-81E7-294CC2AB1FDC}">
      <dgm:prSet phldrT="[Text]" custT="1"/>
      <dgm:spPr/>
      <dgm:t>
        <a:bodyPr/>
        <a:lstStyle/>
        <a:p>
          <a:r>
            <a:rPr lang="de-DE" sz="1800" dirty="0" smtClean="0"/>
            <a:t>Endwert, Kapitalwert (wie viel hätten wir </a:t>
          </a:r>
          <a:r>
            <a:rPr lang="de-DE" sz="1800" dirty="0" err="1" smtClean="0"/>
            <a:t>aufgezinst</a:t>
          </a:r>
          <a:r>
            <a:rPr lang="de-DE" sz="1800" dirty="0" smtClean="0"/>
            <a:t> am Ende oder abgezinst am Anfang?)</a:t>
          </a:r>
          <a:endParaRPr lang="de-DE" sz="1800" dirty="0"/>
        </a:p>
      </dgm:t>
    </dgm:pt>
    <dgm:pt modelId="{3C2E7AFB-8D01-44DE-8F6D-EF6BBDB26046}" type="parTrans" cxnId="{A21236F4-00D0-4447-AB34-AD2DE3E71261}">
      <dgm:prSet/>
      <dgm:spPr/>
      <dgm:t>
        <a:bodyPr/>
        <a:lstStyle/>
        <a:p>
          <a:endParaRPr lang="de-DE"/>
        </a:p>
      </dgm:t>
    </dgm:pt>
    <dgm:pt modelId="{8F536BC7-8B0D-4D8F-BC76-85273A0DD508}" type="sibTrans" cxnId="{A21236F4-00D0-4447-AB34-AD2DE3E71261}">
      <dgm:prSet/>
      <dgm:spPr/>
      <dgm:t>
        <a:bodyPr/>
        <a:lstStyle/>
        <a:p>
          <a:endParaRPr lang="de-DE"/>
        </a:p>
      </dgm:t>
    </dgm:pt>
    <dgm:pt modelId="{B5157F17-D34E-4622-996E-F06D32579484}" type="pres">
      <dgm:prSet presAssocID="{FFC6A17D-6FE3-4EF3-96F3-B142DEF8C77E}" presName="Name0" presStyleCnt="0">
        <dgm:presLayoutVars>
          <dgm:chMax val="1"/>
          <dgm:dir/>
          <dgm:animLvl val="ctr"/>
          <dgm:resizeHandles val="exact"/>
        </dgm:presLayoutVars>
      </dgm:prSet>
      <dgm:spPr/>
      <dgm:t>
        <a:bodyPr/>
        <a:lstStyle/>
        <a:p>
          <a:endParaRPr lang="de-DE"/>
        </a:p>
      </dgm:t>
    </dgm:pt>
    <dgm:pt modelId="{3ACD2789-B3C7-48E0-B740-073B20E73365}" type="pres">
      <dgm:prSet presAssocID="{741F8E6A-87B5-4BC3-A75E-78540EBB56AD}" presName="centerShape" presStyleLbl="node0" presStyleIdx="0" presStyleCnt="1" custScaleX="133595" custScaleY="116597"/>
      <dgm:spPr/>
      <dgm:t>
        <a:bodyPr/>
        <a:lstStyle/>
        <a:p>
          <a:endParaRPr lang="de-DE"/>
        </a:p>
      </dgm:t>
    </dgm:pt>
    <dgm:pt modelId="{F5A4B7C1-ABE2-4A60-A9FB-9C5C0590078C}" type="pres">
      <dgm:prSet presAssocID="{D70CBAE1-7C14-40E0-AF16-E43923797204}" presName="parTrans" presStyleLbl="sibTrans2D1" presStyleIdx="0" presStyleCnt="6"/>
      <dgm:spPr/>
      <dgm:t>
        <a:bodyPr/>
        <a:lstStyle/>
        <a:p>
          <a:endParaRPr lang="de-DE"/>
        </a:p>
      </dgm:t>
    </dgm:pt>
    <dgm:pt modelId="{645DDCDE-63F7-4E2A-8E9A-6048C5B4D295}" type="pres">
      <dgm:prSet presAssocID="{D70CBAE1-7C14-40E0-AF16-E43923797204}" presName="connectorText" presStyleLbl="sibTrans2D1" presStyleIdx="0" presStyleCnt="6"/>
      <dgm:spPr/>
      <dgm:t>
        <a:bodyPr/>
        <a:lstStyle/>
        <a:p>
          <a:endParaRPr lang="de-DE"/>
        </a:p>
      </dgm:t>
    </dgm:pt>
    <dgm:pt modelId="{97128DF4-D921-45BF-8B4B-EE08D1A7E41A}" type="pres">
      <dgm:prSet presAssocID="{BEA81755-6969-420C-9368-323AD5A15122}" presName="node" presStyleLbl="node1" presStyleIdx="0" presStyleCnt="6" custScaleX="133595" custScaleY="116597">
        <dgm:presLayoutVars>
          <dgm:bulletEnabled val="1"/>
        </dgm:presLayoutVars>
      </dgm:prSet>
      <dgm:spPr/>
      <dgm:t>
        <a:bodyPr/>
        <a:lstStyle/>
        <a:p>
          <a:endParaRPr lang="de-DE"/>
        </a:p>
      </dgm:t>
    </dgm:pt>
    <dgm:pt modelId="{0518145C-7BCA-4984-9F25-BE3EDF3BA16C}" type="pres">
      <dgm:prSet presAssocID="{B7BB71EA-2096-4BAC-B24F-2A03B7EE95AF}" presName="parTrans" presStyleLbl="sibTrans2D1" presStyleIdx="1" presStyleCnt="6"/>
      <dgm:spPr/>
      <dgm:t>
        <a:bodyPr/>
        <a:lstStyle/>
        <a:p>
          <a:endParaRPr lang="de-DE"/>
        </a:p>
      </dgm:t>
    </dgm:pt>
    <dgm:pt modelId="{E8EE91E3-CE5F-467F-9192-9EAD1A2D7A8A}" type="pres">
      <dgm:prSet presAssocID="{B7BB71EA-2096-4BAC-B24F-2A03B7EE95AF}" presName="connectorText" presStyleLbl="sibTrans2D1" presStyleIdx="1" presStyleCnt="6"/>
      <dgm:spPr/>
      <dgm:t>
        <a:bodyPr/>
        <a:lstStyle/>
        <a:p>
          <a:endParaRPr lang="de-DE"/>
        </a:p>
      </dgm:t>
    </dgm:pt>
    <dgm:pt modelId="{46CC4BBC-01BE-4D26-8B1A-BCB265F1D2EF}" type="pres">
      <dgm:prSet presAssocID="{8811C057-1625-4449-83FB-2DFA71145AF2}" presName="node" presStyleLbl="node1" presStyleIdx="1" presStyleCnt="6" custScaleX="133595" custScaleY="116597">
        <dgm:presLayoutVars>
          <dgm:bulletEnabled val="1"/>
        </dgm:presLayoutVars>
      </dgm:prSet>
      <dgm:spPr/>
      <dgm:t>
        <a:bodyPr/>
        <a:lstStyle/>
        <a:p>
          <a:endParaRPr lang="de-DE"/>
        </a:p>
      </dgm:t>
    </dgm:pt>
    <dgm:pt modelId="{08EC8C45-C449-41DB-82E6-6177D45D364D}" type="pres">
      <dgm:prSet presAssocID="{5E3F1E08-9E9B-44DD-BEAD-942C1F484E97}" presName="parTrans" presStyleLbl="sibTrans2D1" presStyleIdx="2" presStyleCnt="6"/>
      <dgm:spPr/>
      <dgm:t>
        <a:bodyPr/>
        <a:lstStyle/>
        <a:p>
          <a:endParaRPr lang="de-DE"/>
        </a:p>
      </dgm:t>
    </dgm:pt>
    <dgm:pt modelId="{1167E6A0-3D9F-457D-83AA-EA731B719C7E}" type="pres">
      <dgm:prSet presAssocID="{5E3F1E08-9E9B-44DD-BEAD-942C1F484E97}" presName="connectorText" presStyleLbl="sibTrans2D1" presStyleIdx="2" presStyleCnt="6"/>
      <dgm:spPr/>
      <dgm:t>
        <a:bodyPr/>
        <a:lstStyle/>
        <a:p>
          <a:endParaRPr lang="de-DE"/>
        </a:p>
      </dgm:t>
    </dgm:pt>
    <dgm:pt modelId="{23098C58-F0BA-4C1C-AD91-3535A28EE430}" type="pres">
      <dgm:prSet presAssocID="{2773656D-CEC9-4777-806C-4651A0AB920B}" presName="node" presStyleLbl="node1" presStyleIdx="2" presStyleCnt="6" custScaleX="133595" custScaleY="116597">
        <dgm:presLayoutVars>
          <dgm:bulletEnabled val="1"/>
        </dgm:presLayoutVars>
      </dgm:prSet>
      <dgm:spPr/>
      <dgm:t>
        <a:bodyPr/>
        <a:lstStyle/>
        <a:p>
          <a:endParaRPr lang="de-DE"/>
        </a:p>
      </dgm:t>
    </dgm:pt>
    <dgm:pt modelId="{57F98E1C-C8DA-4D67-9C3F-5118DF979FCA}" type="pres">
      <dgm:prSet presAssocID="{3C2E7AFB-8D01-44DE-8F6D-EF6BBDB26046}" presName="parTrans" presStyleLbl="sibTrans2D1" presStyleIdx="3" presStyleCnt="6"/>
      <dgm:spPr/>
      <dgm:t>
        <a:bodyPr/>
        <a:lstStyle/>
        <a:p>
          <a:endParaRPr lang="de-DE"/>
        </a:p>
      </dgm:t>
    </dgm:pt>
    <dgm:pt modelId="{54A257F2-A277-4132-9F22-5D7A94B0276A}" type="pres">
      <dgm:prSet presAssocID="{3C2E7AFB-8D01-44DE-8F6D-EF6BBDB26046}" presName="connectorText" presStyleLbl="sibTrans2D1" presStyleIdx="3" presStyleCnt="6"/>
      <dgm:spPr/>
      <dgm:t>
        <a:bodyPr/>
        <a:lstStyle/>
        <a:p>
          <a:endParaRPr lang="de-DE"/>
        </a:p>
      </dgm:t>
    </dgm:pt>
    <dgm:pt modelId="{7AA2C1EF-3193-4CEC-92B5-D8D0D0F52F28}" type="pres">
      <dgm:prSet presAssocID="{ED9955A5-4122-40AC-81E7-294CC2AB1FDC}" presName="node" presStyleLbl="node1" presStyleIdx="3" presStyleCnt="6" custScaleX="133595" custScaleY="116597">
        <dgm:presLayoutVars>
          <dgm:bulletEnabled val="1"/>
        </dgm:presLayoutVars>
      </dgm:prSet>
      <dgm:spPr/>
      <dgm:t>
        <a:bodyPr/>
        <a:lstStyle/>
        <a:p>
          <a:endParaRPr lang="de-DE"/>
        </a:p>
      </dgm:t>
    </dgm:pt>
    <dgm:pt modelId="{84ADDED3-5B2F-4E5E-8008-583D170CCAF9}" type="pres">
      <dgm:prSet presAssocID="{51662896-5D33-4204-9AB0-433BCDD158C6}" presName="parTrans" presStyleLbl="sibTrans2D1" presStyleIdx="4" presStyleCnt="6"/>
      <dgm:spPr/>
      <dgm:t>
        <a:bodyPr/>
        <a:lstStyle/>
        <a:p>
          <a:endParaRPr lang="de-DE"/>
        </a:p>
      </dgm:t>
    </dgm:pt>
    <dgm:pt modelId="{2A4F94E4-171F-41FC-A84F-BA9F74C2B0B5}" type="pres">
      <dgm:prSet presAssocID="{51662896-5D33-4204-9AB0-433BCDD158C6}" presName="connectorText" presStyleLbl="sibTrans2D1" presStyleIdx="4" presStyleCnt="6"/>
      <dgm:spPr/>
      <dgm:t>
        <a:bodyPr/>
        <a:lstStyle/>
        <a:p>
          <a:endParaRPr lang="de-DE"/>
        </a:p>
      </dgm:t>
    </dgm:pt>
    <dgm:pt modelId="{A1418DE5-53A4-4AFB-8A17-26DEF9D34619}" type="pres">
      <dgm:prSet presAssocID="{578194A5-FF8D-43C3-9592-24A0880EDEA5}" presName="node" presStyleLbl="node1" presStyleIdx="4" presStyleCnt="6" custScaleX="133595" custScaleY="116597">
        <dgm:presLayoutVars>
          <dgm:bulletEnabled val="1"/>
        </dgm:presLayoutVars>
      </dgm:prSet>
      <dgm:spPr/>
      <dgm:t>
        <a:bodyPr/>
        <a:lstStyle/>
        <a:p>
          <a:endParaRPr lang="de-DE"/>
        </a:p>
      </dgm:t>
    </dgm:pt>
    <dgm:pt modelId="{B43676BB-7483-402C-BF1D-833F31E8F0D6}" type="pres">
      <dgm:prSet presAssocID="{51D113AB-ED9B-455F-AE64-C37C139D3214}" presName="parTrans" presStyleLbl="sibTrans2D1" presStyleIdx="5" presStyleCnt="6"/>
      <dgm:spPr/>
      <dgm:t>
        <a:bodyPr/>
        <a:lstStyle/>
        <a:p>
          <a:endParaRPr lang="de-DE"/>
        </a:p>
      </dgm:t>
    </dgm:pt>
    <dgm:pt modelId="{FAE86829-8989-459A-A6B5-23BEF6F37760}" type="pres">
      <dgm:prSet presAssocID="{51D113AB-ED9B-455F-AE64-C37C139D3214}" presName="connectorText" presStyleLbl="sibTrans2D1" presStyleIdx="5" presStyleCnt="6"/>
      <dgm:spPr/>
      <dgm:t>
        <a:bodyPr/>
        <a:lstStyle/>
        <a:p>
          <a:endParaRPr lang="de-DE"/>
        </a:p>
      </dgm:t>
    </dgm:pt>
    <dgm:pt modelId="{C0F9C1FE-CC13-47E6-B8AB-90271B35D587}" type="pres">
      <dgm:prSet presAssocID="{E15BCDCF-6B01-47E7-83EC-491000AEAD87}" presName="node" presStyleLbl="node1" presStyleIdx="5" presStyleCnt="6" custScaleX="133595" custScaleY="116597">
        <dgm:presLayoutVars>
          <dgm:bulletEnabled val="1"/>
        </dgm:presLayoutVars>
      </dgm:prSet>
      <dgm:spPr/>
      <dgm:t>
        <a:bodyPr/>
        <a:lstStyle/>
        <a:p>
          <a:endParaRPr lang="de-DE"/>
        </a:p>
      </dgm:t>
    </dgm:pt>
  </dgm:ptLst>
  <dgm:cxnLst>
    <dgm:cxn modelId="{1585A93E-8DC0-48C7-AB97-786D3CB98B30}" type="presOf" srcId="{578194A5-FF8D-43C3-9592-24A0880EDEA5}" destId="{A1418DE5-53A4-4AFB-8A17-26DEF9D34619}" srcOrd="0" destOrd="0" presId="urn:microsoft.com/office/officeart/2005/8/layout/radial5"/>
    <dgm:cxn modelId="{3F2F8B67-6F94-4965-9C3E-D9D24C64B177}" type="presOf" srcId="{741F8E6A-87B5-4BC3-A75E-78540EBB56AD}" destId="{3ACD2789-B3C7-48E0-B740-073B20E73365}" srcOrd="0" destOrd="0" presId="urn:microsoft.com/office/officeart/2005/8/layout/radial5"/>
    <dgm:cxn modelId="{BAF679FE-3367-4CFC-BA38-D71E46CADEB5}" type="presOf" srcId="{BEA81755-6969-420C-9368-323AD5A15122}" destId="{97128DF4-D921-45BF-8B4B-EE08D1A7E41A}" srcOrd="0" destOrd="0" presId="urn:microsoft.com/office/officeart/2005/8/layout/radial5"/>
    <dgm:cxn modelId="{A21236F4-00D0-4447-AB34-AD2DE3E71261}" srcId="{741F8E6A-87B5-4BC3-A75E-78540EBB56AD}" destId="{ED9955A5-4122-40AC-81E7-294CC2AB1FDC}" srcOrd="3" destOrd="0" parTransId="{3C2E7AFB-8D01-44DE-8F6D-EF6BBDB26046}" sibTransId="{8F536BC7-8B0D-4D8F-BC76-85273A0DD508}"/>
    <dgm:cxn modelId="{F8BCDB06-E993-40A1-B5C7-F194665EC0B4}" srcId="{741F8E6A-87B5-4BC3-A75E-78540EBB56AD}" destId="{8811C057-1625-4449-83FB-2DFA71145AF2}" srcOrd="1" destOrd="0" parTransId="{B7BB71EA-2096-4BAC-B24F-2A03B7EE95AF}" sibTransId="{1F44F910-2986-4374-9C67-7B76FABEA3B9}"/>
    <dgm:cxn modelId="{6B952E35-7503-4FDC-9AB9-7C0014CF3251}" type="presOf" srcId="{3C2E7AFB-8D01-44DE-8F6D-EF6BBDB26046}" destId="{54A257F2-A277-4132-9F22-5D7A94B0276A}" srcOrd="1" destOrd="0" presId="urn:microsoft.com/office/officeart/2005/8/layout/radial5"/>
    <dgm:cxn modelId="{1FBA3A05-08F4-4FD8-984A-0F96EA2500D4}" type="presOf" srcId="{3C2E7AFB-8D01-44DE-8F6D-EF6BBDB26046}" destId="{57F98E1C-C8DA-4D67-9C3F-5118DF979FCA}" srcOrd="0" destOrd="0" presId="urn:microsoft.com/office/officeart/2005/8/layout/radial5"/>
    <dgm:cxn modelId="{57043313-A8CA-4D7D-ACD4-F1E99B99F6BA}" type="presOf" srcId="{ED9955A5-4122-40AC-81E7-294CC2AB1FDC}" destId="{7AA2C1EF-3193-4CEC-92B5-D8D0D0F52F28}" srcOrd="0" destOrd="0" presId="urn:microsoft.com/office/officeart/2005/8/layout/radial5"/>
    <dgm:cxn modelId="{C9CD0335-D7EE-4879-9279-91FE1D0160CA}" type="presOf" srcId="{B7BB71EA-2096-4BAC-B24F-2A03B7EE95AF}" destId="{0518145C-7BCA-4984-9F25-BE3EDF3BA16C}" srcOrd="0" destOrd="0" presId="urn:microsoft.com/office/officeart/2005/8/layout/radial5"/>
    <dgm:cxn modelId="{3856330C-EB4B-48A4-8CE5-92ADD626990B}" srcId="{741F8E6A-87B5-4BC3-A75E-78540EBB56AD}" destId="{578194A5-FF8D-43C3-9592-24A0880EDEA5}" srcOrd="4" destOrd="0" parTransId="{51662896-5D33-4204-9AB0-433BCDD158C6}" sibTransId="{6EA3F675-1DB1-48DE-8F03-027E916F68E2}"/>
    <dgm:cxn modelId="{01C218D0-5322-4044-99CC-88447DB5428D}" type="presOf" srcId="{51662896-5D33-4204-9AB0-433BCDD158C6}" destId="{84ADDED3-5B2F-4E5E-8008-583D170CCAF9}" srcOrd="0" destOrd="0" presId="urn:microsoft.com/office/officeart/2005/8/layout/radial5"/>
    <dgm:cxn modelId="{C301BF69-9A7A-47C3-964A-64F17B81F355}" type="presOf" srcId="{E15BCDCF-6B01-47E7-83EC-491000AEAD87}" destId="{C0F9C1FE-CC13-47E6-B8AB-90271B35D587}" srcOrd="0" destOrd="0" presId="urn:microsoft.com/office/officeart/2005/8/layout/radial5"/>
    <dgm:cxn modelId="{5C8CB9AC-1C2F-47DC-A6DE-6E0609F361B5}" srcId="{741F8E6A-87B5-4BC3-A75E-78540EBB56AD}" destId="{BEA81755-6969-420C-9368-323AD5A15122}" srcOrd="0" destOrd="0" parTransId="{D70CBAE1-7C14-40E0-AF16-E43923797204}" sibTransId="{22AA6021-1948-4D84-A06A-C4DF70F09257}"/>
    <dgm:cxn modelId="{A6FE0201-7D69-4C14-A1E6-4C06FE8CCBCA}" srcId="{FFC6A17D-6FE3-4EF3-96F3-B142DEF8C77E}" destId="{741F8E6A-87B5-4BC3-A75E-78540EBB56AD}" srcOrd="0" destOrd="0" parTransId="{5A3F53CB-FEFC-487F-8E99-BD7508A2C473}" sibTransId="{C4737579-9BDF-405A-A413-77C9405A475C}"/>
    <dgm:cxn modelId="{AEBE71DA-D7E2-4BA6-AA4A-8A21996B725A}" type="presOf" srcId="{8811C057-1625-4449-83FB-2DFA71145AF2}" destId="{46CC4BBC-01BE-4D26-8B1A-BCB265F1D2EF}" srcOrd="0" destOrd="0" presId="urn:microsoft.com/office/officeart/2005/8/layout/radial5"/>
    <dgm:cxn modelId="{4664666E-F834-4D06-AF74-3C91B8BC006E}" srcId="{741F8E6A-87B5-4BC3-A75E-78540EBB56AD}" destId="{E15BCDCF-6B01-47E7-83EC-491000AEAD87}" srcOrd="5" destOrd="0" parTransId="{51D113AB-ED9B-455F-AE64-C37C139D3214}" sibTransId="{3A537406-0C50-4D41-BFC5-4D5E12F4768A}"/>
    <dgm:cxn modelId="{33491820-B5D7-43CB-B521-022A9468C359}" type="presOf" srcId="{51D113AB-ED9B-455F-AE64-C37C139D3214}" destId="{FAE86829-8989-459A-A6B5-23BEF6F37760}" srcOrd="1" destOrd="0" presId="urn:microsoft.com/office/officeart/2005/8/layout/radial5"/>
    <dgm:cxn modelId="{168028DF-37DF-4E3C-8803-EA71DF5C894D}" type="presOf" srcId="{51D113AB-ED9B-455F-AE64-C37C139D3214}" destId="{B43676BB-7483-402C-BF1D-833F31E8F0D6}" srcOrd="0" destOrd="0" presId="urn:microsoft.com/office/officeart/2005/8/layout/radial5"/>
    <dgm:cxn modelId="{53AA189E-1D1D-4601-9E78-74624A521BB8}" type="presOf" srcId="{D70CBAE1-7C14-40E0-AF16-E43923797204}" destId="{645DDCDE-63F7-4E2A-8E9A-6048C5B4D295}" srcOrd="1" destOrd="0" presId="urn:microsoft.com/office/officeart/2005/8/layout/radial5"/>
    <dgm:cxn modelId="{E8E40CA5-4C60-41EE-A1CA-C3EDAA582097}" type="presOf" srcId="{2773656D-CEC9-4777-806C-4651A0AB920B}" destId="{23098C58-F0BA-4C1C-AD91-3535A28EE430}" srcOrd="0" destOrd="0" presId="urn:microsoft.com/office/officeart/2005/8/layout/radial5"/>
    <dgm:cxn modelId="{0E708EBA-6F4F-4115-BFDB-2637B79728B3}" type="presOf" srcId="{5E3F1E08-9E9B-44DD-BEAD-942C1F484E97}" destId="{08EC8C45-C449-41DB-82E6-6177D45D364D}" srcOrd="0" destOrd="0" presId="urn:microsoft.com/office/officeart/2005/8/layout/radial5"/>
    <dgm:cxn modelId="{3349E069-500B-44B1-A265-869BF4593DB6}" type="presOf" srcId="{51662896-5D33-4204-9AB0-433BCDD158C6}" destId="{2A4F94E4-171F-41FC-A84F-BA9F74C2B0B5}" srcOrd="1" destOrd="0" presId="urn:microsoft.com/office/officeart/2005/8/layout/radial5"/>
    <dgm:cxn modelId="{D5F28508-478C-4922-9F65-B92186D5316F}" type="presOf" srcId="{B7BB71EA-2096-4BAC-B24F-2A03B7EE95AF}" destId="{E8EE91E3-CE5F-467F-9192-9EAD1A2D7A8A}" srcOrd="1" destOrd="0" presId="urn:microsoft.com/office/officeart/2005/8/layout/radial5"/>
    <dgm:cxn modelId="{5E6274C5-035A-4431-98D9-C1E914925016}" srcId="{741F8E6A-87B5-4BC3-A75E-78540EBB56AD}" destId="{2773656D-CEC9-4777-806C-4651A0AB920B}" srcOrd="2" destOrd="0" parTransId="{5E3F1E08-9E9B-44DD-BEAD-942C1F484E97}" sibTransId="{9466D32A-D7AE-4742-9E23-A8ABA4447C71}"/>
    <dgm:cxn modelId="{13983FCD-FCB3-4F1C-95F8-BFA552917008}" type="presOf" srcId="{5E3F1E08-9E9B-44DD-BEAD-942C1F484E97}" destId="{1167E6A0-3D9F-457D-83AA-EA731B719C7E}" srcOrd="1" destOrd="0" presId="urn:microsoft.com/office/officeart/2005/8/layout/radial5"/>
    <dgm:cxn modelId="{359F22F0-6B83-4CE1-93D5-D7636A90FBF1}" type="presOf" srcId="{FFC6A17D-6FE3-4EF3-96F3-B142DEF8C77E}" destId="{B5157F17-D34E-4622-996E-F06D32579484}" srcOrd="0" destOrd="0" presId="urn:microsoft.com/office/officeart/2005/8/layout/radial5"/>
    <dgm:cxn modelId="{DB0E2BAE-BE6E-48D6-95B0-A77254E28B2C}" type="presOf" srcId="{D70CBAE1-7C14-40E0-AF16-E43923797204}" destId="{F5A4B7C1-ABE2-4A60-A9FB-9C5C0590078C}" srcOrd="0" destOrd="0" presId="urn:microsoft.com/office/officeart/2005/8/layout/radial5"/>
    <dgm:cxn modelId="{AA202C0B-2293-48EB-95F3-FF0712722AA3}" type="presParOf" srcId="{B5157F17-D34E-4622-996E-F06D32579484}" destId="{3ACD2789-B3C7-48E0-B740-073B20E73365}" srcOrd="0" destOrd="0" presId="urn:microsoft.com/office/officeart/2005/8/layout/radial5"/>
    <dgm:cxn modelId="{88E548FB-A55B-4C81-AB27-B03D05791491}" type="presParOf" srcId="{B5157F17-D34E-4622-996E-F06D32579484}" destId="{F5A4B7C1-ABE2-4A60-A9FB-9C5C0590078C}" srcOrd="1" destOrd="0" presId="urn:microsoft.com/office/officeart/2005/8/layout/radial5"/>
    <dgm:cxn modelId="{622777FB-B03F-4B29-8D04-9924141A4D8A}" type="presParOf" srcId="{F5A4B7C1-ABE2-4A60-A9FB-9C5C0590078C}" destId="{645DDCDE-63F7-4E2A-8E9A-6048C5B4D295}" srcOrd="0" destOrd="0" presId="urn:microsoft.com/office/officeart/2005/8/layout/radial5"/>
    <dgm:cxn modelId="{D049D9FF-A663-4780-84D0-7F681978E498}" type="presParOf" srcId="{B5157F17-D34E-4622-996E-F06D32579484}" destId="{97128DF4-D921-45BF-8B4B-EE08D1A7E41A}" srcOrd="2" destOrd="0" presId="urn:microsoft.com/office/officeart/2005/8/layout/radial5"/>
    <dgm:cxn modelId="{F98D96F5-55EF-46A3-A7F5-91E59A4C502D}" type="presParOf" srcId="{B5157F17-D34E-4622-996E-F06D32579484}" destId="{0518145C-7BCA-4984-9F25-BE3EDF3BA16C}" srcOrd="3" destOrd="0" presId="urn:microsoft.com/office/officeart/2005/8/layout/radial5"/>
    <dgm:cxn modelId="{27D7522C-6D88-43AE-9BBE-81C6CF324B8A}" type="presParOf" srcId="{0518145C-7BCA-4984-9F25-BE3EDF3BA16C}" destId="{E8EE91E3-CE5F-467F-9192-9EAD1A2D7A8A}" srcOrd="0" destOrd="0" presId="urn:microsoft.com/office/officeart/2005/8/layout/radial5"/>
    <dgm:cxn modelId="{29ABEC82-1929-4C40-A656-5EEE6AE17407}" type="presParOf" srcId="{B5157F17-D34E-4622-996E-F06D32579484}" destId="{46CC4BBC-01BE-4D26-8B1A-BCB265F1D2EF}" srcOrd="4" destOrd="0" presId="urn:microsoft.com/office/officeart/2005/8/layout/radial5"/>
    <dgm:cxn modelId="{6913B42F-F357-42D3-BC96-7D4FE214C45E}" type="presParOf" srcId="{B5157F17-D34E-4622-996E-F06D32579484}" destId="{08EC8C45-C449-41DB-82E6-6177D45D364D}" srcOrd="5" destOrd="0" presId="urn:microsoft.com/office/officeart/2005/8/layout/radial5"/>
    <dgm:cxn modelId="{D4DBE5FA-ECEB-4756-B4FA-5AB917DAD3C3}" type="presParOf" srcId="{08EC8C45-C449-41DB-82E6-6177D45D364D}" destId="{1167E6A0-3D9F-457D-83AA-EA731B719C7E}" srcOrd="0" destOrd="0" presId="urn:microsoft.com/office/officeart/2005/8/layout/radial5"/>
    <dgm:cxn modelId="{B10DB1A1-BEC7-443C-9BD2-D02C0E2CDACE}" type="presParOf" srcId="{B5157F17-D34E-4622-996E-F06D32579484}" destId="{23098C58-F0BA-4C1C-AD91-3535A28EE430}" srcOrd="6" destOrd="0" presId="urn:microsoft.com/office/officeart/2005/8/layout/radial5"/>
    <dgm:cxn modelId="{F59B4D35-CCBD-4881-AC98-4DB8FF819446}" type="presParOf" srcId="{B5157F17-D34E-4622-996E-F06D32579484}" destId="{57F98E1C-C8DA-4D67-9C3F-5118DF979FCA}" srcOrd="7" destOrd="0" presId="urn:microsoft.com/office/officeart/2005/8/layout/radial5"/>
    <dgm:cxn modelId="{F1C9FF24-C38D-4E4B-83A4-D36E5E82AEB1}" type="presParOf" srcId="{57F98E1C-C8DA-4D67-9C3F-5118DF979FCA}" destId="{54A257F2-A277-4132-9F22-5D7A94B0276A}" srcOrd="0" destOrd="0" presId="urn:microsoft.com/office/officeart/2005/8/layout/radial5"/>
    <dgm:cxn modelId="{6F85A959-E33F-4D17-AC04-90F8B36EAAB5}" type="presParOf" srcId="{B5157F17-D34E-4622-996E-F06D32579484}" destId="{7AA2C1EF-3193-4CEC-92B5-D8D0D0F52F28}" srcOrd="8" destOrd="0" presId="urn:microsoft.com/office/officeart/2005/8/layout/radial5"/>
    <dgm:cxn modelId="{14CD9457-B78C-4AC5-8429-D3E19132AFF8}" type="presParOf" srcId="{B5157F17-D34E-4622-996E-F06D32579484}" destId="{84ADDED3-5B2F-4E5E-8008-583D170CCAF9}" srcOrd="9" destOrd="0" presId="urn:microsoft.com/office/officeart/2005/8/layout/radial5"/>
    <dgm:cxn modelId="{09857451-98C0-497E-B759-E5BFE6E24988}" type="presParOf" srcId="{84ADDED3-5B2F-4E5E-8008-583D170CCAF9}" destId="{2A4F94E4-171F-41FC-A84F-BA9F74C2B0B5}" srcOrd="0" destOrd="0" presId="urn:microsoft.com/office/officeart/2005/8/layout/radial5"/>
    <dgm:cxn modelId="{31FABB50-06BD-44C3-B416-1045472BBF76}" type="presParOf" srcId="{B5157F17-D34E-4622-996E-F06D32579484}" destId="{A1418DE5-53A4-4AFB-8A17-26DEF9D34619}" srcOrd="10" destOrd="0" presId="urn:microsoft.com/office/officeart/2005/8/layout/radial5"/>
    <dgm:cxn modelId="{855CF2B5-B28E-435E-975C-864B030D8E69}" type="presParOf" srcId="{B5157F17-D34E-4622-996E-F06D32579484}" destId="{B43676BB-7483-402C-BF1D-833F31E8F0D6}" srcOrd="11" destOrd="0" presId="urn:microsoft.com/office/officeart/2005/8/layout/radial5"/>
    <dgm:cxn modelId="{3CC49F47-24C3-441B-A7B3-22A765BE71FD}" type="presParOf" srcId="{B43676BB-7483-402C-BF1D-833F31E8F0D6}" destId="{FAE86829-8989-459A-A6B5-23BEF6F37760}" srcOrd="0" destOrd="0" presId="urn:microsoft.com/office/officeart/2005/8/layout/radial5"/>
    <dgm:cxn modelId="{F72866F2-6255-4DB1-A603-69AD379DD9E6}" type="presParOf" srcId="{B5157F17-D34E-4622-996E-F06D32579484}" destId="{C0F9C1FE-CC13-47E6-B8AB-90271B35D58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4E3C6D-CDC1-45C1-AF3E-C42BD5960C64}"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de-DE"/>
        </a:p>
      </dgm:t>
    </dgm:pt>
    <dgm:pt modelId="{C3C82857-D305-4F75-9474-3F7368D6A89E}">
      <dgm:prSet phldrT="[Text]"/>
      <dgm:spPr/>
      <dgm:t>
        <a:bodyPr/>
        <a:lstStyle/>
        <a:p>
          <a:r>
            <a:rPr lang="de-DE" dirty="0" smtClean="0"/>
            <a:t>4 Jahre Amortisationszeit </a:t>
          </a:r>
          <a:br>
            <a:rPr lang="de-DE" dirty="0" smtClean="0"/>
          </a:br>
          <a:r>
            <a:rPr lang="de-DE" dirty="0" smtClean="0"/>
            <a:t>25 Prozent Eigenkapitalrendite</a:t>
          </a:r>
          <a:br>
            <a:rPr lang="de-DE" dirty="0" smtClean="0"/>
          </a:br>
          <a:r>
            <a:rPr lang="de-DE" dirty="0" smtClean="0"/>
            <a:t>Quartalsergebnis maximieren</a:t>
          </a:r>
          <a:endParaRPr lang="de-DE" dirty="0"/>
        </a:p>
      </dgm:t>
    </dgm:pt>
    <dgm:pt modelId="{3864DC87-22D8-4477-AF32-951F0CF4B971}" type="parTrans" cxnId="{4D4CED18-E876-4487-8D0D-D0905C7FDD11}">
      <dgm:prSet/>
      <dgm:spPr/>
      <dgm:t>
        <a:bodyPr/>
        <a:lstStyle/>
        <a:p>
          <a:endParaRPr lang="de-DE"/>
        </a:p>
      </dgm:t>
    </dgm:pt>
    <dgm:pt modelId="{75BD40C0-783F-43D9-A44F-A9A665B1ED4A}" type="sibTrans" cxnId="{4D4CED18-E876-4487-8D0D-D0905C7FDD11}">
      <dgm:prSet/>
      <dgm:spPr/>
      <dgm:t>
        <a:bodyPr/>
        <a:lstStyle/>
        <a:p>
          <a:endParaRPr lang="de-DE"/>
        </a:p>
      </dgm:t>
    </dgm:pt>
    <dgm:pt modelId="{8A63EE8A-F05E-4E47-A1D7-2F68C474FCA1}">
      <dgm:prSet phldrT="[Text]"/>
      <dgm:spPr/>
      <dgm:t>
        <a:bodyPr/>
        <a:lstStyle/>
        <a:p>
          <a:r>
            <a:rPr lang="de-DE" dirty="0" smtClean="0"/>
            <a:t>10-12 Jahre Amortisationszeit</a:t>
          </a:r>
          <a:br>
            <a:rPr lang="de-DE" dirty="0" smtClean="0"/>
          </a:br>
          <a:r>
            <a:rPr lang="de-DE" dirty="0" smtClean="0"/>
            <a:t>1 Prozent Umsatzrendite</a:t>
          </a:r>
          <a:br>
            <a:rPr lang="de-DE" dirty="0" smtClean="0"/>
          </a:br>
          <a:r>
            <a:rPr lang="de-DE" dirty="0" smtClean="0"/>
            <a:t>generationenübergreifende Existenz</a:t>
          </a:r>
          <a:endParaRPr lang="de-DE" dirty="0"/>
        </a:p>
      </dgm:t>
    </dgm:pt>
    <dgm:pt modelId="{E9EC6B3F-5088-413B-B96C-7FFE85FC20A4}" type="parTrans" cxnId="{157FF300-8AF6-416A-AF52-AD1E2C51902C}">
      <dgm:prSet/>
      <dgm:spPr/>
      <dgm:t>
        <a:bodyPr/>
        <a:lstStyle/>
        <a:p>
          <a:endParaRPr lang="de-DE"/>
        </a:p>
      </dgm:t>
    </dgm:pt>
    <dgm:pt modelId="{4D3E46B7-9196-4D04-B859-67563A5EB50B}" type="sibTrans" cxnId="{157FF300-8AF6-416A-AF52-AD1E2C51902C}">
      <dgm:prSet/>
      <dgm:spPr/>
      <dgm:t>
        <a:bodyPr/>
        <a:lstStyle/>
        <a:p>
          <a:endParaRPr lang="de-DE"/>
        </a:p>
      </dgm:t>
    </dgm:pt>
    <dgm:pt modelId="{7E986A42-6324-4C55-B50A-B9FF056C8F0A}" type="pres">
      <dgm:prSet presAssocID="{8C4E3C6D-CDC1-45C1-AF3E-C42BD5960C64}" presName="diagram" presStyleCnt="0">
        <dgm:presLayoutVars>
          <dgm:dir/>
          <dgm:resizeHandles val="exact"/>
        </dgm:presLayoutVars>
      </dgm:prSet>
      <dgm:spPr/>
      <dgm:t>
        <a:bodyPr/>
        <a:lstStyle/>
        <a:p>
          <a:endParaRPr lang="de-DE"/>
        </a:p>
      </dgm:t>
    </dgm:pt>
    <dgm:pt modelId="{2BD17674-AFAE-4A37-8FA4-101AFB954C4B}" type="pres">
      <dgm:prSet presAssocID="{C3C82857-D305-4F75-9474-3F7368D6A89E}" presName="arrow" presStyleLbl="node1" presStyleIdx="0" presStyleCnt="2" custScaleY="100066">
        <dgm:presLayoutVars>
          <dgm:bulletEnabled val="1"/>
        </dgm:presLayoutVars>
      </dgm:prSet>
      <dgm:spPr/>
      <dgm:t>
        <a:bodyPr/>
        <a:lstStyle/>
        <a:p>
          <a:endParaRPr lang="de-DE"/>
        </a:p>
      </dgm:t>
    </dgm:pt>
    <dgm:pt modelId="{9F39AFF2-69D5-4C6F-A066-F64736B52606}" type="pres">
      <dgm:prSet presAssocID="{8A63EE8A-F05E-4E47-A1D7-2F68C474FCA1}" presName="arrow" presStyleLbl="node1" presStyleIdx="1" presStyleCnt="2" custScaleY="100066">
        <dgm:presLayoutVars>
          <dgm:bulletEnabled val="1"/>
        </dgm:presLayoutVars>
      </dgm:prSet>
      <dgm:spPr/>
      <dgm:t>
        <a:bodyPr/>
        <a:lstStyle/>
        <a:p>
          <a:endParaRPr lang="de-DE"/>
        </a:p>
      </dgm:t>
    </dgm:pt>
  </dgm:ptLst>
  <dgm:cxnLst>
    <dgm:cxn modelId="{157FF300-8AF6-416A-AF52-AD1E2C51902C}" srcId="{8C4E3C6D-CDC1-45C1-AF3E-C42BD5960C64}" destId="{8A63EE8A-F05E-4E47-A1D7-2F68C474FCA1}" srcOrd="1" destOrd="0" parTransId="{E9EC6B3F-5088-413B-B96C-7FFE85FC20A4}" sibTransId="{4D3E46B7-9196-4D04-B859-67563A5EB50B}"/>
    <dgm:cxn modelId="{18E2D6A9-B7CB-4583-AEB1-E46A7D1DB9E6}" type="presOf" srcId="{8A63EE8A-F05E-4E47-A1D7-2F68C474FCA1}" destId="{9F39AFF2-69D5-4C6F-A066-F64736B52606}" srcOrd="0" destOrd="0" presId="urn:microsoft.com/office/officeart/2005/8/layout/arrow5"/>
    <dgm:cxn modelId="{4D4CED18-E876-4487-8D0D-D0905C7FDD11}" srcId="{8C4E3C6D-CDC1-45C1-AF3E-C42BD5960C64}" destId="{C3C82857-D305-4F75-9474-3F7368D6A89E}" srcOrd="0" destOrd="0" parTransId="{3864DC87-22D8-4477-AF32-951F0CF4B971}" sibTransId="{75BD40C0-783F-43D9-A44F-A9A665B1ED4A}"/>
    <dgm:cxn modelId="{455D1682-F328-4B0A-A233-FD7B36E37892}" type="presOf" srcId="{C3C82857-D305-4F75-9474-3F7368D6A89E}" destId="{2BD17674-AFAE-4A37-8FA4-101AFB954C4B}" srcOrd="0" destOrd="0" presId="urn:microsoft.com/office/officeart/2005/8/layout/arrow5"/>
    <dgm:cxn modelId="{B84CFC60-BF9E-4ADC-9215-F51758AC75A2}" type="presOf" srcId="{8C4E3C6D-CDC1-45C1-AF3E-C42BD5960C64}" destId="{7E986A42-6324-4C55-B50A-B9FF056C8F0A}" srcOrd="0" destOrd="0" presId="urn:microsoft.com/office/officeart/2005/8/layout/arrow5"/>
    <dgm:cxn modelId="{5B78F01E-B123-4D63-877C-BE52CA7D3B22}" type="presParOf" srcId="{7E986A42-6324-4C55-B50A-B9FF056C8F0A}" destId="{2BD17674-AFAE-4A37-8FA4-101AFB954C4B}" srcOrd="0" destOrd="0" presId="urn:microsoft.com/office/officeart/2005/8/layout/arrow5"/>
    <dgm:cxn modelId="{2704915B-7846-47D2-BE5A-524B7DE39839}" type="presParOf" srcId="{7E986A42-6324-4C55-B50A-B9FF056C8F0A}" destId="{9F39AFF2-69D5-4C6F-A066-F64736B5260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747BF3-CDAB-4FFD-B085-52701267671B}"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GB"/>
        </a:p>
      </dgm:t>
    </dgm:pt>
    <dgm:pt modelId="{EED4FEA0-D12A-40AE-A357-98D1B93B2A2D}">
      <dgm:prSet phldrT="[Text]" custT="1"/>
      <dgm:spPr/>
      <dgm:t>
        <a:bodyPr/>
        <a:lstStyle/>
        <a:p>
          <a:r>
            <a:rPr lang="de-DE" sz="2400" b="1" dirty="0" smtClean="0"/>
            <a:t>Technische Nutzungs-dauer</a:t>
          </a:r>
          <a:endParaRPr lang="en-GB" sz="2400" b="1" dirty="0"/>
        </a:p>
      </dgm:t>
    </dgm:pt>
    <dgm:pt modelId="{831E360F-0D62-43D4-8E41-0C9D50B39095}" type="parTrans" cxnId="{55CDC047-BC5D-4CDF-BA09-F3CBAA7E2A76}">
      <dgm:prSet/>
      <dgm:spPr/>
      <dgm:t>
        <a:bodyPr/>
        <a:lstStyle/>
        <a:p>
          <a:endParaRPr lang="en-GB"/>
        </a:p>
      </dgm:t>
    </dgm:pt>
    <dgm:pt modelId="{BD1AA6D7-EA96-4D48-A942-9B802ADC06BE}" type="sibTrans" cxnId="{55CDC047-BC5D-4CDF-BA09-F3CBAA7E2A76}">
      <dgm:prSet/>
      <dgm:spPr/>
      <dgm:t>
        <a:bodyPr/>
        <a:lstStyle/>
        <a:p>
          <a:endParaRPr lang="en-GB"/>
        </a:p>
      </dgm:t>
    </dgm:pt>
    <dgm:pt modelId="{172EEE1E-AEBE-4D84-8CBE-DED9828EC51F}">
      <dgm:prSet phldrT="[Text]" custT="1"/>
      <dgm:spPr/>
      <dgm:t>
        <a:bodyPr/>
        <a:lstStyle/>
        <a:p>
          <a:r>
            <a:rPr lang="de-DE" sz="2400" b="1" dirty="0" smtClean="0"/>
            <a:t>Wirt-</a:t>
          </a:r>
          <a:r>
            <a:rPr lang="de-DE" sz="2400" b="1" dirty="0" err="1" smtClean="0"/>
            <a:t>schaftliche</a:t>
          </a:r>
          <a:r>
            <a:rPr lang="de-DE" sz="2400" b="1" dirty="0" smtClean="0"/>
            <a:t> Nutzungs-dauer</a:t>
          </a:r>
          <a:endParaRPr lang="en-GB" sz="2400" b="1" dirty="0"/>
        </a:p>
      </dgm:t>
    </dgm:pt>
    <dgm:pt modelId="{B47F61AC-A92A-4C1D-8657-9154C63002A7}" type="parTrans" cxnId="{2FA29F64-0002-47B7-A765-056FDC9A8964}">
      <dgm:prSet/>
      <dgm:spPr/>
      <dgm:t>
        <a:bodyPr/>
        <a:lstStyle/>
        <a:p>
          <a:endParaRPr lang="en-GB"/>
        </a:p>
      </dgm:t>
    </dgm:pt>
    <dgm:pt modelId="{255CA419-9DF3-4AB7-AA3B-5B90A2372BFD}" type="sibTrans" cxnId="{2FA29F64-0002-47B7-A765-056FDC9A8964}">
      <dgm:prSet/>
      <dgm:spPr/>
      <dgm:t>
        <a:bodyPr/>
        <a:lstStyle/>
        <a:p>
          <a:endParaRPr lang="en-GB"/>
        </a:p>
      </dgm:t>
    </dgm:pt>
    <dgm:pt modelId="{2EDFF198-2CFD-4DC6-9FCA-C026D1CE1F8D}">
      <dgm:prSet custT="1"/>
      <dgm:spPr/>
      <dgm:t>
        <a:bodyPr/>
        <a:lstStyle/>
        <a:p>
          <a:pPr algn="ctr"/>
          <a:r>
            <a:rPr lang="de-DE" sz="2800" b="1" dirty="0" smtClean="0"/>
            <a:t>Optimaler Ersatz-</a:t>
          </a:r>
          <a:r>
            <a:rPr lang="de-DE" sz="2800" b="1" dirty="0" err="1" smtClean="0"/>
            <a:t>zeitpunkt</a:t>
          </a:r>
          <a:endParaRPr lang="en-GB" sz="2800" b="1" dirty="0"/>
        </a:p>
      </dgm:t>
    </dgm:pt>
    <dgm:pt modelId="{4A7684DA-B3D1-45EA-8EB8-F61A4499ED85}" type="parTrans" cxnId="{B4371B3C-1650-4FE7-A027-D3A767185728}">
      <dgm:prSet/>
      <dgm:spPr/>
      <dgm:t>
        <a:bodyPr/>
        <a:lstStyle/>
        <a:p>
          <a:endParaRPr lang="en-GB"/>
        </a:p>
      </dgm:t>
    </dgm:pt>
    <dgm:pt modelId="{A5CE4911-0FC9-45B6-AC1B-CD7F18C1E5F0}" type="sibTrans" cxnId="{B4371B3C-1650-4FE7-A027-D3A767185728}">
      <dgm:prSet/>
      <dgm:spPr/>
      <dgm:t>
        <a:bodyPr/>
        <a:lstStyle/>
        <a:p>
          <a:endParaRPr lang="en-GB"/>
        </a:p>
      </dgm:t>
    </dgm:pt>
    <dgm:pt modelId="{5401CD4F-036F-40AF-9FB9-C50736B26774}" type="pres">
      <dgm:prSet presAssocID="{DF747BF3-CDAB-4FFD-B085-52701267671B}" presName="Name0" presStyleCnt="0">
        <dgm:presLayoutVars>
          <dgm:dir/>
          <dgm:resizeHandles val="exact"/>
        </dgm:presLayoutVars>
      </dgm:prSet>
      <dgm:spPr/>
      <dgm:t>
        <a:bodyPr/>
        <a:lstStyle/>
        <a:p>
          <a:endParaRPr lang="en-GB"/>
        </a:p>
      </dgm:t>
    </dgm:pt>
    <dgm:pt modelId="{3F5F4DAA-CCA6-4065-996C-8E2057436C11}" type="pres">
      <dgm:prSet presAssocID="{DF747BF3-CDAB-4FFD-B085-52701267671B}" presName="vNodes" presStyleCnt="0"/>
      <dgm:spPr/>
    </dgm:pt>
    <dgm:pt modelId="{D98D02B7-97DD-4657-9B99-0C0DF64CD0CE}" type="pres">
      <dgm:prSet presAssocID="{EED4FEA0-D12A-40AE-A357-98D1B93B2A2D}" presName="node" presStyleLbl="node1" presStyleIdx="0" presStyleCnt="3" custScaleX="151349" custScaleY="142687">
        <dgm:presLayoutVars>
          <dgm:bulletEnabled val="1"/>
        </dgm:presLayoutVars>
      </dgm:prSet>
      <dgm:spPr/>
      <dgm:t>
        <a:bodyPr/>
        <a:lstStyle/>
        <a:p>
          <a:endParaRPr lang="en-GB"/>
        </a:p>
      </dgm:t>
    </dgm:pt>
    <dgm:pt modelId="{391F362C-C749-448B-9D5B-5CE49FE10C3B}" type="pres">
      <dgm:prSet presAssocID="{BD1AA6D7-EA96-4D48-A942-9B802ADC06BE}" presName="spacerT" presStyleCnt="0"/>
      <dgm:spPr/>
    </dgm:pt>
    <dgm:pt modelId="{BBBA9047-3210-4D80-BFBA-6090C10617C7}" type="pres">
      <dgm:prSet presAssocID="{BD1AA6D7-EA96-4D48-A942-9B802ADC06BE}" presName="sibTrans" presStyleLbl="sibTrans2D1" presStyleIdx="0" presStyleCnt="2"/>
      <dgm:spPr/>
      <dgm:t>
        <a:bodyPr/>
        <a:lstStyle/>
        <a:p>
          <a:endParaRPr lang="en-GB"/>
        </a:p>
      </dgm:t>
    </dgm:pt>
    <dgm:pt modelId="{4F1DED9C-D921-459F-BA89-38EBCCC71C62}" type="pres">
      <dgm:prSet presAssocID="{BD1AA6D7-EA96-4D48-A942-9B802ADC06BE}" presName="spacerB" presStyleCnt="0"/>
      <dgm:spPr/>
    </dgm:pt>
    <dgm:pt modelId="{96E1DE06-53A3-4171-8F2D-9CA9FC273BCB}" type="pres">
      <dgm:prSet presAssocID="{172EEE1E-AEBE-4D84-8CBE-DED9828EC51F}" presName="node" presStyleLbl="node1" presStyleIdx="1" presStyleCnt="3" custScaleX="155458" custScaleY="153547" custLinFactY="3701" custLinFactNeighborX="2412" custLinFactNeighborY="100000">
        <dgm:presLayoutVars>
          <dgm:bulletEnabled val="1"/>
        </dgm:presLayoutVars>
      </dgm:prSet>
      <dgm:spPr/>
      <dgm:t>
        <a:bodyPr/>
        <a:lstStyle/>
        <a:p>
          <a:endParaRPr lang="en-GB"/>
        </a:p>
      </dgm:t>
    </dgm:pt>
    <dgm:pt modelId="{F4153F51-0D87-4590-9693-B16AB136FC13}" type="pres">
      <dgm:prSet presAssocID="{DF747BF3-CDAB-4FFD-B085-52701267671B}" presName="sibTransLast" presStyleLbl="sibTrans2D1" presStyleIdx="1" presStyleCnt="2" custScaleX="149398" custScaleY="146128"/>
      <dgm:spPr/>
      <dgm:t>
        <a:bodyPr/>
        <a:lstStyle/>
        <a:p>
          <a:endParaRPr lang="en-GB"/>
        </a:p>
      </dgm:t>
    </dgm:pt>
    <dgm:pt modelId="{400B5860-C87A-4E24-8267-E2F983191EE4}" type="pres">
      <dgm:prSet presAssocID="{DF747BF3-CDAB-4FFD-B085-52701267671B}" presName="connectorText" presStyleLbl="sibTrans2D1" presStyleIdx="1" presStyleCnt="2"/>
      <dgm:spPr/>
      <dgm:t>
        <a:bodyPr/>
        <a:lstStyle/>
        <a:p>
          <a:endParaRPr lang="en-GB"/>
        </a:p>
      </dgm:t>
    </dgm:pt>
    <dgm:pt modelId="{F3B9EC3A-73A8-4E0D-AC75-F8160D13C153}" type="pres">
      <dgm:prSet presAssocID="{DF747BF3-CDAB-4FFD-B085-52701267671B}" presName="lastNode" presStyleLbl="node1" presStyleIdx="2" presStyleCnt="3" custScaleX="80000" custScaleY="78608">
        <dgm:presLayoutVars>
          <dgm:bulletEnabled val="1"/>
        </dgm:presLayoutVars>
      </dgm:prSet>
      <dgm:spPr/>
      <dgm:t>
        <a:bodyPr/>
        <a:lstStyle/>
        <a:p>
          <a:endParaRPr lang="en-GB"/>
        </a:p>
      </dgm:t>
    </dgm:pt>
  </dgm:ptLst>
  <dgm:cxnLst>
    <dgm:cxn modelId="{2FA29F64-0002-47B7-A765-056FDC9A8964}" srcId="{DF747BF3-CDAB-4FFD-B085-52701267671B}" destId="{172EEE1E-AEBE-4D84-8CBE-DED9828EC51F}" srcOrd="1" destOrd="0" parTransId="{B47F61AC-A92A-4C1D-8657-9154C63002A7}" sibTransId="{255CA419-9DF3-4AB7-AA3B-5B90A2372BFD}"/>
    <dgm:cxn modelId="{0FA41223-598D-4C27-B89B-D42C6CAF2EB3}" type="presOf" srcId="{255CA419-9DF3-4AB7-AA3B-5B90A2372BFD}" destId="{400B5860-C87A-4E24-8267-E2F983191EE4}" srcOrd="1" destOrd="0" presId="urn:microsoft.com/office/officeart/2005/8/layout/equation2"/>
    <dgm:cxn modelId="{FCED72F5-6481-402A-9620-5507BBCF5BA3}" type="presOf" srcId="{255CA419-9DF3-4AB7-AA3B-5B90A2372BFD}" destId="{F4153F51-0D87-4590-9693-B16AB136FC13}" srcOrd="0" destOrd="0" presId="urn:microsoft.com/office/officeart/2005/8/layout/equation2"/>
    <dgm:cxn modelId="{BA992D09-E494-423E-ACA0-585E6E833E7A}" type="presOf" srcId="{EED4FEA0-D12A-40AE-A357-98D1B93B2A2D}" destId="{D98D02B7-97DD-4657-9B99-0C0DF64CD0CE}" srcOrd="0" destOrd="0" presId="urn:microsoft.com/office/officeart/2005/8/layout/equation2"/>
    <dgm:cxn modelId="{06076451-33FA-4802-BB23-2C060E90D033}" type="presOf" srcId="{2EDFF198-2CFD-4DC6-9FCA-C026D1CE1F8D}" destId="{F3B9EC3A-73A8-4E0D-AC75-F8160D13C153}" srcOrd="0" destOrd="0" presId="urn:microsoft.com/office/officeart/2005/8/layout/equation2"/>
    <dgm:cxn modelId="{B4371B3C-1650-4FE7-A027-D3A767185728}" srcId="{DF747BF3-CDAB-4FFD-B085-52701267671B}" destId="{2EDFF198-2CFD-4DC6-9FCA-C026D1CE1F8D}" srcOrd="2" destOrd="0" parTransId="{4A7684DA-B3D1-45EA-8EB8-F61A4499ED85}" sibTransId="{A5CE4911-0FC9-45B6-AC1B-CD7F18C1E5F0}"/>
    <dgm:cxn modelId="{9D819FBE-3E5B-4B5C-8EC2-D948CDDE8008}" type="presOf" srcId="{DF747BF3-CDAB-4FFD-B085-52701267671B}" destId="{5401CD4F-036F-40AF-9FB9-C50736B26774}" srcOrd="0" destOrd="0" presId="urn:microsoft.com/office/officeart/2005/8/layout/equation2"/>
    <dgm:cxn modelId="{31004CC6-FCDD-426C-8AAB-2669F9D3BED4}" type="presOf" srcId="{BD1AA6D7-EA96-4D48-A942-9B802ADC06BE}" destId="{BBBA9047-3210-4D80-BFBA-6090C10617C7}" srcOrd="0" destOrd="0" presId="urn:microsoft.com/office/officeart/2005/8/layout/equation2"/>
    <dgm:cxn modelId="{6608AA05-E600-47F9-8121-6D3299B68673}" type="presOf" srcId="{172EEE1E-AEBE-4D84-8CBE-DED9828EC51F}" destId="{96E1DE06-53A3-4171-8F2D-9CA9FC273BCB}" srcOrd="0" destOrd="0" presId="urn:microsoft.com/office/officeart/2005/8/layout/equation2"/>
    <dgm:cxn modelId="{55CDC047-BC5D-4CDF-BA09-F3CBAA7E2A76}" srcId="{DF747BF3-CDAB-4FFD-B085-52701267671B}" destId="{EED4FEA0-D12A-40AE-A357-98D1B93B2A2D}" srcOrd="0" destOrd="0" parTransId="{831E360F-0D62-43D4-8E41-0C9D50B39095}" sibTransId="{BD1AA6D7-EA96-4D48-A942-9B802ADC06BE}"/>
    <dgm:cxn modelId="{56EE2E6F-1E02-432D-92E8-6C1F2DB0B5F3}" type="presParOf" srcId="{5401CD4F-036F-40AF-9FB9-C50736B26774}" destId="{3F5F4DAA-CCA6-4065-996C-8E2057436C11}" srcOrd="0" destOrd="0" presId="urn:microsoft.com/office/officeart/2005/8/layout/equation2"/>
    <dgm:cxn modelId="{E1600A01-426F-4561-992E-31A495F8E4E7}" type="presParOf" srcId="{3F5F4DAA-CCA6-4065-996C-8E2057436C11}" destId="{D98D02B7-97DD-4657-9B99-0C0DF64CD0CE}" srcOrd="0" destOrd="0" presId="urn:microsoft.com/office/officeart/2005/8/layout/equation2"/>
    <dgm:cxn modelId="{04499363-0FAF-4731-89B5-E880DE22A80B}" type="presParOf" srcId="{3F5F4DAA-CCA6-4065-996C-8E2057436C11}" destId="{391F362C-C749-448B-9D5B-5CE49FE10C3B}" srcOrd="1" destOrd="0" presId="urn:microsoft.com/office/officeart/2005/8/layout/equation2"/>
    <dgm:cxn modelId="{34DB49B4-69B2-4749-8E22-3A05CC0BA087}" type="presParOf" srcId="{3F5F4DAA-CCA6-4065-996C-8E2057436C11}" destId="{BBBA9047-3210-4D80-BFBA-6090C10617C7}" srcOrd="2" destOrd="0" presId="urn:microsoft.com/office/officeart/2005/8/layout/equation2"/>
    <dgm:cxn modelId="{1472648B-DE05-43D1-9AD8-18D908307CCA}" type="presParOf" srcId="{3F5F4DAA-CCA6-4065-996C-8E2057436C11}" destId="{4F1DED9C-D921-459F-BA89-38EBCCC71C62}" srcOrd="3" destOrd="0" presId="urn:microsoft.com/office/officeart/2005/8/layout/equation2"/>
    <dgm:cxn modelId="{D58AEBE8-E2D5-48D1-A4CA-8D8D7175FB56}" type="presParOf" srcId="{3F5F4DAA-CCA6-4065-996C-8E2057436C11}" destId="{96E1DE06-53A3-4171-8F2D-9CA9FC273BCB}" srcOrd="4" destOrd="0" presId="urn:microsoft.com/office/officeart/2005/8/layout/equation2"/>
    <dgm:cxn modelId="{02A6E81A-2280-4003-A72C-BC1A8595CCC6}" type="presParOf" srcId="{5401CD4F-036F-40AF-9FB9-C50736B26774}" destId="{F4153F51-0D87-4590-9693-B16AB136FC13}" srcOrd="1" destOrd="0" presId="urn:microsoft.com/office/officeart/2005/8/layout/equation2"/>
    <dgm:cxn modelId="{204AE29A-34E8-4A1C-862F-B253C1860A57}" type="presParOf" srcId="{F4153F51-0D87-4590-9693-B16AB136FC13}" destId="{400B5860-C87A-4E24-8267-E2F983191EE4}" srcOrd="0" destOrd="0" presId="urn:microsoft.com/office/officeart/2005/8/layout/equation2"/>
    <dgm:cxn modelId="{D017BFCB-496A-4086-8DC8-35565B18AACF}" type="presParOf" srcId="{5401CD4F-036F-40AF-9FB9-C50736B26774}" destId="{F3B9EC3A-73A8-4E0D-AC75-F8160D13C153}"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4C583A-F705-4C86-A738-DDFC6967BA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A8623610-4B25-4123-8515-82167594B41E}">
      <dgm:prSet phldrT="[Text]"/>
      <dgm:spPr/>
      <dgm:t>
        <a:bodyPr/>
        <a:lstStyle/>
        <a:p>
          <a:r>
            <a:rPr lang="de-DE" dirty="0" smtClean="0"/>
            <a:t>Wichtigste Methoden</a:t>
          </a:r>
          <a:endParaRPr lang="de-DE" dirty="0"/>
        </a:p>
      </dgm:t>
    </dgm:pt>
    <dgm:pt modelId="{D1DA6D2E-BB0E-4D22-8201-618510C4B117}" type="parTrans" cxnId="{BDA87CB8-2351-4B1D-974E-21F46BA5ADBE}">
      <dgm:prSet/>
      <dgm:spPr/>
      <dgm:t>
        <a:bodyPr/>
        <a:lstStyle/>
        <a:p>
          <a:endParaRPr lang="de-DE"/>
        </a:p>
      </dgm:t>
    </dgm:pt>
    <dgm:pt modelId="{E577969A-F9B2-47C6-BA94-FD99B72CF0E3}" type="sibTrans" cxnId="{BDA87CB8-2351-4B1D-974E-21F46BA5ADBE}">
      <dgm:prSet/>
      <dgm:spPr/>
      <dgm:t>
        <a:bodyPr/>
        <a:lstStyle/>
        <a:p>
          <a:endParaRPr lang="de-DE"/>
        </a:p>
      </dgm:t>
    </dgm:pt>
    <dgm:pt modelId="{4B58D4E9-5C4B-4123-8E7D-0FBA6BA5624E}">
      <dgm:prSet phldrT="[Text]"/>
      <dgm:spPr/>
      <dgm:t>
        <a:bodyPr/>
        <a:lstStyle/>
        <a:p>
          <a:r>
            <a:rPr lang="de-DE" dirty="0" smtClean="0"/>
            <a:t>Jedes Jahr die Ersatzinvestition mit den Kriterien der Investitionsrechnung durchrechnen</a:t>
          </a:r>
          <a:endParaRPr lang="de-DE" dirty="0"/>
        </a:p>
      </dgm:t>
    </dgm:pt>
    <dgm:pt modelId="{B0DF2192-71CE-4485-A237-775F94DF6823}" type="parTrans" cxnId="{2BC962DA-CA6D-4976-AAE6-6D5A474D13B5}">
      <dgm:prSet/>
      <dgm:spPr/>
      <dgm:t>
        <a:bodyPr/>
        <a:lstStyle/>
        <a:p>
          <a:endParaRPr lang="de-DE"/>
        </a:p>
      </dgm:t>
    </dgm:pt>
    <dgm:pt modelId="{D47BFC66-0FB6-4DE5-9DDF-7F360C4BFFA4}" type="sibTrans" cxnId="{2BC962DA-CA6D-4976-AAE6-6D5A474D13B5}">
      <dgm:prSet/>
      <dgm:spPr/>
      <dgm:t>
        <a:bodyPr/>
        <a:lstStyle/>
        <a:p>
          <a:endParaRPr lang="de-DE"/>
        </a:p>
      </dgm:t>
    </dgm:pt>
    <dgm:pt modelId="{012262B7-4DBE-4615-858D-33CE8D8EFF62}">
      <dgm:prSet phldrT="[Text]"/>
      <dgm:spPr/>
      <dgm:t>
        <a:bodyPr/>
        <a:lstStyle/>
        <a:p>
          <a:r>
            <a:rPr lang="de-DE" dirty="0" smtClean="0"/>
            <a:t>Grenzbetrachtung: </a:t>
          </a:r>
          <a:br>
            <a:rPr lang="de-DE" dirty="0" smtClean="0"/>
          </a:br>
          <a:r>
            <a:rPr lang="de-DE" dirty="0" smtClean="0"/>
            <a:t>Wie verändert sich das nächste Jahr? </a:t>
          </a:r>
        </a:p>
        <a:p>
          <a:r>
            <a:rPr lang="de-DE" dirty="0" smtClean="0"/>
            <a:t>(Überschneidung </a:t>
          </a:r>
          <a:r>
            <a:rPr lang="de-DE" dirty="0" err="1" smtClean="0"/>
            <a:t>Savings</a:t>
          </a:r>
          <a:r>
            <a:rPr lang="de-DE" dirty="0" smtClean="0"/>
            <a:t>-Methode)</a:t>
          </a:r>
          <a:endParaRPr lang="de-DE" dirty="0"/>
        </a:p>
      </dgm:t>
    </dgm:pt>
    <dgm:pt modelId="{D5390C0E-EFF1-4038-AC96-0F19D818E09F}" type="parTrans" cxnId="{B3F81AD7-3A23-4B26-857E-B78C7B119A03}">
      <dgm:prSet/>
      <dgm:spPr/>
      <dgm:t>
        <a:bodyPr/>
        <a:lstStyle/>
        <a:p>
          <a:endParaRPr lang="de-DE"/>
        </a:p>
      </dgm:t>
    </dgm:pt>
    <dgm:pt modelId="{D5324823-9392-45D0-BBE1-8BACA5F0ECAC}" type="sibTrans" cxnId="{B3F81AD7-3A23-4B26-857E-B78C7B119A03}">
      <dgm:prSet/>
      <dgm:spPr/>
      <dgm:t>
        <a:bodyPr/>
        <a:lstStyle/>
        <a:p>
          <a:endParaRPr lang="de-DE"/>
        </a:p>
      </dgm:t>
    </dgm:pt>
    <dgm:pt modelId="{DDB6FFF5-2FF6-42E8-A5E8-B512AD4064C5}" type="pres">
      <dgm:prSet presAssocID="{264C583A-F705-4C86-A738-DDFC6967BA7A}" presName="hierChild1" presStyleCnt="0">
        <dgm:presLayoutVars>
          <dgm:orgChart val="1"/>
          <dgm:chPref val="1"/>
          <dgm:dir/>
          <dgm:animOne val="branch"/>
          <dgm:animLvl val="lvl"/>
          <dgm:resizeHandles/>
        </dgm:presLayoutVars>
      </dgm:prSet>
      <dgm:spPr/>
      <dgm:t>
        <a:bodyPr/>
        <a:lstStyle/>
        <a:p>
          <a:endParaRPr lang="de-DE"/>
        </a:p>
      </dgm:t>
    </dgm:pt>
    <dgm:pt modelId="{3153F919-CB7A-4F8B-9EA1-F4BE59433783}" type="pres">
      <dgm:prSet presAssocID="{A8623610-4B25-4123-8515-82167594B41E}" presName="hierRoot1" presStyleCnt="0">
        <dgm:presLayoutVars>
          <dgm:hierBranch val="init"/>
        </dgm:presLayoutVars>
      </dgm:prSet>
      <dgm:spPr/>
    </dgm:pt>
    <dgm:pt modelId="{C24502B0-0B92-484E-9F3E-6783E0B83E12}" type="pres">
      <dgm:prSet presAssocID="{A8623610-4B25-4123-8515-82167594B41E}" presName="rootComposite1" presStyleCnt="0"/>
      <dgm:spPr/>
    </dgm:pt>
    <dgm:pt modelId="{FE593356-FCD9-49D8-BE0B-CC4027CDEBC0}" type="pres">
      <dgm:prSet presAssocID="{A8623610-4B25-4123-8515-82167594B41E}" presName="rootText1" presStyleLbl="node0" presStyleIdx="0" presStyleCnt="1" custScaleY="61719">
        <dgm:presLayoutVars>
          <dgm:chPref val="3"/>
        </dgm:presLayoutVars>
      </dgm:prSet>
      <dgm:spPr/>
      <dgm:t>
        <a:bodyPr/>
        <a:lstStyle/>
        <a:p>
          <a:endParaRPr lang="de-DE"/>
        </a:p>
      </dgm:t>
    </dgm:pt>
    <dgm:pt modelId="{043653F3-5EE0-43FE-8EB7-70D501D9F58D}" type="pres">
      <dgm:prSet presAssocID="{A8623610-4B25-4123-8515-82167594B41E}" presName="rootConnector1" presStyleLbl="node1" presStyleIdx="0" presStyleCnt="0"/>
      <dgm:spPr/>
      <dgm:t>
        <a:bodyPr/>
        <a:lstStyle/>
        <a:p>
          <a:endParaRPr lang="de-DE"/>
        </a:p>
      </dgm:t>
    </dgm:pt>
    <dgm:pt modelId="{2DD6870F-8F85-4E32-980A-71B67055DC9F}" type="pres">
      <dgm:prSet presAssocID="{A8623610-4B25-4123-8515-82167594B41E}" presName="hierChild2" presStyleCnt="0"/>
      <dgm:spPr/>
    </dgm:pt>
    <dgm:pt modelId="{98F2DE03-FB53-48BF-B93B-CE7BDB30EF1F}" type="pres">
      <dgm:prSet presAssocID="{B0DF2192-71CE-4485-A237-775F94DF6823}" presName="Name37" presStyleLbl="parChTrans1D2" presStyleIdx="0" presStyleCnt="2"/>
      <dgm:spPr/>
      <dgm:t>
        <a:bodyPr/>
        <a:lstStyle/>
        <a:p>
          <a:endParaRPr lang="de-DE"/>
        </a:p>
      </dgm:t>
    </dgm:pt>
    <dgm:pt modelId="{670D3FFB-D90C-4839-848C-FE34EBD7A5F5}" type="pres">
      <dgm:prSet presAssocID="{4B58D4E9-5C4B-4123-8E7D-0FBA6BA5624E}" presName="hierRoot2" presStyleCnt="0">
        <dgm:presLayoutVars>
          <dgm:hierBranch val="init"/>
        </dgm:presLayoutVars>
      </dgm:prSet>
      <dgm:spPr/>
    </dgm:pt>
    <dgm:pt modelId="{4CB7AFD6-7D67-4FB4-A2F0-D3069B63AB00}" type="pres">
      <dgm:prSet presAssocID="{4B58D4E9-5C4B-4123-8E7D-0FBA6BA5624E}" presName="rootComposite" presStyleCnt="0"/>
      <dgm:spPr/>
    </dgm:pt>
    <dgm:pt modelId="{FDDCFD54-E517-48D1-A9A5-4F74E699DDE8}" type="pres">
      <dgm:prSet presAssocID="{4B58D4E9-5C4B-4123-8E7D-0FBA6BA5624E}" presName="rootText" presStyleLbl="node2" presStyleIdx="0" presStyleCnt="2">
        <dgm:presLayoutVars>
          <dgm:chPref val="3"/>
        </dgm:presLayoutVars>
      </dgm:prSet>
      <dgm:spPr/>
      <dgm:t>
        <a:bodyPr/>
        <a:lstStyle/>
        <a:p>
          <a:endParaRPr lang="de-DE"/>
        </a:p>
      </dgm:t>
    </dgm:pt>
    <dgm:pt modelId="{78029ED1-48A8-436B-9BF3-57B9D98B5738}" type="pres">
      <dgm:prSet presAssocID="{4B58D4E9-5C4B-4123-8E7D-0FBA6BA5624E}" presName="rootConnector" presStyleLbl="node2" presStyleIdx="0" presStyleCnt="2"/>
      <dgm:spPr/>
      <dgm:t>
        <a:bodyPr/>
        <a:lstStyle/>
        <a:p>
          <a:endParaRPr lang="de-DE"/>
        </a:p>
      </dgm:t>
    </dgm:pt>
    <dgm:pt modelId="{3ADF6184-4725-4FBD-8CAE-329B8DAABBEC}" type="pres">
      <dgm:prSet presAssocID="{4B58D4E9-5C4B-4123-8E7D-0FBA6BA5624E}" presName="hierChild4" presStyleCnt="0"/>
      <dgm:spPr/>
    </dgm:pt>
    <dgm:pt modelId="{69EB7D17-249E-4F71-B359-9BADC3596595}" type="pres">
      <dgm:prSet presAssocID="{4B58D4E9-5C4B-4123-8E7D-0FBA6BA5624E}" presName="hierChild5" presStyleCnt="0"/>
      <dgm:spPr/>
    </dgm:pt>
    <dgm:pt modelId="{BE3BF6BD-3EFF-494D-BF66-A986EE17C064}" type="pres">
      <dgm:prSet presAssocID="{D5390C0E-EFF1-4038-AC96-0F19D818E09F}" presName="Name37" presStyleLbl="parChTrans1D2" presStyleIdx="1" presStyleCnt="2"/>
      <dgm:spPr/>
      <dgm:t>
        <a:bodyPr/>
        <a:lstStyle/>
        <a:p>
          <a:endParaRPr lang="de-DE"/>
        </a:p>
      </dgm:t>
    </dgm:pt>
    <dgm:pt modelId="{3C9BB950-0008-45C1-8A8E-AC3C042B59BC}" type="pres">
      <dgm:prSet presAssocID="{012262B7-4DBE-4615-858D-33CE8D8EFF62}" presName="hierRoot2" presStyleCnt="0">
        <dgm:presLayoutVars>
          <dgm:hierBranch val="init"/>
        </dgm:presLayoutVars>
      </dgm:prSet>
      <dgm:spPr/>
    </dgm:pt>
    <dgm:pt modelId="{46CDA736-70F0-47B3-85C2-6B269695413A}" type="pres">
      <dgm:prSet presAssocID="{012262B7-4DBE-4615-858D-33CE8D8EFF62}" presName="rootComposite" presStyleCnt="0"/>
      <dgm:spPr/>
    </dgm:pt>
    <dgm:pt modelId="{BA25FAC4-C2C0-4D8C-B237-8D9A996F2A35}" type="pres">
      <dgm:prSet presAssocID="{012262B7-4DBE-4615-858D-33CE8D8EFF62}" presName="rootText" presStyleLbl="node2" presStyleIdx="1" presStyleCnt="2">
        <dgm:presLayoutVars>
          <dgm:chPref val="3"/>
        </dgm:presLayoutVars>
      </dgm:prSet>
      <dgm:spPr/>
      <dgm:t>
        <a:bodyPr/>
        <a:lstStyle/>
        <a:p>
          <a:endParaRPr lang="de-DE"/>
        </a:p>
      </dgm:t>
    </dgm:pt>
    <dgm:pt modelId="{7959A688-8D01-4D0F-B798-66615A916DB5}" type="pres">
      <dgm:prSet presAssocID="{012262B7-4DBE-4615-858D-33CE8D8EFF62}" presName="rootConnector" presStyleLbl="node2" presStyleIdx="1" presStyleCnt="2"/>
      <dgm:spPr/>
      <dgm:t>
        <a:bodyPr/>
        <a:lstStyle/>
        <a:p>
          <a:endParaRPr lang="de-DE"/>
        </a:p>
      </dgm:t>
    </dgm:pt>
    <dgm:pt modelId="{801AFBDE-8FC7-44F7-BC47-72D0C4172357}" type="pres">
      <dgm:prSet presAssocID="{012262B7-4DBE-4615-858D-33CE8D8EFF62}" presName="hierChild4" presStyleCnt="0"/>
      <dgm:spPr/>
    </dgm:pt>
    <dgm:pt modelId="{EFDF4972-946E-4BB9-A804-5A3686667E00}" type="pres">
      <dgm:prSet presAssocID="{012262B7-4DBE-4615-858D-33CE8D8EFF62}" presName="hierChild5" presStyleCnt="0"/>
      <dgm:spPr/>
    </dgm:pt>
    <dgm:pt modelId="{05A50744-0798-4B84-A64D-0DFBEC8D4EBF}" type="pres">
      <dgm:prSet presAssocID="{A8623610-4B25-4123-8515-82167594B41E}" presName="hierChild3" presStyleCnt="0"/>
      <dgm:spPr/>
    </dgm:pt>
  </dgm:ptLst>
  <dgm:cxnLst>
    <dgm:cxn modelId="{A4902B31-E6EE-4A8E-8B19-0F02E808691D}" type="presOf" srcId="{A8623610-4B25-4123-8515-82167594B41E}" destId="{043653F3-5EE0-43FE-8EB7-70D501D9F58D}" srcOrd="1" destOrd="0" presId="urn:microsoft.com/office/officeart/2005/8/layout/orgChart1"/>
    <dgm:cxn modelId="{2BC962DA-CA6D-4976-AAE6-6D5A474D13B5}" srcId="{A8623610-4B25-4123-8515-82167594B41E}" destId="{4B58D4E9-5C4B-4123-8E7D-0FBA6BA5624E}" srcOrd="0" destOrd="0" parTransId="{B0DF2192-71CE-4485-A237-775F94DF6823}" sibTransId="{D47BFC66-0FB6-4DE5-9DDF-7F360C4BFFA4}"/>
    <dgm:cxn modelId="{A5EE521D-1CBB-4038-998F-F020A6C4C714}" type="presOf" srcId="{D5390C0E-EFF1-4038-AC96-0F19D818E09F}" destId="{BE3BF6BD-3EFF-494D-BF66-A986EE17C064}" srcOrd="0" destOrd="0" presId="urn:microsoft.com/office/officeart/2005/8/layout/orgChart1"/>
    <dgm:cxn modelId="{B1A1408D-7FFA-4664-942B-D348A2EC305C}" type="presOf" srcId="{4B58D4E9-5C4B-4123-8E7D-0FBA6BA5624E}" destId="{FDDCFD54-E517-48D1-A9A5-4F74E699DDE8}" srcOrd="0" destOrd="0" presId="urn:microsoft.com/office/officeart/2005/8/layout/orgChart1"/>
    <dgm:cxn modelId="{FD91D1CA-3F49-4863-8C3E-2F673ADDA19A}" type="presOf" srcId="{4B58D4E9-5C4B-4123-8E7D-0FBA6BA5624E}" destId="{78029ED1-48A8-436B-9BF3-57B9D98B5738}" srcOrd="1" destOrd="0" presId="urn:microsoft.com/office/officeart/2005/8/layout/orgChart1"/>
    <dgm:cxn modelId="{D7832EE7-1AA1-48D0-BA92-29082CB5D862}" type="presOf" srcId="{012262B7-4DBE-4615-858D-33CE8D8EFF62}" destId="{7959A688-8D01-4D0F-B798-66615A916DB5}" srcOrd="1" destOrd="0" presId="urn:microsoft.com/office/officeart/2005/8/layout/orgChart1"/>
    <dgm:cxn modelId="{EDE96543-DC23-400C-9337-548C28CDF6A9}" type="presOf" srcId="{012262B7-4DBE-4615-858D-33CE8D8EFF62}" destId="{BA25FAC4-C2C0-4D8C-B237-8D9A996F2A35}" srcOrd="0" destOrd="0" presId="urn:microsoft.com/office/officeart/2005/8/layout/orgChart1"/>
    <dgm:cxn modelId="{FAF46DBA-BA24-4227-9E1D-93A31D9CEA7E}" type="presOf" srcId="{A8623610-4B25-4123-8515-82167594B41E}" destId="{FE593356-FCD9-49D8-BE0B-CC4027CDEBC0}" srcOrd="0" destOrd="0" presId="urn:microsoft.com/office/officeart/2005/8/layout/orgChart1"/>
    <dgm:cxn modelId="{B3F81AD7-3A23-4B26-857E-B78C7B119A03}" srcId="{A8623610-4B25-4123-8515-82167594B41E}" destId="{012262B7-4DBE-4615-858D-33CE8D8EFF62}" srcOrd="1" destOrd="0" parTransId="{D5390C0E-EFF1-4038-AC96-0F19D818E09F}" sibTransId="{D5324823-9392-45D0-BBE1-8BACA5F0ECAC}"/>
    <dgm:cxn modelId="{43E03A84-D791-4043-BCC7-AF9859308DA6}" type="presOf" srcId="{264C583A-F705-4C86-A738-DDFC6967BA7A}" destId="{DDB6FFF5-2FF6-42E8-A5E8-B512AD4064C5}" srcOrd="0" destOrd="0" presId="urn:microsoft.com/office/officeart/2005/8/layout/orgChart1"/>
    <dgm:cxn modelId="{92C3E417-1A59-47C5-9250-0090709DA063}" type="presOf" srcId="{B0DF2192-71CE-4485-A237-775F94DF6823}" destId="{98F2DE03-FB53-48BF-B93B-CE7BDB30EF1F}" srcOrd="0" destOrd="0" presId="urn:microsoft.com/office/officeart/2005/8/layout/orgChart1"/>
    <dgm:cxn modelId="{BDA87CB8-2351-4B1D-974E-21F46BA5ADBE}" srcId="{264C583A-F705-4C86-A738-DDFC6967BA7A}" destId="{A8623610-4B25-4123-8515-82167594B41E}" srcOrd="0" destOrd="0" parTransId="{D1DA6D2E-BB0E-4D22-8201-618510C4B117}" sibTransId="{E577969A-F9B2-47C6-BA94-FD99B72CF0E3}"/>
    <dgm:cxn modelId="{5797036F-539A-49FE-B6B9-81BB90FA7041}" type="presParOf" srcId="{DDB6FFF5-2FF6-42E8-A5E8-B512AD4064C5}" destId="{3153F919-CB7A-4F8B-9EA1-F4BE59433783}" srcOrd="0" destOrd="0" presId="urn:microsoft.com/office/officeart/2005/8/layout/orgChart1"/>
    <dgm:cxn modelId="{1A3A9598-4855-4FCD-BAA5-45B5DAAA7639}" type="presParOf" srcId="{3153F919-CB7A-4F8B-9EA1-F4BE59433783}" destId="{C24502B0-0B92-484E-9F3E-6783E0B83E12}" srcOrd="0" destOrd="0" presId="urn:microsoft.com/office/officeart/2005/8/layout/orgChart1"/>
    <dgm:cxn modelId="{90702179-9E8F-4723-A70A-CC76D6773722}" type="presParOf" srcId="{C24502B0-0B92-484E-9F3E-6783E0B83E12}" destId="{FE593356-FCD9-49D8-BE0B-CC4027CDEBC0}" srcOrd="0" destOrd="0" presId="urn:microsoft.com/office/officeart/2005/8/layout/orgChart1"/>
    <dgm:cxn modelId="{88FBEFE8-63FE-4F06-A7B5-05D852BF4885}" type="presParOf" srcId="{C24502B0-0B92-484E-9F3E-6783E0B83E12}" destId="{043653F3-5EE0-43FE-8EB7-70D501D9F58D}" srcOrd="1" destOrd="0" presId="urn:microsoft.com/office/officeart/2005/8/layout/orgChart1"/>
    <dgm:cxn modelId="{08CFB7BB-6218-4ED4-AC56-1AC517BBAC99}" type="presParOf" srcId="{3153F919-CB7A-4F8B-9EA1-F4BE59433783}" destId="{2DD6870F-8F85-4E32-980A-71B67055DC9F}" srcOrd="1" destOrd="0" presId="urn:microsoft.com/office/officeart/2005/8/layout/orgChart1"/>
    <dgm:cxn modelId="{9D52CD7F-2A2B-4D17-9E7E-8E71834CF04C}" type="presParOf" srcId="{2DD6870F-8F85-4E32-980A-71B67055DC9F}" destId="{98F2DE03-FB53-48BF-B93B-CE7BDB30EF1F}" srcOrd="0" destOrd="0" presId="urn:microsoft.com/office/officeart/2005/8/layout/orgChart1"/>
    <dgm:cxn modelId="{F7D32B30-2697-4EC9-9212-2EE84BA42FCE}" type="presParOf" srcId="{2DD6870F-8F85-4E32-980A-71B67055DC9F}" destId="{670D3FFB-D90C-4839-848C-FE34EBD7A5F5}" srcOrd="1" destOrd="0" presId="urn:microsoft.com/office/officeart/2005/8/layout/orgChart1"/>
    <dgm:cxn modelId="{46385AE2-8637-4EE9-96B3-50E5DE59B832}" type="presParOf" srcId="{670D3FFB-D90C-4839-848C-FE34EBD7A5F5}" destId="{4CB7AFD6-7D67-4FB4-A2F0-D3069B63AB00}" srcOrd="0" destOrd="0" presId="urn:microsoft.com/office/officeart/2005/8/layout/orgChart1"/>
    <dgm:cxn modelId="{B8FB3146-E412-4DD7-BAD7-890049A8FF71}" type="presParOf" srcId="{4CB7AFD6-7D67-4FB4-A2F0-D3069B63AB00}" destId="{FDDCFD54-E517-48D1-A9A5-4F74E699DDE8}" srcOrd="0" destOrd="0" presId="urn:microsoft.com/office/officeart/2005/8/layout/orgChart1"/>
    <dgm:cxn modelId="{9E125E07-EF90-4B17-82AF-40A550B11B06}" type="presParOf" srcId="{4CB7AFD6-7D67-4FB4-A2F0-D3069B63AB00}" destId="{78029ED1-48A8-436B-9BF3-57B9D98B5738}" srcOrd="1" destOrd="0" presId="urn:microsoft.com/office/officeart/2005/8/layout/orgChart1"/>
    <dgm:cxn modelId="{99A9EAC9-F592-455F-A08F-ADE3CFF22825}" type="presParOf" srcId="{670D3FFB-D90C-4839-848C-FE34EBD7A5F5}" destId="{3ADF6184-4725-4FBD-8CAE-329B8DAABBEC}" srcOrd="1" destOrd="0" presId="urn:microsoft.com/office/officeart/2005/8/layout/orgChart1"/>
    <dgm:cxn modelId="{B1806BE2-7E8C-4FE6-98E9-5D9E4A513AAC}" type="presParOf" srcId="{670D3FFB-D90C-4839-848C-FE34EBD7A5F5}" destId="{69EB7D17-249E-4F71-B359-9BADC3596595}" srcOrd="2" destOrd="0" presId="urn:microsoft.com/office/officeart/2005/8/layout/orgChart1"/>
    <dgm:cxn modelId="{4E0E25C4-7D17-4289-BCAA-A7606A585E05}" type="presParOf" srcId="{2DD6870F-8F85-4E32-980A-71B67055DC9F}" destId="{BE3BF6BD-3EFF-494D-BF66-A986EE17C064}" srcOrd="2" destOrd="0" presId="urn:microsoft.com/office/officeart/2005/8/layout/orgChart1"/>
    <dgm:cxn modelId="{6C54BB9B-D730-45F0-A06D-451DA3343E44}" type="presParOf" srcId="{2DD6870F-8F85-4E32-980A-71B67055DC9F}" destId="{3C9BB950-0008-45C1-8A8E-AC3C042B59BC}" srcOrd="3" destOrd="0" presId="urn:microsoft.com/office/officeart/2005/8/layout/orgChart1"/>
    <dgm:cxn modelId="{9346B48B-3C76-495B-9E92-699E68E12962}" type="presParOf" srcId="{3C9BB950-0008-45C1-8A8E-AC3C042B59BC}" destId="{46CDA736-70F0-47B3-85C2-6B269695413A}" srcOrd="0" destOrd="0" presId="urn:microsoft.com/office/officeart/2005/8/layout/orgChart1"/>
    <dgm:cxn modelId="{6AE3A0BC-5CB8-4E8E-BF93-19743A54F3F1}" type="presParOf" srcId="{46CDA736-70F0-47B3-85C2-6B269695413A}" destId="{BA25FAC4-C2C0-4D8C-B237-8D9A996F2A35}" srcOrd="0" destOrd="0" presId="urn:microsoft.com/office/officeart/2005/8/layout/orgChart1"/>
    <dgm:cxn modelId="{730170AF-A9BF-4F54-92E8-73215D82EAB2}" type="presParOf" srcId="{46CDA736-70F0-47B3-85C2-6B269695413A}" destId="{7959A688-8D01-4D0F-B798-66615A916DB5}" srcOrd="1" destOrd="0" presId="urn:microsoft.com/office/officeart/2005/8/layout/orgChart1"/>
    <dgm:cxn modelId="{B2934A94-257C-4960-A7F4-2CDF25FF546F}" type="presParOf" srcId="{3C9BB950-0008-45C1-8A8E-AC3C042B59BC}" destId="{801AFBDE-8FC7-44F7-BC47-72D0C4172357}" srcOrd="1" destOrd="0" presId="urn:microsoft.com/office/officeart/2005/8/layout/orgChart1"/>
    <dgm:cxn modelId="{CA2AE8F7-ECCC-40F4-A79E-95086F9B6668}" type="presParOf" srcId="{3C9BB950-0008-45C1-8A8E-AC3C042B59BC}" destId="{EFDF4972-946E-4BB9-A804-5A3686667E00}" srcOrd="2" destOrd="0" presId="urn:microsoft.com/office/officeart/2005/8/layout/orgChart1"/>
    <dgm:cxn modelId="{1DBDC8F8-6354-4702-AF6F-EAC725A50154}" type="presParOf" srcId="{3153F919-CB7A-4F8B-9EA1-F4BE59433783}" destId="{05A50744-0798-4B84-A64D-0DFBEC8D4EB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A94E84-C519-43EE-8A86-049424C6F0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29C183FE-8435-4FEA-BB56-68EE0E3868D0}">
      <dgm:prSet phldrT="[Text]"/>
      <dgm:spPr/>
      <dgm:t>
        <a:bodyPr/>
        <a:lstStyle/>
        <a:p>
          <a:r>
            <a:rPr lang="de-DE" dirty="0" smtClean="0"/>
            <a:t>Definitionsvarianten energetische Amortisation</a:t>
          </a:r>
        </a:p>
      </dgm:t>
    </dgm:pt>
    <dgm:pt modelId="{FA7B59B0-C9C3-4F12-A558-A73D6D9CCAB3}" type="parTrans" cxnId="{B56A635C-9D40-4AA4-B99C-D52714C0BD74}">
      <dgm:prSet/>
      <dgm:spPr/>
      <dgm:t>
        <a:bodyPr/>
        <a:lstStyle/>
        <a:p>
          <a:endParaRPr lang="de-DE"/>
        </a:p>
      </dgm:t>
    </dgm:pt>
    <dgm:pt modelId="{700EABE6-415D-4D62-9C18-AB34E1D9EDA2}" type="sibTrans" cxnId="{B56A635C-9D40-4AA4-B99C-D52714C0BD74}">
      <dgm:prSet/>
      <dgm:spPr/>
      <dgm:t>
        <a:bodyPr/>
        <a:lstStyle/>
        <a:p>
          <a:endParaRPr lang="de-DE"/>
        </a:p>
      </dgm:t>
    </dgm:pt>
    <dgm:pt modelId="{B3290A4C-0661-4BC9-BB65-B734CD8D2C5A}">
      <dgm:prSet phldrT="[Text]"/>
      <dgm:spPr/>
      <dgm:t>
        <a:bodyPr/>
        <a:lstStyle/>
        <a:p>
          <a:r>
            <a:rPr lang="de-DE" dirty="0" smtClean="0"/>
            <a:t>Energie für eine erneuerbare Energieanlage </a:t>
          </a:r>
        </a:p>
        <a:p>
          <a:r>
            <a:rPr lang="de-DE" dirty="0" smtClean="0"/>
            <a:t>dividiert durch </a:t>
          </a:r>
        </a:p>
        <a:p>
          <a:r>
            <a:rPr lang="de-DE" dirty="0" smtClean="0"/>
            <a:t>jährlicher Energieertrag</a:t>
          </a:r>
          <a:endParaRPr lang="de-DE" dirty="0"/>
        </a:p>
      </dgm:t>
    </dgm:pt>
    <dgm:pt modelId="{A786E534-DE88-465B-9E14-D48748F985B5}" type="parTrans" cxnId="{F71CECB2-22E5-4ACD-B584-9D355F72F84B}">
      <dgm:prSet/>
      <dgm:spPr/>
      <dgm:t>
        <a:bodyPr/>
        <a:lstStyle/>
        <a:p>
          <a:endParaRPr lang="de-DE"/>
        </a:p>
      </dgm:t>
    </dgm:pt>
    <dgm:pt modelId="{75E85C20-11CD-48C4-9665-A935BF5810B0}" type="sibTrans" cxnId="{F71CECB2-22E5-4ACD-B584-9D355F72F84B}">
      <dgm:prSet/>
      <dgm:spPr/>
      <dgm:t>
        <a:bodyPr/>
        <a:lstStyle/>
        <a:p>
          <a:endParaRPr lang="de-DE"/>
        </a:p>
      </dgm:t>
    </dgm:pt>
    <dgm:pt modelId="{3EFBD80C-2EEE-4E4E-A49C-304E1C53595C}">
      <dgm:prSet phldrT="[Text]"/>
      <dgm:spPr/>
      <dgm:t>
        <a:bodyPr/>
        <a:lstStyle/>
        <a:p>
          <a:r>
            <a:rPr lang="de-DE" smtClean="0"/>
            <a:t>Energie für eine Effizienzmaßnahme </a:t>
          </a:r>
        </a:p>
        <a:p>
          <a:r>
            <a:rPr lang="de-DE" smtClean="0"/>
            <a:t>dividiert durch </a:t>
          </a:r>
        </a:p>
        <a:p>
          <a:r>
            <a:rPr lang="de-DE" smtClean="0"/>
            <a:t>jährliche Energieeinsparung</a:t>
          </a:r>
          <a:endParaRPr lang="de-DE" dirty="0"/>
        </a:p>
      </dgm:t>
    </dgm:pt>
    <dgm:pt modelId="{5DF289D5-9E8B-4EA2-8D2E-45D7B824F845}" type="parTrans" cxnId="{304E98C9-0524-4BDF-BB59-0044A04717BC}">
      <dgm:prSet/>
      <dgm:spPr/>
    </dgm:pt>
    <dgm:pt modelId="{4D033FA3-A633-458E-8398-545BAD82873E}" type="sibTrans" cxnId="{304E98C9-0524-4BDF-BB59-0044A04717BC}">
      <dgm:prSet/>
      <dgm:spPr/>
    </dgm:pt>
    <dgm:pt modelId="{D0E3E83D-72E5-490C-9BE3-C9B0E1F1B624}" type="pres">
      <dgm:prSet presAssocID="{B5A94E84-C519-43EE-8A86-049424C6F07D}" presName="hierChild1" presStyleCnt="0">
        <dgm:presLayoutVars>
          <dgm:orgChart val="1"/>
          <dgm:chPref val="1"/>
          <dgm:dir/>
          <dgm:animOne val="branch"/>
          <dgm:animLvl val="lvl"/>
          <dgm:resizeHandles/>
        </dgm:presLayoutVars>
      </dgm:prSet>
      <dgm:spPr/>
      <dgm:t>
        <a:bodyPr/>
        <a:lstStyle/>
        <a:p>
          <a:endParaRPr lang="de-DE"/>
        </a:p>
      </dgm:t>
    </dgm:pt>
    <dgm:pt modelId="{17F82008-24DC-478D-9951-8FAF29A95850}" type="pres">
      <dgm:prSet presAssocID="{29C183FE-8435-4FEA-BB56-68EE0E3868D0}" presName="hierRoot1" presStyleCnt="0">
        <dgm:presLayoutVars>
          <dgm:hierBranch val="init"/>
        </dgm:presLayoutVars>
      </dgm:prSet>
      <dgm:spPr/>
    </dgm:pt>
    <dgm:pt modelId="{2EBA7467-0FCE-4276-B8AD-DD4B6CF47955}" type="pres">
      <dgm:prSet presAssocID="{29C183FE-8435-4FEA-BB56-68EE0E3868D0}" presName="rootComposite1" presStyleCnt="0"/>
      <dgm:spPr/>
    </dgm:pt>
    <dgm:pt modelId="{EFB8267A-6F94-4067-BEE8-944ED5272BF5}" type="pres">
      <dgm:prSet presAssocID="{29C183FE-8435-4FEA-BB56-68EE0E3868D0}" presName="rootText1" presStyleLbl="node0" presStyleIdx="0" presStyleCnt="1">
        <dgm:presLayoutVars>
          <dgm:chPref val="3"/>
        </dgm:presLayoutVars>
      </dgm:prSet>
      <dgm:spPr/>
      <dgm:t>
        <a:bodyPr/>
        <a:lstStyle/>
        <a:p>
          <a:endParaRPr lang="de-DE"/>
        </a:p>
      </dgm:t>
    </dgm:pt>
    <dgm:pt modelId="{B33367A4-6BC5-420A-8C68-2D6DCF28E990}" type="pres">
      <dgm:prSet presAssocID="{29C183FE-8435-4FEA-BB56-68EE0E3868D0}" presName="rootConnector1" presStyleLbl="node1" presStyleIdx="0" presStyleCnt="0"/>
      <dgm:spPr/>
      <dgm:t>
        <a:bodyPr/>
        <a:lstStyle/>
        <a:p>
          <a:endParaRPr lang="de-DE"/>
        </a:p>
      </dgm:t>
    </dgm:pt>
    <dgm:pt modelId="{6E502849-9988-4DB4-BF32-C930653DC730}" type="pres">
      <dgm:prSet presAssocID="{29C183FE-8435-4FEA-BB56-68EE0E3868D0}" presName="hierChild2" presStyleCnt="0"/>
      <dgm:spPr/>
    </dgm:pt>
    <dgm:pt modelId="{50BFDC10-8A75-46A0-A6B9-1A01BF024F40}" type="pres">
      <dgm:prSet presAssocID="{A786E534-DE88-465B-9E14-D48748F985B5}" presName="Name37" presStyleLbl="parChTrans1D2" presStyleIdx="0" presStyleCnt="2"/>
      <dgm:spPr/>
      <dgm:t>
        <a:bodyPr/>
        <a:lstStyle/>
        <a:p>
          <a:endParaRPr lang="de-DE"/>
        </a:p>
      </dgm:t>
    </dgm:pt>
    <dgm:pt modelId="{3781BD5A-7D9D-4858-AA9D-F07703520958}" type="pres">
      <dgm:prSet presAssocID="{B3290A4C-0661-4BC9-BB65-B734CD8D2C5A}" presName="hierRoot2" presStyleCnt="0">
        <dgm:presLayoutVars>
          <dgm:hierBranch val="init"/>
        </dgm:presLayoutVars>
      </dgm:prSet>
      <dgm:spPr/>
    </dgm:pt>
    <dgm:pt modelId="{3012A624-0223-47E9-9E64-D0D520F41936}" type="pres">
      <dgm:prSet presAssocID="{B3290A4C-0661-4BC9-BB65-B734CD8D2C5A}" presName="rootComposite" presStyleCnt="0"/>
      <dgm:spPr/>
    </dgm:pt>
    <dgm:pt modelId="{467AAF1F-703E-4CF1-8DC2-5A2C814A5DCA}" type="pres">
      <dgm:prSet presAssocID="{B3290A4C-0661-4BC9-BB65-B734CD8D2C5A}" presName="rootText" presStyleLbl="node2" presStyleIdx="0" presStyleCnt="2">
        <dgm:presLayoutVars>
          <dgm:chPref val="3"/>
        </dgm:presLayoutVars>
      </dgm:prSet>
      <dgm:spPr/>
      <dgm:t>
        <a:bodyPr/>
        <a:lstStyle/>
        <a:p>
          <a:endParaRPr lang="de-DE"/>
        </a:p>
      </dgm:t>
    </dgm:pt>
    <dgm:pt modelId="{64E328A3-9EE4-4B7B-8B3B-DB86C40C0898}" type="pres">
      <dgm:prSet presAssocID="{B3290A4C-0661-4BC9-BB65-B734CD8D2C5A}" presName="rootConnector" presStyleLbl="node2" presStyleIdx="0" presStyleCnt="2"/>
      <dgm:spPr/>
      <dgm:t>
        <a:bodyPr/>
        <a:lstStyle/>
        <a:p>
          <a:endParaRPr lang="de-DE"/>
        </a:p>
      </dgm:t>
    </dgm:pt>
    <dgm:pt modelId="{FEBE6DE4-4D03-44D0-911D-D3B108BA0414}" type="pres">
      <dgm:prSet presAssocID="{B3290A4C-0661-4BC9-BB65-B734CD8D2C5A}" presName="hierChild4" presStyleCnt="0"/>
      <dgm:spPr/>
    </dgm:pt>
    <dgm:pt modelId="{CA9578E2-5C4E-4488-9B2C-CD68B68E3AE0}" type="pres">
      <dgm:prSet presAssocID="{B3290A4C-0661-4BC9-BB65-B734CD8D2C5A}" presName="hierChild5" presStyleCnt="0"/>
      <dgm:spPr/>
    </dgm:pt>
    <dgm:pt modelId="{622D30D6-D736-4A91-AC1D-C02B70312B4F}" type="pres">
      <dgm:prSet presAssocID="{5DF289D5-9E8B-4EA2-8D2E-45D7B824F845}" presName="Name37" presStyleLbl="parChTrans1D2" presStyleIdx="1" presStyleCnt="2"/>
      <dgm:spPr/>
    </dgm:pt>
    <dgm:pt modelId="{1130DF0B-7249-4582-BD1F-AAAE751D7E52}" type="pres">
      <dgm:prSet presAssocID="{3EFBD80C-2EEE-4E4E-A49C-304E1C53595C}" presName="hierRoot2" presStyleCnt="0">
        <dgm:presLayoutVars>
          <dgm:hierBranch val="init"/>
        </dgm:presLayoutVars>
      </dgm:prSet>
      <dgm:spPr/>
    </dgm:pt>
    <dgm:pt modelId="{88C1982D-93FD-42DB-A1AB-FF7F68FB0AD5}" type="pres">
      <dgm:prSet presAssocID="{3EFBD80C-2EEE-4E4E-A49C-304E1C53595C}" presName="rootComposite" presStyleCnt="0"/>
      <dgm:spPr/>
    </dgm:pt>
    <dgm:pt modelId="{63A3928C-722B-48BF-96A7-2DF6F6E44F44}" type="pres">
      <dgm:prSet presAssocID="{3EFBD80C-2EEE-4E4E-A49C-304E1C53595C}" presName="rootText" presStyleLbl="node2" presStyleIdx="1" presStyleCnt="2">
        <dgm:presLayoutVars>
          <dgm:chPref val="3"/>
        </dgm:presLayoutVars>
      </dgm:prSet>
      <dgm:spPr/>
      <dgm:t>
        <a:bodyPr/>
        <a:lstStyle/>
        <a:p>
          <a:endParaRPr lang="de-DE"/>
        </a:p>
      </dgm:t>
    </dgm:pt>
    <dgm:pt modelId="{6200263D-DC08-48EB-BAEA-86CFF528FEC7}" type="pres">
      <dgm:prSet presAssocID="{3EFBD80C-2EEE-4E4E-A49C-304E1C53595C}" presName="rootConnector" presStyleLbl="node2" presStyleIdx="1" presStyleCnt="2"/>
      <dgm:spPr/>
      <dgm:t>
        <a:bodyPr/>
        <a:lstStyle/>
        <a:p>
          <a:endParaRPr lang="de-DE"/>
        </a:p>
      </dgm:t>
    </dgm:pt>
    <dgm:pt modelId="{CD5BFE5A-752F-47E7-BE3F-D85B582916C1}" type="pres">
      <dgm:prSet presAssocID="{3EFBD80C-2EEE-4E4E-A49C-304E1C53595C}" presName="hierChild4" presStyleCnt="0"/>
      <dgm:spPr/>
    </dgm:pt>
    <dgm:pt modelId="{013EDB59-12F6-4DDA-A79D-F22290D1FABC}" type="pres">
      <dgm:prSet presAssocID="{3EFBD80C-2EEE-4E4E-A49C-304E1C53595C}" presName="hierChild5" presStyleCnt="0"/>
      <dgm:spPr/>
    </dgm:pt>
    <dgm:pt modelId="{2F95DC7D-DDA8-4D82-8AE9-9F2DA236E6F7}" type="pres">
      <dgm:prSet presAssocID="{29C183FE-8435-4FEA-BB56-68EE0E3868D0}" presName="hierChild3" presStyleCnt="0"/>
      <dgm:spPr/>
    </dgm:pt>
  </dgm:ptLst>
  <dgm:cxnLst>
    <dgm:cxn modelId="{2A955A5E-7EF7-4195-94E7-F2069200217C}" type="presOf" srcId="{B3290A4C-0661-4BC9-BB65-B734CD8D2C5A}" destId="{467AAF1F-703E-4CF1-8DC2-5A2C814A5DCA}" srcOrd="0" destOrd="0" presId="urn:microsoft.com/office/officeart/2005/8/layout/orgChart1"/>
    <dgm:cxn modelId="{30EB1ABB-3848-43D2-928E-02525D69DC63}" type="presOf" srcId="{5DF289D5-9E8B-4EA2-8D2E-45D7B824F845}" destId="{622D30D6-D736-4A91-AC1D-C02B70312B4F}" srcOrd="0" destOrd="0" presId="urn:microsoft.com/office/officeart/2005/8/layout/orgChart1"/>
    <dgm:cxn modelId="{8F348916-E835-4FA0-A7A1-F0122F63DD8B}" type="presOf" srcId="{29C183FE-8435-4FEA-BB56-68EE0E3868D0}" destId="{EFB8267A-6F94-4067-BEE8-944ED5272BF5}" srcOrd="0" destOrd="0" presId="urn:microsoft.com/office/officeart/2005/8/layout/orgChart1"/>
    <dgm:cxn modelId="{3AB32062-8096-49CE-A2BD-BE322FE0A6CC}" type="presOf" srcId="{3EFBD80C-2EEE-4E4E-A49C-304E1C53595C}" destId="{63A3928C-722B-48BF-96A7-2DF6F6E44F44}" srcOrd="0" destOrd="0" presId="urn:microsoft.com/office/officeart/2005/8/layout/orgChart1"/>
    <dgm:cxn modelId="{B56A635C-9D40-4AA4-B99C-D52714C0BD74}" srcId="{B5A94E84-C519-43EE-8A86-049424C6F07D}" destId="{29C183FE-8435-4FEA-BB56-68EE0E3868D0}" srcOrd="0" destOrd="0" parTransId="{FA7B59B0-C9C3-4F12-A558-A73D6D9CCAB3}" sibTransId="{700EABE6-415D-4D62-9C18-AB34E1D9EDA2}"/>
    <dgm:cxn modelId="{7D04A0B2-9671-4188-A30F-786FF528F869}" type="presOf" srcId="{B3290A4C-0661-4BC9-BB65-B734CD8D2C5A}" destId="{64E328A3-9EE4-4B7B-8B3B-DB86C40C0898}" srcOrd="1" destOrd="0" presId="urn:microsoft.com/office/officeart/2005/8/layout/orgChart1"/>
    <dgm:cxn modelId="{F71CECB2-22E5-4ACD-B584-9D355F72F84B}" srcId="{29C183FE-8435-4FEA-BB56-68EE0E3868D0}" destId="{B3290A4C-0661-4BC9-BB65-B734CD8D2C5A}" srcOrd="0" destOrd="0" parTransId="{A786E534-DE88-465B-9E14-D48748F985B5}" sibTransId="{75E85C20-11CD-48C4-9665-A935BF5810B0}"/>
    <dgm:cxn modelId="{997E6C71-289E-4061-B23B-4B83447BE941}" type="presOf" srcId="{A786E534-DE88-465B-9E14-D48748F985B5}" destId="{50BFDC10-8A75-46A0-A6B9-1A01BF024F40}" srcOrd="0" destOrd="0" presId="urn:microsoft.com/office/officeart/2005/8/layout/orgChart1"/>
    <dgm:cxn modelId="{DA51ABA7-2718-4C4A-8201-6837E45770DC}" type="presOf" srcId="{3EFBD80C-2EEE-4E4E-A49C-304E1C53595C}" destId="{6200263D-DC08-48EB-BAEA-86CFF528FEC7}" srcOrd="1" destOrd="0" presId="urn:microsoft.com/office/officeart/2005/8/layout/orgChart1"/>
    <dgm:cxn modelId="{304E98C9-0524-4BDF-BB59-0044A04717BC}" srcId="{29C183FE-8435-4FEA-BB56-68EE0E3868D0}" destId="{3EFBD80C-2EEE-4E4E-A49C-304E1C53595C}" srcOrd="1" destOrd="0" parTransId="{5DF289D5-9E8B-4EA2-8D2E-45D7B824F845}" sibTransId="{4D033FA3-A633-458E-8398-545BAD82873E}"/>
    <dgm:cxn modelId="{9F16DD20-EACD-4572-BA78-FB1F9CC51457}" type="presOf" srcId="{29C183FE-8435-4FEA-BB56-68EE0E3868D0}" destId="{B33367A4-6BC5-420A-8C68-2D6DCF28E990}" srcOrd="1" destOrd="0" presId="urn:microsoft.com/office/officeart/2005/8/layout/orgChart1"/>
    <dgm:cxn modelId="{5116F612-CFBA-46F3-93D3-50A442C85D7D}" type="presOf" srcId="{B5A94E84-C519-43EE-8A86-049424C6F07D}" destId="{D0E3E83D-72E5-490C-9BE3-C9B0E1F1B624}" srcOrd="0" destOrd="0" presId="urn:microsoft.com/office/officeart/2005/8/layout/orgChart1"/>
    <dgm:cxn modelId="{9276BFDC-CAF8-4292-BF4B-58BA82910D0C}" type="presParOf" srcId="{D0E3E83D-72E5-490C-9BE3-C9B0E1F1B624}" destId="{17F82008-24DC-478D-9951-8FAF29A95850}" srcOrd="0" destOrd="0" presId="urn:microsoft.com/office/officeart/2005/8/layout/orgChart1"/>
    <dgm:cxn modelId="{D6956699-38B4-4E1E-8BC0-08F65E2CD1DF}" type="presParOf" srcId="{17F82008-24DC-478D-9951-8FAF29A95850}" destId="{2EBA7467-0FCE-4276-B8AD-DD4B6CF47955}" srcOrd="0" destOrd="0" presId="urn:microsoft.com/office/officeart/2005/8/layout/orgChart1"/>
    <dgm:cxn modelId="{8D7F9347-1534-459F-8BE2-81ADFA75A79D}" type="presParOf" srcId="{2EBA7467-0FCE-4276-B8AD-DD4B6CF47955}" destId="{EFB8267A-6F94-4067-BEE8-944ED5272BF5}" srcOrd="0" destOrd="0" presId="urn:microsoft.com/office/officeart/2005/8/layout/orgChart1"/>
    <dgm:cxn modelId="{A703D619-193F-4B5A-967B-688B1AB3009B}" type="presParOf" srcId="{2EBA7467-0FCE-4276-B8AD-DD4B6CF47955}" destId="{B33367A4-6BC5-420A-8C68-2D6DCF28E990}" srcOrd="1" destOrd="0" presId="urn:microsoft.com/office/officeart/2005/8/layout/orgChart1"/>
    <dgm:cxn modelId="{0514FEC2-8A8E-4AAA-9F4B-99338DC16F78}" type="presParOf" srcId="{17F82008-24DC-478D-9951-8FAF29A95850}" destId="{6E502849-9988-4DB4-BF32-C930653DC730}" srcOrd="1" destOrd="0" presId="urn:microsoft.com/office/officeart/2005/8/layout/orgChart1"/>
    <dgm:cxn modelId="{FC19E82C-48E0-4576-BB67-2418FFC52657}" type="presParOf" srcId="{6E502849-9988-4DB4-BF32-C930653DC730}" destId="{50BFDC10-8A75-46A0-A6B9-1A01BF024F40}" srcOrd="0" destOrd="0" presId="urn:microsoft.com/office/officeart/2005/8/layout/orgChart1"/>
    <dgm:cxn modelId="{F4D1BF1B-10E2-46E9-8595-58C9CE730D09}" type="presParOf" srcId="{6E502849-9988-4DB4-BF32-C930653DC730}" destId="{3781BD5A-7D9D-4858-AA9D-F07703520958}" srcOrd="1" destOrd="0" presId="urn:microsoft.com/office/officeart/2005/8/layout/orgChart1"/>
    <dgm:cxn modelId="{D9B9F03A-4345-4537-A582-CF34D10D164A}" type="presParOf" srcId="{3781BD5A-7D9D-4858-AA9D-F07703520958}" destId="{3012A624-0223-47E9-9E64-D0D520F41936}" srcOrd="0" destOrd="0" presId="urn:microsoft.com/office/officeart/2005/8/layout/orgChart1"/>
    <dgm:cxn modelId="{36594DBF-27E4-476A-8556-6DACD71D9D47}" type="presParOf" srcId="{3012A624-0223-47E9-9E64-D0D520F41936}" destId="{467AAF1F-703E-4CF1-8DC2-5A2C814A5DCA}" srcOrd="0" destOrd="0" presId="urn:microsoft.com/office/officeart/2005/8/layout/orgChart1"/>
    <dgm:cxn modelId="{6ED4B2AE-50E1-462F-B0F8-DB471E770ACB}" type="presParOf" srcId="{3012A624-0223-47E9-9E64-D0D520F41936}" destId="{64E328A3-9EE4-4B7B-8B3B-DB86C40C0898}" srcOrd="1" destOrd="0" presId="urn:microsoft.com/office/officeart/2005/8/layout/orgChart1"/>
    <dgm:cxn modelId="{F2478A1B-E34A-4ACC-95AE-E772205A3CCA}" type="presParOf" srcId="{3781BD5A-7D9D-4858-AA9D-F07703520958}" destId="{FEBE6DE4-4D03-44D0-911D-D3B108BA0414}" srcOrd="1" destOrd="0" presId="urn:microsoft.com/office/officeart/2005/8/layout/orgChart1"/>
    <dgm:cxn modelId="{6D403771-2614-4B77-AB29-274CDE4DD772}" type="presParOf" srcId="{3781BD5A-7D9D-4858-AA9D-F07703520958}" destId="{CA9578E2-5C4E-4488-9B2C-CD68B68E3AE0}" srcOrd="2" destOrd="0" presId="urn:microsoft.com/office/officeart/2005/8/layout/orgChart1"/>
    <dgm:cxn modelId="{207F46F0-89C9-43E7-A3CD-D9CBAFA19F79}" type="presParOf" srcId="{6E502849-9988-4DB4-BF32-C930653DC730}" destId="{622D30D6-D736-4A91-AC1D-C02B70312B4F}" srcOrd="2" destOrd="0" presId="urn:microsoft.com/office/officeart/2005/8/layout/orgChart1"/>
    <dgm:cxn modelId="{ACB4B950-4C16-480B-B7DC-C9A184AFC539}" type="presParOf" srcId="{6E502849-9988-4DB4-BF32-C930653DC730}" destId="{1130DF0B-7249-4582-BD1F-AAAE751D7E52}" srcOrd="3" destOrd="0" presId="urn:microsoft.com/office/officeart/2005/8/layout/orgChart1"/>
    <dgm:cxn modelId="{0BB92B02-3512-4A74-B314-2610C0891DA3}" type="presParOf" srcId="{1130DF0B-7249-4582-BD1F-AAAE751D7E52}" destId="{88C1982D-93FD-42DB-A1AB-FF7F68FB0AD5}" srcOrd="0" destOrd="0" presId="urn:microsoft.com/office/officeart/2005/8/layout/orgChart1"/>
    <dgm:cxn modelId="{14D580AF-7888-46DC-8794-87E556CF130B}" type="presParOf" srcId="{88C1982D-93FD-42DB-A1AB-FF7F68FB0AD5}" destId="{63A3928C-722B-48BF-96A7-2DF6F6E44F44}" srcOrd="0" destOrd="0" presId="urn:microsoft.com/office/officeart/2005/8/layout/orgChart1"/>
    <dgm:cxn modelId="{D9D0DA35-9FA9-441D-ACFA-969F8BE74913}" type="presParOf" srcId="{88C1982D-93FD-42DB-A1AB-FF7F68FB0AD5}" destId="{6200263D-DC08-48EB-BAEA-86CFF528FEC7}" srcOrd="1" destOrd="0" presId="urn:microsoft.com/office/officeart/2005/8/layout/orgChart1"/>
    <dgm:cxn modelId="{5040B68F-3B96-471A-B4ED-192E25A90372}" type="presParOf" srcId="{1130DF0B-7249-4582-BD1F-AAAE751D7E52}" destId="{CD5BFE5A-752F-47E7-BE3F-D85B582916C1}" srcOrd="1" destOrd="0" presId="urn:microsoft.com/office/officeart/2005/8/layout/orgChart1"/>
    <dgm:cxn modelId="{392F0E56-82C4-43E7-8383-7C28C5076357}" type="presParOf" srcId="{1130DF0B-7249-4582-BD1F-AAAE751D7E52}" destId="{013EDB59-12F6-4DDA-A79D-F22290D1FABC}" srcOrd="2" destOrd="0" presId="urn:microsoft.com/office/officeart/2005/8/layout/orgChart1"/>
    <dgm:cxn modelId="{B26C2196-E009-4F9D-A243-4F2510A0910B}" type="presParOf" srcId="{17F82008-24DC-478D-9951-8FAF29A95850}" destId="{2F95DC7D-DDA8-4D82-8AE9-9F2DA236E6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A94E84-C519-43EE-8A86-049424C6F0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29C183FE-8435-4FEA-BB56-68EE0E3868D0}">
      <dgm:prSet phldrT="[Text]"/>
      <dgm:spPr/>
      <dgm:t>
        <a:bodyPr/>
        <a:lstStyle/>
        <a:p>
          <a:r>
            <a:rPr lang="de-DE" dirty="0" smtClean="0"/>
            <a:t>Verwandte Kennzahl: </a:t>
          </a:r>
        </a:p>
        <a:p>
          <a:r>
            <a:rPr lang="de-DE" dirty="0" smtClean="0"/>
            <a:t>Erntefaktor, </a:t>
          </a:r>
          <a:r>
            <a:rPr lang="de-DE" dirty="0" err="1" smtClean="0"/>
            <a:t>Energy</a:t>
          </a:r>
          <a:r>
            <a:rPr lang="de-DE" dirty="0" smtClean="0"/>
            <a:t> </a:t>
          </a:r>
          <a:r>
            <a:rPr lang="de-DE" dirty="0" err="1" smtClean="0"/>
            <a:t>Returned</a:t>
          </a:r>
          <a:r>
            <a:rPr lang="de-DE" dirty="0" smtClean="0"/>
            <a:t> on </a:t>
          </a:r>
          <a:r>
            <a:rPr lang="de-DE" dirty="0" err="1" smtClean="0"/>
            <a:t>Energy</a:t>
          </a:r>
          <a:r>
            <a:rPr lang="de-DE" dirty="0" smtClean="0"/>
            <a:t> </a:t>
          </a:r>
          <a:r>
            <a:rPr lang="de-DE" dirty="0" err="1" smtClean="0"/>
            <a:t>Invested</a:t>
          </a:r>
          <a:r>
            <a:rPr lang="de-DE" dirty="0" smtClean="0"/>
            <a:t>, </a:t>
          </a:r>
          <a:r>
            <a:rPr lang="de-DE" dirty="0" err="1" smtClean="0"/>
            <a:t>ERoEI</a:t>
          </a:r>
          <a:r>
            <a:rPr lang="de-DE" dirty="0" smtClean="0"/>
            <a:t>, manchmal auch EROI</a:t>
          </a:r>
          <a:endParaRPr lang="de-DE" dirty="0"/>
        </a:p>
      </dgm:t>
    </dgm:pt>
    <dgm:pt modelId="{FA7B59B0-C9C3-4F12-A558-A73D6D9CCAB3}" type="parTrans" cxnId="{B56A635C-9D40-4AA4-B99C-D52714C0BD74}">
      <dgm:prSet/>
      <dgm:spPr/>
      <dgm:t>
        <a:bodyPr/>
        <a:lstStyle/>
        <a:p>
          <a:endParaRPr lang="de-DE"/>
        </a:p>
      </dgm:t>
    </dgm:pt>
    <dgm:pt modelId="{700EABE6-415D-4D62-9C18-AB34E1D9EDA2}" type="sibTrans" cxnId="{B56A635C-9D40-4AA4-B99C-D52714C0BD74}">
      <dgm:prSet/>
      <dgm:spPr/>
      <dgm:t>
        <a:bodyPr/>
        <a:lstStyle/>
        <a:p>
          <a:endParaRPr lang="de-DE"/>
        </a:p>
      </dgm:t>
    </dgm:pt>
    <dgm:pt modelId="{F2FB2FD6-7259-4FA9-A138-91F476642DE6}">
      <dgm:prSet phldrT="[Text]"/>
      <dgm:spPr/>
      <dgm:t>
        <a:bodyPr/>
        <a:lstStyle/>
        <a:p>
          <a:r>
            <a:rPr lang="de-DE" dirty="0" smtClean="0"/>
            <a:t>Gesamte von einer EE-Anlage generierte Energie dividiert durch investierte Energie </a:t>
          </a:r>
        </a:p>
        <a:p>
          <a:r>
            <a:rPr lang="de-DE" dirty="0" smtClean="0"/>
            <a:t>Wie oft erzeugt die Anlage die hineingesteckte Energie im Laufe ihrer Nutzungsdauer?</a:t>
          </a:r>
          <a:endParaRPr lang="de-DE" dirty="0"/>
        </a:p>
      </dgm:t>
    </dgm:pt>
    <dgm:pt modelId="{BCE749D3-D28B-4F83-A2C4-78339CAC860D}" type="parTrans" cxnId="{B11382D8-ACFC-4B76-9CA1-ECACA6C90BB7}">
      <dgm:prSet/>
      <dgm:spPr/>
      <dgm:t>
        <a:bodyPr/>
        <a:lstStyle/>
        <a:p>
          <a:endParaRPr lang="de-DE"/>
        </a:p>
      </dgm:t>
    </dgm:pt>
    <dgm:pt modelId="{DE3E083E-8DF7-4A8A-9A96-E433CBEAA981}" type="sibTrans" cxnId="{B11382D8-ACFC-4B76-9CA1-ECACA6C90BB7}">
      <dgm:prSet/>
      <dgm:spPr/>
      <dgm:t>
        <a:bodyPr/>
        <a:lstStyle/>
        <a:p>
          <a:endParaRPr lang="de-DE"/>
        </a:p>
      </dgm:t>
    </dgm:pt>
    <dgm:pt modelId="{B3290A4C-0661-4BC9-BB65-B734CD8D2C5A}">
      <dgm:prSet phldrT="[Text]"/>
      <dgm:spPr/>
      <dgm:t>
        <a:bodyPr/>
        <a:lstStyle/>
        <a:p>
          <a:r>
            <a:rPr lang="de-DE" dirty="0" smtClean="0"/>
            <a:t>Gesamte von einer Effizienzinvestition eingesparte Energie durch graue Energie/ KEA der Investition </a:t>
          </a:r>
        </a:p>
        <a:p>
          <a:r>
            <a:rPr lang="de-DE" dirty="0" smtClean="0"/>
            <a:t>Wie oft spart eine Maßnahme die hineingesteckte Energie ein im Laufe der Nutzungsdauer? – Oft schwierig zu berechnen</a:t>
          </a:r>
          <a:endParaRPr lang="de-DE" dirty="0"/>
        </a:p>
      </dgm:t>
    </dgm:pt>
    <dgm:pt modelId="{A786E534-DE88-465B-9E14-D48748F985B5}" type="parTrans" cxnId="{F71CECB2-22E5-4ACD-B584-9D355F72F84B}">
      <dgm:prSet/>
      <dgm:spPr/>
      <dgm:t>
        <a:bodyPr/>
        <a:lstStyle/>
        <a:p>
          <a:endParaRPr lang="de-DE"/>
        </a:p>
      </dgm:t>
    </dgm:pt>
    <dgm:pt modelId="{75E85C20-11CD-48C4-9665-A935BF5810B0}" type="sibTrans" cxnId="{F71CECB2-22E5-4ACD-B584-9D355F72F84B}">
      <dgm:prSet/>
      <dgm:spPr/>
      <dgm:t>
        <a:bodyPr/>
        <a:lstStyle/>
        <a:p>
          <a:endParaRPr lang="de-DE"/>
        </a:p>
      </dgm:t>
    </dgm:pt>
    <dgm:pt modelId="{D0E3E83D-72E5-490C-9BE3-C9B0E1F1B624}" type="pres">
      <dgm:prSet presAssocID="{B5A94E84-C519-43EE-8A86-049424C6F07D}" presName="hierChild1" presStyleCnt="0">
        <dgm:presLayoutVars>
          <dgm:orgChart val="1"/>
          <dgm:chPref val="1"/>
          <dgm:dir/>
          <dgm:animOne val="branch"/>
          <dgm:animLvl val="lvl"/>
          <dgm:resizeHandles/>
        </dgm:presLayoutVars>
      </dgm:prSet>
      <dgm:spPr/>
      <dgm:t>
        <a:bodyPr/>
        <a:lstStyle/>
        <a:p>
          <a:endParaRPr lang="de-DE"/>
        </a:p>
      </dgm:t>
    </dgm:pt>
    <dgm:pt modelId="{17F82008-24DC-478D-9951-8FAF29A95850}" type="pres">
      <dgm:prSet presAssocID="{29C183FE-8435-4FEA-BB56-68EE0E3868D0}" presName="hierRoot1" presStyleCnt="0">
        <dgm:presLayoutVars>
          <dgm:hierBranch val="init"/>
        </dgm:presLayoutVars>
      </dgm:prSet>
      <dgm:spPr/>
    </dgm:pt>
    <dgm:pt modelId="{2EBA7467-0FCE-4276-B8AD-DD4B6CF47955}" type="pres">
      <dgm:prSet presAssocID="{29C183FE-8435-4FEA-BB56-68EE0E3868D0}" presName="rootComposite1" presStyleCnt="0"/>
      <dgm:spPr/>
    </dgm:pt>
    <dgm:pt modelId="{EFB8267A-6F94-4067-BEE8-944ED5272BF5}" type="pres">
      <dgm:prSet presAssocID="{29C183FE-8435-4FEA-BB56-68EE0E3868D0}" presName="rootText1" presStyleLbl="node0" presStyleIdx="0" presStyleCnt="1" custScaleX="139941" custScaleY="65970">
        <dgm:presLayoutVars>
          <dgm:chPref val="3"/>
        </dgm:presLayoutVars>
      </dgm:prSet>
      <dgm:spPr/>
      <dgm:t>
        <a:bodyPr/>
        <a:lstStyle/>
        <a:p>
          <a:endParaRPr lang="de-DE"/>
        </a:p>
      </dgm:t>
    </dgm:pt>
    <dgm:pt modelId="{B33367A4-6BC5-420A-8C68-2D6DCF28E990}" type="pres">
      <dgm:prSet presAssocID="{29C183FE-8435-4FEA-BB56-68EE0E3868D0}" presName="rootConnector1" presStyleLbl="node1" presStyleIdx="0" presStyleCnt="0"/>
      <dgm:spPr/>
      <dgm:t>
        <a:bodyPr/>
        <a:lstStyle/>
        <a:p>
          <a:endParaRPr lang="de-DE"/>
        </a:p>
      </dgm:t>
    </dgm:pt>
    <dgm:pt modelId="{6E502849-9988-4DB4-BF32-C930653DC730}" type="pres">
      <dgm:prSet presAssocID="{29C183FE-8435-4FEA-BB56-68EE0E3868D0}" presName="hierChild2" presStyleCnt="0"/>
      <dgm:spPr/>
    </dgm:pt>
    <dgm:pt modelId="{A9974A4C-56D0-466B-8D19-CEF3DBD9A387}" type="pres">
      <dgm:prSet presAssocID="{BCE749D3-D28B-4F83-A2C4-78339CAC860D}" presName="Name37" presStyleLbl="parChTrans1D2" presStyleIdx="0" presStyleCnt="2"/>
      <dgm:spPr/>
      <dgm:t>
        <a:bodyPr/>
        <a:lstStyle/>
        <a:p>
          <a:endParaRPr lang="de-DE"/>
        </a:p>
      </dgm:t>
    </dgm:pt>
    <dgm:pt modelId="{D742D4F6-BC0C-457F-8200-71AE176A6F07}" type="pres">
      <dgm:prSet presAssocID="{F2FB2FD6-7259-4FA9-A138-91F476642DE6}" presName="hierRoot2" presStyleCnt="0">
        <dgm:presLayoutVars>
          <dgm:hierBranch val="init"/>
        </dgm:presLayoutVars>
      </dgm:prSet>
      <dgm:spPr/>
    </dgm:pt>
    <dgm:pt modelId="{0A7CDD1E-7768-486E-B1BC-9ADD64D0310B}" type="pres">
      <dgm:prSet presAssocID="{F2FB2FD6-7259-4FA9-A138-91F476642DE6}" presName="rootComposite" presStyleCnt="0"/>
      <dgm:spPr/>
    </dgm:pt>
    <dgm:pt modelId="{AD3D2E6C-0432-4733-B277-19F807F023B3}" type="pres">
      <dgm:prSet presAssocID="{F2FB2FD6-7259-4FA9-A138-91F476642DE6}" presName="rootText" presStyleLbl="node2" presStyleIdx="0" presStyleCnt="2">
        <dgm:presLayoutVars>
          <dgm:chPref val="3"/>
        </dgm:presLayoutVars>
      </dgm:prSet>
      <dgm:spPr/>
      <dgm:t>
        <a:bodyPr/>
        <a:lstStyle/>
        <a:p>
          <a:endParaRPr lang="de-DE"/>
        </a:p>
      </dgm:t>
    </dgm:pt>
    <dgm:pt modelId="{31B2371C-F36E-48EF-96AE-2F7AFF6EE246}" type="pres">
      <dgm:prSet presAssocID="{F2FB2FD6-7259-4FA9-A138-91F476642DE6}" presName="rootConnector" presStyleLbl="node2" presStyleIdx="0" presStyleCnt="2"/>
      <dgm:spPr/>
      <dgm:t>
        <a:bodyPr/>
        <a:lstStyle/>
        <a:p>
          <a:endParaRPr lang="de-DE"/>
        </a:p>
      </dgm:t>
    </dgm:pt>
    <dgm:pt modelId="{D16C28C8-7EA2-4ABA-AF64-12107C8DC534}" type="pres">
      <dgm:prSet presAssocID="{F2FB2FD6-7259-4FA9-A138-91F476642DE6}" presName="hierChild4" presStyleCnt="0"/>
      <dgm:spPr/>
    </dgm:pt>
    <dgm:pt modelId="{240A80E9-94EA-4F7D-A759-7A7E175FCD0F}" type="pres">
      <dgm:prSet presAssocID="{F2FB2FD6-7259-4FA9-A138-91F476642DE6}" presName="hierChild5" presStyleCnt="0"/>
      <dgm:spPr/>
    </dgm:pt>
    <dgm:pt modelId="{50BFDC10-8A75-46A0-A6B9-1A01BF024F40}" type="pres">
      <dgm:prSet presAssocID="{A786E534-DE88-465B-9E14-D48748F985B5}" presName="Name37" presStyleLbl="parChTrans1D2" presStyleIdx="1" presStyleCnt="2"/>
      <dgm:spPr/>
      <dgm:t>
        <a:bodyPr/>
        <a:lstStyle/>
        <a:p>
          <a:endParaRPr lang="de-DE"/>
        </a:p>
      </dgm:t>
    </dgm:pt>
    <dgm:pt modelId="{3781BD5A-7D9D-4858-AA9D-F07703520958}" type="pres">
      <dgm:prSet presAssocID="{B3290A4C-0661-4BC9-BB65-B734CD8D2C5A}" presName="hierRoot2" presStyleCnt="0">
        <dgm:presLayoutVars>
          <dgm:hierBranch val="init"/>
        </dgm:presLayoutVars>
      </dgm:prSet>
      <dgm:spPr/>
    </dgm:pt>
    <dgm:pt modelId="{3012A624-0223-47E9-9E64-D0D520F41936}" type="pres">
      <dgm:prSet presAssocID="{B3290A4C-0661-4BC9-BB65-B734CD8D2C5A}" presName="rootComposite" presStyleCnt="0"/>
      <dgm:spPr/>
    </dgm:pt>
    <dgm:pt modelId="{467AAF1F-703E-4CF1-8DC2-5A2C814A5DCA}" type="pres">
      <dgm:prSet presAssocID="{B3290A4C-0661-4BC9-BB65-B734CD8D2C5A}" presName="rootText" presStyleLbl="node2" presStyleIdx="1" presStyleCnt="2">
        <dgm:presLayoutVars>
          <dgm:chPref val="3"/>
        </dgm:presLayoutVars>
      </dgm:prSet>
      <dgm:spPr/>
      <dgm:t>
        <a:bodyPr/>
        <a:lstStyle/>
        <a:p>
          <a:endParaRPr lang="de-DE"/>
        </a:p>
      </dgm:t>
    </dgm:pt>
    <dgm:pt modelId="{64E328A3-9EE4-4B7B-8B3B-DB86C40C0898}" type="pres">
      <dgm:prSet presAssocID="{B3290A4C-0661-4BC9-BB65-B734CD8D2C5A}" presName="rootConnector" presStyleLbl="node2" presStyleIdx="1" presStyleCnt="2"/>
      <dgm:spPr/>
      <dgm:t>
        <a:bodyPr/>
        <a:lstStyle/>
        <a:p>
          <a:endParaRPr lang="de-DE"/>
        </a:p>
      </dgm:t>
    </dgm:pt>
    <dgm:pt modelId="{FEBE6DE4-4D03-44D0-911D-D3B108BA0414}" type="pres">
      <dgm:prSet presAssocID="{B3290A4C-0661-4BC9-BB65-B734CD8D2C5A}" presName="hierChild4" presStyleCnt="0"/>
      <dgm:spPr/>
    </dgm:pt>
    <dgm:pt modelId="{CA9578E2-5C4E-4488-9B2C-CD68B68E3AE0}" type="pres">
      <dgm:prSet presAssocID="{B3290A4C-0661-4BC9-BB65-B734CD8D2C5A}" presName="hierChild5" presStyleCnt="0"/>
      <dgm:spPr/>
    </dgm:pt>
    <dgm:pt modelId="{2F95DC7D-DDA8-4D82-8AE9-9F2DA236E6F7}" type="pres">
      <dgm:prSet presAssocID="{29C183FE-8435-4FEA-BB56-68EE0E3868D0}" presName="hierChild3" presStyleCnt="0"/>
      <dgm:spPr/>
    </dgm:pt>
  </dgm:ptLst>
  <dgm:cxnLst>
    <dgm:cxn modelId="{C7C2D34D-8EBC-4366-8587-7E11CC4A698A}" type="presOf" srcId="{A786E534-DE88-465B-9E14-D48748F985B5}" destId="{50BFDC10-8A75-46A0-A6B9-1A01BF024F40}" srcOrd="0" destOrd="0" presId="urn:microsoft.com/office/officeart/2005/8/layout/orgChart1"/>
    <dgm:cxn modelId="{F4FD0839-B477-496B-8C0D-5D013107BED5}" type="presOf" srcId="{F2FB2FD6-7259-4FA9-A138-91F476642DE6}" destId="{31B2371C-F36E-48EF-96AE-2F7AFF6EE246}" srcOrd="1" destOrd="0" presId="urn:microsoft.com/office/officeart/2005/8/layout/orgChart1"/>
    <dgm:cxn modelId="{6ADFFE83-70E0-4C9D-99EA-74F4341F156B}" type="presOf" srcId="{29C183FE-8435-4FEA-BB56-68EE0E3868D0}" destId="{EFB8267A-6F94-4067-BEE8-944ED5272BF5}" srcOrd="0" destOrd="0" presId="urn:microsoft.com/office/officeart/2005/8/layout/orgChart1"/>
    <dgm:cxn modelId="{B7F2F991-27FD-4449-A4DB-2AC25724D60A}" type="presOf" srcId="{BCE749D3-D28B-4F83-A2C4-78339CAC860D}" destId="{A9974A4C-56D0-466B-8D19-CEF3DBD9A387}" srcOrd="0" destOrd="0" presId="urn:microsoft.com/office/officeart/2005/8/layout/orgChart1"/>
    <dgm:cxn modelId="{F4D9E912-F7D7-4C58-B2A6-A8400E34812F}" type="presOf" srcId="{B5A94E84-C519-43EE-8A86-049424C6F07D}" destId="{D0E3E83D-72E5-490C-9BE3-C9B0E1F1B624}" srcOrd="0" destOrd="0" presId="urn:microsoft.com/office/officeart/2005/8/layout/orgChart1"/>
    <dgm:cxn modelId="{06697D1A-3453-4A0B-89C5-66D45A8B4911}" type="presOf" srcId="{B3290A4C-0661-4BC9-BB65-B734CD8D2C5A}" destId="{64E328A3-9EE4-4B7B-8B3B-DB86C40C0898}" srcOrd="1" destOrd="0" presId="urn:microsoft.com/office/officeart/2005/8/layout/orgChart1"/>
    <dgm:cxn modelId="{BC20F653-DE31-4A10-9692-4E57FFA06394}" type="presOf" srcId="{F2FB2FD6-7259-4FA9-A138-91F476642DE6}" destId="{AD3D2E6C-0432-4733-B277-19F807F023B3}" srcOrd="0" destOrd="0" presId="urn:microsoft.com/office/officeart/2005/8/layout/orgChart1"/>
    <dgm:cxn modelId="{21BE80D5-7039-483D-9FE4-6AD2E7C95E56}" type="presOf" srcId="{29C183FE-8435-4FEA-BB56-68EE0E3868D0}" destId="{B33367A4-6BC5-420A-8C68-2D6DCF28E990}" srcOrd="1" destOrd="0" presId="urn:microsoft.com/office/officeart/2005/8/layout/orgChart1"/>
    <dgm:cxn modelId="{B56A635C-9D40-4AA4-B99C-D52714C0BD74}" srcId="{B5A94E84-C519-43EE-8A86-049424C6F07D}" destId="{29C183FE-8435-4FEA-BB56-68EE0E3868D0}" srcOrd="0" destOrd="0" parTransId="{FA7B59B0-C9C3-4F12-A558-A73D6D9CCAB3}" sibTransId="{700EABE6-415D-4D62-9C18-AB34E1D9EDA2}"/>
    <dgm:cxn modelId="{28469B7D-3996-4C47-9D2B-44B738BF1327}" type="presOf" srcId="{B3290A4C-0661-4BC9-BB65-B734CD8D2C5A}" destId="{467AAF1F-703E-4CF1-8DC2-5A2C814A5DCA}" srcOrd="0" destOrd="0" presId="urn:microsoft.com/office/officeart/2005/8/layout/orgChart1"/>
    <dgm:cxn modelId="{B11382D8-ACFC-4B76-9CA1-ECACA6C90BB7}" srcId="{29C183FE-8435-4FEA-BB56-68EE0E3868D0}" destId="{F2FB2FD6-7259-4FA9-A138-91F476642DE6}" srcOrd="0" destOrd="0" parTransId="{BCE749D3-D28B-4F83-A2C4-78339CAC860D}" sibTransId="{DE3E083E-8DF7-4A8A-9A96-E433CBEAA981}"/>
    <dgm:cxn modelId="{F71CECB2-22E5-4ACD-B584-9D355F72F84B}" srcId="{29C183FE-8435-4FEA-BB56-68EE0E3868D0}" destId="{B3290A4C-0661-4BC9-BB65-B734CD8D2C5A}" srcOrd="1" destOrd="0" parTransId="{A786E534-DE88-465B-9E14-D48748F985B5}" sibTransId="{75E85C20-11CD-48C4-9665-A935BF5810B0}"/>
    <dgm:cxn modelId="{FAB9184B-B08A-4CF8-A65D-CD3F803F83E7}" type="presParOf" srcId="{D0E3E83D-72E5-490C-9BE3-C9B0E1F1B624}" destId="{17F82008-24DC-478D-9951-8FAF29A95850}" srcOrd="0" destOrd="0" presId="urn:microsoft.com/office/officeart/2005/8/layout/orgChart1"/>
    <dgm:cxn modelId="{D518C29A-146C-4482-ADE6-1F40BC5E1442}" type="presParOf" srcId="{17F82008-24DC-478D-9951-8FAF29A95850}" destId="{2EBA7467-0FCE-4276-B8AD-DD4B6CF47955}" srcOrd="0" destOrd="0" presId="urn:microsoft.com/office/officeart/2005/8/layout/orgChart1"/>
    <dgm:cxn modelId="{497B8078-23BC-46AF-9C61-2B363EC9B4A9}" type="presParOf" srcId="{2EBA7467-0FCE-4276-B8AD-DD4B6CF47955}" destId="{EFB8267A-6F94-4067-BEE8-944ED5272BF5}" srcOrd="0" destOrd="0" presId="urn:microsoft.com/office/officeart/2005/8/layout/orgChart1"/>
    <dgm:cxn modelId="{1DB6D201-C010-47B0-86F0-4369B0D687F9}" type="presParOf" srcId="{2EBA7467-0FCE-4276-B8AD-DD4B6CF47955}" destId="{B33367A4-6BC5-420A-8C68-2D6DCF28E990}" srcOrd="1" destOrd="0" presId="urn:microsoft.com/office/officeart/2005/8/layout/orgChart1"/>
    <dgm:cxn modelId="{60D37DD5-8711-4403-9B42-FF775A51C18E}" type="presParOf" srcId="{17F82008-24DC-478D-9951-8FAF29A95850}" destId="{6E502849-9988-4DB4-BF32-C930653DC730}" srcOrd="1" destOrd="0" presId="urn:microsoft.com/office/officeart/2005/8/layout/orgChart1"/>
    <dgm:cxn modelId="{12637806-776A-4A12-85F1-BDE29DFA6090}" type="presParOf" srcId="{6E502849-9988-4DB4-BF32-C930653DC730}" destId="{A9974A4C-56D0-466B-8D19-CEF3DBD9A387}" srcOrd="0" destOrd="0" presId="urn:microsoft.com/office/officeart/2005/8/layout/orgChart1"/>
    <dgm:cxn modelId="{53A1DEC6-9851-4150-A70E-B645ACAFF3AA}" type="presParOf" srcId="{6E502849-9988-4DB4-BF32-C930653DC730}" destId="{D742D4F6-BC0C-457F-8200-71AE176A6F07}" srcOrd="1" destOrd="0" presId="urn:microsoft.com/office/officeart/2005/8/layout/orgChart1"/>
    <dgm:cxn modelId="{BC04B0B2-D8F9-4ACB-A1C3-7B96898823A7}" type="presParOf" srcId="{D742D4F6-BC0C-457F-8200-71AE176A6F07}" destId="{0A7CDD1E-7768-486E-B1BC-9ADD64D0310B}" srcOrd="0" destOrd="0" presId="urn:microsoft.com/office/officeart/2005/8/layout/orgChart1"/>
    <dgm:cxn modelId="{B8B1EB9D-8C4E-4826-B871-8F3AF1269A60}" type="presParOf" srcId="{0A7CDD1E-7768-486E-B1BC-9ADD64D0310B}" destId="{AD3D2E6C-0432-4733-B277-19F807F023B3}" srcOrd="0" destOrd="0" presId="urn:microsoft.com/office/officeart/2005/8/layout/orgChart1"/>
    <dgm:cxn modelId="{B26B8FAD-21C2-4CA0-8F86-C38CA7F4D47D}" type="presParOf" srcId="{0A7CDD1E-7768-486E-B1BC-9ADD64D0310B}" destId="{31B2371C-F36E-48EF-96AE-2F7AFF6EE246}" srcOrd="1" destOrd="0" presId="urn:microsoft.com/office/officeart/2005/8/layout/orgChart1"/>
    <dgm:cxn modelId="{CCEFB529-6A9F-4E9B-87AB-7CF99C83EF3B}" type="presParOf" srcId="{D742D4F6-BC0C-457F-8200-71AE176A6F07}" destId="{D16C28C8-7EA2-4ABA-AF64-12107C8DC534}" srcOrd="1" destOrd="0" presId="urn:microsoft.com/office/officeart/2005/8/layout/orgChart1"/>
    <dgm:cxn modelId="{B488D0AC-AA1F-4743-9A8B-4B3EC86876F8}" type="presParOf" srcId="{D742D4F6-BC0C-457F-8200-71AE176A6F07}" destId="{240A80E9-94EA-4F7D-A759-7A7E175FCD0F}" srcOrd="2" destOrd="0" presId="urn:microsoft.com/office/officeart/2005/8/layout/orgChart1"/>
    <dgm:cxn modelId="{CC5E2891-4E0E-4067-832D-1BD674F5E8FC}" type="presParOf" srcId="{6E502849-9988-4DB4-BF32-C930653DC730}" destId="{50BFDC10-8A75-46A0-A6B9-1A01BF024F40}" srcOrd="2" destOrd="0" presId="urn:microsoft.com/office/officeart/2005/8/layout/orgChart1"/>
    <dgm:cxn modelId="{FF82D9FF-D536-4169-9A26-D9D16B247963}" type="presParOf" srcId="{6E502849-9988-4DB4-BF32-C930653DC730}" destId="{3781BD5A-7D9D-4858-AA9D-F07703520958}" srcOrd="3" destOrd="0" presId="urn:microsoft.com/office/officeart/2005/8/layout/orgChart1"/>
    <dgm:cxn modelId="{4B3CC517-B798-4781-8514-1E38240D47C8}" type="presParOf" srcId="{3781BD5A-7D9D-4858-AA9D-F07703520958}" destId="{3012A624-0223-47E9-9E64-D0D520F41936}" srcOrd="0" destOrd="0" presId="urn:microsoft.com/office/officeart/2005/8/layout/orgChart1"/>
    <dgm:cxn modelId="{F4514B5C-E7CC-4CE1-B80A-2659C707314E}" type="presParOf" srcId="{3012A624-0223-47E9-9E64-D0D520F41936}" destId="{467AAF1F-703E-4CF1-8DC2-5A2C814A5DCA}" srcOrd="0" destOrd="0" presId="urn:microsoft.com/office/officeart/2005/8/layout/orgChart1"/>
    <dgm:cxn modelId="{0D27FB38-E108-4FFF-AD74-96ACA2F37F9B}" type="presParOf" srcId="{3012A624-0223-47E9-9E64-D0D520F41936}" destId="{64E328A3-9EE4-4B7B-8B3B-DB86C40C0898}" srcOrd="1" destOrd="0" presId="urn:microsoft.com/office/officeart/2005/8/layout/orgChart1"/>
    <dgm:cxn modelId="{0E71EAB5-6276-4D64-94A0-152F501B6B8F}" type="presParOf" srcId="{3781BD5A-7D9D-4858-AA9D-F07703520958}" destId="{FEBE6DE4-4D03-44D0-911D-D3B108BA0414}" srcOrd="1" destOrd="0" presId="urn:microsoft.com/office/officeart/2005/8/layout/orgChart1"/>
    <dgm:cxn modelId="{25564F63-EDE3-4E26-8E9E-9A1F9287B540}" type="presParOf" srcId="{3781BD5A-7D9D-4858-AA9D-F07703520958}" destId="{CA9578E2-5C4E-4488-9B2C-CD68B68E3AE0}" srcOrd="2" destOrd="0" presId="urn:microsoft.com/office/officeart/2005/8/layout/orgChart1"/>
    <dgm:cxn modelId="{5CE19EB5-513C-4206-8250-A38627B3C413}" type="presParOf" srcId="{17F82008-24DC-478D-9951-8FAF29A95850}" destId="{2F95DC7D-DDA8-4D82-8AE9-9F2DA236E6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541F2-2096-496D-807E-53B8DA3D6404}">
      <dsp:nvSpPr>
        <dsp:cNvPr id="0" name=""/>
        <dsp:cNvSpPr/>
      </dsp:nvSpPr>
      <dsp:spPr>
        <a:xfrm>
          <a:off x="0" y="0"/>
          <a:ext cx="5941103" cy="16981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de-DE" sz="2000" kern="1200" dirty="0" smtClean="0"/>
            <a:t>Diese Präsentation basiert auf Bilanzen, Kostenrechnung, Smart </a:t>
          </a:r>
          <a:r>
            <a:rPr lang="de-DE" sz="2000" kern="1200" dirty="0" err="1" smtClean="0"/>
            <a:t>Metering</a:t>
          </a:r>
          <a:r>
            <a:rPr lang="de-DE" sz="2000" kern="1200" dirty="0" smtClean="0"/>
            <a:t> usw. (grundlegende Kenntnisse von Investition und Finanzierung sind hilfreich)</a:t>
          </a:r>
          <a:endParaRPr lang="de-DE" sz="2000" kern="1200" dirty="0"/>
        </a:p>
      </dsp:txBody>
      <dsp:txXfrm>
        <a:off x="49737" y="49737"/>
        <a:ext cx="4185927" cy="1598681"/>
      </dsp:txXfrm>
    </dsp:sp>
    <dsp:sp modelId="{957704BB-AB43-4531-A5D4-9C048E27DAB8}">
      <dsp:nvSpPr>
        <dsp:cNvPr id="0" name=""/>
        <dsp:cNvSpPr/>
      </dsp:nvSpPr>
      <dsp:spPr>
        <a:xfrm>
          <a:off x="1048429" y="2075523"/>
          <a:ext cx="5941103" cy="16981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de-DE" sz="2000" kern="1200" dirty="0" smtClean="0"/>
            <a:t>Hier sind jetzt einige Besonderheiten der Wirtschaftlichkeitsrechnung für Energie-Investitionen</a:t>
          </a:r>
          <a:endParaRPr lang="de-DE" sz="2000" kern="1200" dirty="0"/>
        </a:p>
      </dsp:txBody>
      <dsp:txXfrm>
        <a:off x="1098166" y="2125260"/>
        <a:ext cx="3689397" cy="1598681"/>
      </dsp:txXfrm>
    </dsp:sp>
    <dsp:sp modelId="{A6151CA3-2586-4E33-8D66-904D20037DB1}">
      <dsp:nvSpPr>
        <dsp:cNvPr id="0" name=""/>
        <dsp:cNvSpPr/>
      </dsp:nvSpPr>
      <dsp:spPr>
        <a:xfrm>
          <a:off x="4837301" y="1334938"/>
          <a:ext cx="1103801" cy="110380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de-DE" sz="3600" kern="1200"/>
        </a:p>
      </dsp:txBody>
      <dsp:txXfrm>
        <a:off x="5085656" y="1334938"/>
        <a:ext cx="607091" cy="8306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278B8-9D6B-40AF-9D00-51D294F64F18}">
      <dsp:nvSpPr>
        <dsp:cNvPr id="0" name=""/>
        <dsp:cNvSpPr/>
      </dsp:nvSpPr>
      <dsp:spPr>
        <a:xfrm>
          <a:off x="2476419" y="418769"/>
          <a:ext cx="4412409" cy="4412409"/>
        </a:xfrm>
        <a:prstGeom prst="blockArc">
          <a:avLst>
            <a:gd name="adj1" fmla="val 10406884"/>
            <a:gd name="adj2" fmla="val 17844349"/>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AEFD71-CC00-40C7-B7F5-FAF71E9A9354}">
      <dsp:nvSpPr>
        <dsp:cNvPr id="0" name=""/>
        <dsp:cNvSpPr/>
      </dsp:nvSpPr>
      <dsp:spPr>
        <a:xfrm>
          <a:off x="2477386" y="901988"/>
          <a:ext cx="4412409" cy="4412409"/>
        </a:xfrm>
        <a:prstGeom prst="blockArc">
          <a:avLst>
            <a:gd name="adj1" fmla="val 3757388"/>
            <a:gd name="adj2" fmla="val 11179356"/>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C86AA3-3C68-4838-A65F-0469FD4F52C7}">
      <dsp:nvSpPr>
        <dsp:cNvPr id="0" name=""/>
        <dsp:cNvSpPr/>
      </dsp:nvSpPr>
      <dsp:spPr>
        <a:xfrm>
          <a:off x="4459337" y="902000"/>
          <a:ext cx="4412409" cy="4412409"/>
        </a:xfrm>
        <a:prstGeom prst="blockArc">
          <a:avLst>
            <a:gd name="adj1" fmla="val 21220625"/>
            <a:gd name="adj2" fmla="val 7042653"/>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04941A-3341-4AF6-81D8-ACA92D76B215}">
      <dsp:nvSpPr>
        <dsp:cNvPr id="0" name=""/>
        <dsp:cNvSpPr/>
      </dsp:nvSpPr>
      <dsp:spPr>
        <a:xfrm>
          <a:off x="4460304" y="418757"/>
          <a:ext cx="4412409" cy="4412409"/>
        </a:xfrm>
        <a:prstGeom prst="blockArc">
          <a:avLst>
            <a:gd name="adj1" fmla="val 14555610"/>
            <a:gd name="adj2" fmla="val 393136"/>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E2C08A-DDAC-4CF1-86E8-BD3B243C6CF2}">
      <dsp:nvSpPr>
        <dsp:cNvPr id="0" name=""/>
        <dsp:cNvSpPr/>
      </dsp:nvSpPr>
      <dsp:spPr>
        <a:xfrm>
          <a:off x="4045016" y="1799164"/>
          <a:ext cx="3259077" cy="21353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b="1" kern="1200" dirty="0" smtClean="0"/>
            <a:t>Verschiedene Sichtweisen auf energiebezogene Investitionen</a:t>
          </a:r>
          <a:endParaRPr lang="de-DE" sz="2200" b="1" kern="1200" dirty="0"/>
        </a:p>
      </dsp:txBody>
      <dsp:txXfrm>
        <a:off x="4522297" y="2111877"/>
        <a:ext cx="2304515" cy="1509914"/>
      </dsp:txXfrm>
    </dsp:sp>
    <dsp:sp modelId="{54A31088-2411-45E8-B457-369ED9F9E445}">
      <dsp:nvSpPr>
        <dsp:cNvPr id="0" name=""/>
        <dsp:cNvSpPr/>
      </dsp:nvSpPr>
      <dsp:spPr>
        <a:xfrm>
          <a:off x="3908643" y="-287815"/>
          <a:ext cx="3531823" cy="19992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kern="1200" dirty="0" smtClean="0"/>
            <a:t>Kosten – „klassische“ Investitionsrechnung</a:t>
          </a:r>
          <a:endParaRPr lang="de-DE" sz="2200" kern="1200" dirty="0"/>
        </a:p>
      </dsp:txBody>
      <dsp:txXfrm>
        <a:off x="4425867" y="4972"/>
        <a:ext cx="2497375" cy="1413700"/>
      </dsp:txXfrm>
    </dsp:sp>
    <dsp:sp modelId="{E15CE7F4-F388-47DE-9BE7-AC292B2A2B4A}">
      <dsp:nvSpPr>
        <dsp:cNvPr id="0" name=""/>
        <dsp:cNvSpPr/>
      </dsp:nvSpPr>
      <dsp:spPr>
        <a:xfrm>
          <a:off x="7318772" y="1871232"/>
          <a:ext cx="2977346" cy="19992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kern="1200" dirty="0" smtClean="0"/>
            <a:t>Energie – hier erläutert</a:t>
          </a:r>
          <a:endParaRPr lang="de-DE" sz="2200" kern="1200" dirty="0"/>
        </a:p>
      </dsp:txBody>
      <dsp:txXfrm>
        <a:off x="7754794" y="2164019"/>
        <a:ext cx="2105302" cy="1413700"/>
      </dsp:txXfrm>
    </dsp:sp>
    <dsp:sp modelId="{9F9807B1-BBF5-4039-8B90-86563747E1F1}">
      <dsp:nvSpPr>
        <dsp:cNvPr id="0" name=""/>
        <dsp:cNvSpPr/>
      </dsp:nvSpPr>
      <dsp:spPr>
        <a:xfrm>
          <a:off x="3828997" y="4022210"/>
          <a:ext cx="3691114" cy="19992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kern="1200" dirty="0" smtClean="0"/>
            <a:t>Kohlendioxid – analog Energie, mit den entsprechenden Koeffizienten zu berechnen</a:t>
          </a:r>
          <a:endParaRPr lang="de-DE" sz="2200" kern="1200" dirty="0"/>
        </a:p>
      </dsp:txBody>
      <dsp:txXfrm>
        <a:off x="4369548" y="4314997"/>
        <a:ext cx="2610012" cy="1413700"/>
      </dsp:txXfrm>
    </dsp:sp>
    <dsp:sp modelId="{7608F717-D0F3-4BF5-BE7F-FC6C76ADB0BC}">
      <dsp:nvSpPr>
        <dsp:cNvPr id="0" name=""/>
        <dsp:cNvSpPr/>
      </dsp:nvSpPr>
      <dsp:spPr>
        <a:xfrm>
          <a:off x="1009158" y="1871232"/>
          <a:ext cx="3065055" cy="19992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kern="1200" dirty="0" smtClean="0"/>
            <a:t>Weitere Sichtweisen und Kriterien (Treibhausgase, strategische, ethische, …)</a:t>
          </a:r>
          <a:endParaRPr lang="de-DE" sz="2200" kern="1200" dirty="0"/>
        </a:p>
      </dsp:txBody>
      <dsp:txXfrm>
        <a:off x="1458025" y="2164019"/>
        <a:ext cx="2167321" cy="14137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4DD33-A653-4A48-A540-F87978218835}">
      <dsp:nvSpPr>
        <dsp:cNvPr id="0" name=""/>
        <dsp:cNvSpPr/>
      </dsp:nvSpPr>
      <dsp:spPr>
        <a:xfrm>
          <a:off x="3348392" y="1082844"/>
          <a:ext cx="4509944" cy="4154959"/>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de-DE" sz="2200" kern="1200" dirty="0" smtClean="0"/>
            <a:t>Weshalb sollten Unternehmen grob über die Auswirkungen einer Internalisierungsabgabe auf ihr Geschäftsmodell informiert sein?</a:t>
          </a:r>
          <a:endParaRPr lang="de-DE" sz="2200" kern="1200" dirty="0"/>
        </a:p>
      </dsp:txBody>
      <dsp:txXfrm>
        <a:off x="4008858" y="1691324"/>
        <a:ext cx="3189012" cy="2937999"/>
      </dsp:txXfrm>
    </dsp:sp>
    <dsp:sp modelId="{B8480BD7-756B-457B-B545-B1DBFEB71E67}">
      <dsp:nvSpPr>
        <dsp:cNvPr id="0" name=""/>
        <dsp:cNvSpPr/>
      </dsp:nvSpPr>
      <dsp:spPr>
        <a:xfrm>
          <a:off x="4475850" y="-149397"/>
          <a:ext cx="2254972" cy="2077479"/>
        </a:xfrm>
        <a:prstGeom prst="ellipse">
          <a:avLst/>
        </a:prstGeom>
        <a:solidFill>
          <a:schemeClr val="accent1">
            <a:shade val="80000"/>
            <a:alpha val="50000"/>
            <a:hueOff val="-2"/>
            <a:satOff val="665"/>
            <a:lumOff val="859"/>
            <a:alpha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Strategische Planung</a:t>
          </a:r>
          <a:endParaRPr lang="de-DE" sz="2400" kern="1200" dirty="0"/>
        </a:p>
      </dsp:txBody>
      <dsp:txXfrm>
        <a:off x="4806083" y="154843"/>
        <a:ext cx="1594506" cy="1468999"/>
      </dsp:txXfrm>
    </dsp:sp>
    <dsp:sp modelId="{DC8A7948-F5D2-41C4-A323-8F88A49FE1CA}">
      <dsp:nvSpPr>
        <dsp:cNvPr id="0" name=""/>
        <dsp:cNvSpPr/>
      </dsp:nvSpPr>
      <dsp:spPr>
        <a:xfrm>
          <a:off x="6863503" y="936105"/>
          <a:ext cx="2209506" cy="2077479"/>
        </a:xfrm>
        <a:prstGeom prst="ellipse">
          <a:avLst/>
        </a:prstGeom>
        <a:solidFill>
          <a:schemeClr val="accent1">
            <a:shade val="80000"/>
            <a:alpha val="50000"/>
            <a:hueOff val="-3"/>
            <a:satOff val="1329"/>
            <a:lumOff val="1718"/>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Szenario-technik</a:t>
          </a:r>
          <a:endParaRPr lang="de-DE" sz="2400" kern="1200" dirty="0"/>
        </a:p>
      </dsp:txBody>
      <dsp:txXfrm>
        <a:off x="7187078" y="1240345"/>
        <a:ext cx="1562356" cy="1468999"/>
      </dsp:txXfrm>
    </dsp:sp>
    <dsp:sp modelId="{6D4A7A25-7AAE-4881-8E79-BAF7774B334D}">
      <dsp:nvSpPr>
        <dsp:cNvPr id="0" name=""/>
        <dsp:cNvSpPr/>
      </dsp:nvSpPr>
      <dsp:spPr>
        <a:xfrm>
          <a:off x="6984778" y="3312354"/>
          <a:ext cx="2254972" cy="2077479"/>
        </a:xfrm>
        <a:prstGeom prst="ellipse">
          <a:avLst/>
        </a:prstGeom>
        <a:solidFill>
          <a:schemeClr val="accent1">
            <a:shade val="80000"/>
            <a:alpha val="50000"/>
            <a:hueOff val="-5"/>
            <a:satOff val="1994"/>
            <a:lumOff val="2577"/>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Wildcards</a:t>
          </a:r>
          <a:endParaRPr lang="de-DE" sz="2400" kern="1200" dirty="0"/>
        </a:p>
      </dsp:txBody>
      <dsp:txXfrm>
        <a:off x="7315011" y="3616594"/>
        <a:ext cx="1594506" cy="1468999"/>
      </dsp:txXfrm>
    </dsp:sp>
    <dsp:sp modelId="{B47653CC-0A2A-445F-AB8E-B8C13C5A1FED}">
      <dsp:nvSpPr>
        <dsp:cNvPr id="0" name=""/>
        <dsp:cNvSpPr/>
      </dsp:nvSpPr>
      <dsp:spPr>
        <a:xfrm>
          <a:off x="4365925" y="4436572"/>
          <a:ext cx="2474838" cy="2077479"/>
        </a:xfrm>
        <a:prstGeom prst="ellipse">
          <a:avLst/>
        </a:prstGeom>
        <a:solidFill>
          <a:schemeClr val="accent1">
            <a:shade val="80000"/>
            <a:alpha val="50000"/>
            <a:hueOff val="-6"/>
            <a:satOff val="2658"/>
            <a:lumOff val="3436"/>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Risiko-management</a:t>
          </a:r>
          <a:endParaRPr lang="de-DE" sz="2400" kern="1200" dirty="0"/>
        </a:p>
      </dsp:txBody>
      <dsp:txXfrm>
        <a:off x="4728357" y="4740812"/>
        <a:ext cx="1749974" cy="1468999"/>
      </dsp:txXfrm>
    </dsp:sp>
    <dsp:sp modelId="{4094AD79-64C1-478B-BC68-44AA4EF103FB}">
      <dsp:nvSpPr>
        <dsp:cNvPr id="0" name=""/>
        <dsp:cNvSpPr/>
      </dsp:nvSpPr>
      <dsp:spPr>
        <a:xfrm>
          <a:off x="1944207" y="3312358"/>
          <a:ext cx="2254972" cy="2077479"/>
        </a:xfrm>
        <a:prstGeom prst="ellipse">
          <a:avLst/>
        </a:prstGeom>
        <a:solidFill>
          <a:schemeClr val="accent1">
            <a:shade val="80000"/>
            <a:alpha val="50000"/>
            <a:hueOff val="-8"/>
            <a:satOff val="3323"/>
            <a:lumOff val="4295"/>
            <a:alpha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Ethisch-moralische Gründe</a:t>
          </a:r>
          <a:endParaRPr lang="de-DE" sz="2400" kern="1200" dirty="0"/>
        </a:p>
      </dsp:txBody>
      <dsp:txXfrm>
        <a:off x="2274440" y="3616598"/>
        <a:ext cx="1594506" cy="1468999"/>
      </dsp:txXfrm>
    </dsp:sp>
    <dsp:sp modelId="{CA3A672E-9831-4DC2-8E5A-1DC538F6361B}">
      <dsp:nvSpPr>
        <dsp:cNvPr id="0" name=""/>
        <dsp:cNvSpPr/>
      </dsp:nvSpPr>
      <dsp:spPr>
        <a:xfrm>
          <a:off x="1944216" y="792088"/>
          <a:ext cx="2254972" cy="2077479"/>
        </a:xfrm>
        <a:prstGeom prst="ellipse">
          <a:avLst/>
        </a:prstGeom>
        <a:solidFill>
          <a:schemeClr val="accent1">
            <a:shade val="80000"/>
            <a:alpha val="50000"/>
            <a:hueOff val="-9"/>
            <a:satOff val="3987"/>
            <a:lumOff val="5154"/>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Neugier</a:t>
          </a:r>
          <a:endParaRPr lang="de-DE" sz="2400" kern="1200" dirty="0"/>
        </a:p>
      </dsp:txBody>
      <dsp:txXfrm>
        <a:off x="2274449" y="1096328"/>
        <a:ext cx="1594506" cy="14689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3EA29-CD51-47EF-A165-5CA41CF6F839}">
      <dsp:nvSpPr>
        <dsp:cNvPr id="0" name=""/>
        <dsp:cNvSpPr/>
      </dsp:nvSpPr>
      <dsp:spPr>
        <a:xfrm>
          <a:off x="-1210379" y="0"/>
          <a:ext cx="11358921" cy="2879600"/>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7C51F-6AFB-4A1C-9908-0A682B3B9A98}">
      <dsp:nvSpPr>
        <dsp:cNvPr id="0" name=""/>
        <dsp:cNvSpPr/>
      </dsp:nvSpPr>
      <dsp:spPr>
        <a:xfrm>
          <a:off x="144016" y="648071"/>
          <a:ext cx="8649089" cy="1304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Traditionell: EVU liefert Öl, Gas, Strom usw., der (Industrie-) Kunde betreibt damit Heizungen, Klimaanlagen, Transformatoren, Druckluftkompressoren usw.  </a:t>
          </a:r>
          <a:endParaRPr lang="de-DE" sz="2400" kern="1200" dirty="0"/>
        </a:p>
      </dsp:txBody>
      <dsp:txXfrm>
        <a:off x="144016" y="648071"/>
        <a:ext cx="8649089" cy="1304062"/>
      </dsp:txXfrm>
    </dsp:sp>
    <dsp:sp modelId="{908D3122-9A9D-41A9-ABE7-3E2CF0062B2B}">
      <dsp:nvSpPr>
        <dsp:cNvPr id="0" name=""/>
        <dsp:cNvSpPr/>
      </dsp:nvSpPr>
      <dsp:spPr>
        <a:xfrm>
          <a:off x="-1219550" y="1845709"/>
          <a:ext cx="9782668" cy="2474771"/>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91E2F-D176-41B4-A958-3AAE4B6B2D44}">
      <dsp:nvSpPr>
        <dsp:cNvPr id="0" name=""/>
        <dsp:cNvSpPr/>
      </dsp:nvSpPr>
      <dsp:spPr>
        <a:xfrm>
          <a:off x="-432049" y="2736303"/>
          <a:ext cx="8223146" cy="1285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err="1" smtClean="0"/>
            <a:t>Contractinggeber</a:t>
          </a:r>
          <a:r>
            <a:rPr lang="de-DE" sz="2400" kern="1200" dirty="0" smtClean="0"/>
            <a:t> sorgt für End-/ Nutzenergie (Wärme, Dampf, Druckluft, Kälte, Strom usw.)  beim </a:t>
          </a:r>
          <a:r>
            <a:rPr lang="de-DE" sz="2400" kern="1200" dirty="0" err="1" smtClean="0"/>
            <a:t>Contractingnehmer</a:t>
          </a:r>
          <a:r>
            <a:rPr lang="de-DE" sz="2400" kern="1200" dirty="0" smtClean="0"/>
            <a:t> (Industrieunternehmen)</a:t>
          </a:r>
          <a:endParaRPr lang="de-DE" sz="2400" kern="1200" dirty="0"/>
        </a:p>
      </dsp:txBody>
      <dsp:txXfrm>
        <a:off x="-432049" y="2736303"/>
        <a:ext cx="8223146" cy="12850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5E25D-11C8-4512-B3B1-9A6BD571CC94}">
      <dsp:nvSpPr>
        <dsp:cNvPr id="0" name=""/>
        <dsp:cNvSpPr/>
      </dsp:nvSpPr>
      <dsp:spPr>
        <a:xfrm>
          <a:off x="869496" y="0"/>
          <a:ext cx="9854294" cy="469858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12AB7B-A519-445D-8069-55CB6805B838}">
      <dsp:nvSpPr>
        <dsp:cNvPr id="0" name=""/>
        <dsp:cNvSpPr/>
      </dsp:nvSpPr>
      <dsp:spPr>
        <a:xfrm>
          <a:off x="3396" y="1409576"/>
          <a:ext cx="2044675" cy="1879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err="1" smtClean="0"/>
            <a:t>Finanzie-rung</a:t>
          </a:r>
          <a:endParaRPr lang="de-DE" sz="2800" kern="1200" dirty="0"/>
        </a:p>
      </dsp:txBody>
      <dsp:txXfrm>
        <a:off x="95142" y="1501322"/>
        <a:ext cx="1861183" cy="1695942"/>
      </dsp:txXfrm>
    </dsp:sp>
    <dsp:sp modelId="{605F74DD-4A2A-4D3D-BAEE-FA1C4D2E7070}">
      <dsp:nvSpPr>
        <dsp:cNvPr id="0" name=""/>
        <dsp:cNvSpPr/>
      </dsp:nvSpPr>
      <dsp:spPr>
        <a:xfrm>
          <a:off x="2388851" y="1409576"/>
          <a:ext cx="2044675" cy="1879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Planung</a:t>
          </a:r>
          <a:endParaRPr lang="de-DE" sz="2800" kern="1200" dirty="0"/>
        </a:p>
      </dsp:txBody>
      <dsp:txXfrm>
        <a:off x="2480597" y="1501322"/>
        <a:ext cx="1861183" cy="1695942"/>
      </dsp:txXfrm>
    </dsp:sp>
    <dsp:sp modelId="{E6C537A0-2E79-4CBC-BFB8-FE6A61B96476}">
      <dsp:nvSpPr>
        <dsp:cNvPr id="0" name=""/>
        <dsp:cNvSpPr/>
      </dsp:nvSpPr>
      <dsp:spPr>
        <a:xfrm>
          <a:off x="4774306" y="1409576"/>
          <a:ext cx="2044675" cy="1879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Bau</a:t>
          </a:r>
          <a:endParaRPr lang="de-DE" sz="2800" kern="1200" dirty="0"/>
        </a:p>
      </dsp:txBody>
      <dsp:txXfrm>
        <a:off x="4866052" y="1501322"/>
        <a:ext cx="1861183" cy="1695942"/>
      </dsp:txXfrm>
    </dsp:sp>
    <dsp:sp modelId="{721F989A-F6B8-42B2-AF01-8BD2149A17DA}">
      <dsp:nvSpPr>
        <dsp:cNvPr id="0" name=""/>
        <dsp:cNvSpPr/>
      </dsp:nvSpPr>
      <dsp:spPr>
        <a:xfrm>
          <a:off x="7159761" y="1409576"/>
          <a:ext cx="2044675" cy="1879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Instand-haltung</a:t>
          </a:r>
          <a:endParaRPr lang="de-DE" sz="2800" kern="1200" dirty="0"/>
        </a:p>
      </dsp:txBody>
      <dsp:txXfrm>
        <a:off x="7251507" y="1501322"/>
        <a:ext cx="1861183" cy="1695942"/>
      </dsp:txXfrm>
    </dsp:sp>
    <dsp:sp modelId="{0D9DCC87-CF4C-432B-9B58-D17898D70CBA}">
      <dsp:nvSpPr>
        <dsp:cNvPr id="0" name=""/>
        <dsp:cNvSpPr/>
      </dsp:nvSpPr>
      <dsp:spPr>
        <a:xfrm>
          <a:off x="9545215" y="1409576"/>
          <a:ext cx="2044675" cy="1879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Rückbau</a:t>
          </a:r>
          <a:endParaRPr lang="de-DE" sz="2800" kern="1200" dirty="0"/>
        </a:p>
      </dsp:txBody>
      <dsp:txXfrm>
        <a:off x="9636961" y="1501322"/>
        <a:ext cx="1861183" cy="169594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B8DE8-553E-4A9B-9618-E443AFC1F05D}">
      <dsp:nvSpPr>
        <dsp:cNvPr id="0" name=""/>
        <dsp:cNvSpPr/>
      </dsp:nvSpPr>
      <dsp:spPr>
        <a:xfrm rot="16200000">
          <a:off x="-1167782" y="1086333"/>
          <a:ext cx="6692092" cy="4353090"/>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DE" sz="2400" kern="1200" dirty="0" err="1" smtClean="0"/>
            <a:t>Contractingnehmer</a:t>
          </a:r>
          <a:r>
            <a:rPr lang="de-DE" sz="2400" kern="1200" dirty="0" smtClean="0"/>
            <a:t> kann sich auf sein Kerngeschäft konzentrieren und nutzt das Know-how des </a:t>
          </a:r>
          <a:r>
            <a:rPr lang="de-DE" sz="2400" kern="1200" dirty="0" err="1" smtClean="0"/>
            <a:t>Contractors</a:t>
          </a:r>
          <a:r>
            <a:rPr lang="de-DE" sz="2400" kern="1200" dirty="0" smtClean="0"/>
            <a:t>, beide können Gewinne machen mit Nutzen für die Umwelt</a:t>
          </a:r>
          <a:endParaRPr lang="de-DE" sz="2400" kern="1200" dirty="0"/>
        </a:p>
      </dsp:txBody>
      <dsp:txXfrm rot="5400000">
        <a:off x="1720" y="1589854"/>
        <a:ext cx="3591299" cy="3346046"/>
      </dsp:txXfrm>
    </dsp:sp>
    <dsp:sp modelId="{22AF601B-F765-4BB0-872F-00D53A5F61A6}">
      <dsp:nvSpPr>
        <dsp:cNvPr id="0" name=""/>
        <dsp:cNvSpPr/>
      </dsp:nvSpPr>
      <dsp:spPr>
        <a:xfrm rot="5400000">
          <a:off x="3508241" y="1086333"/>
          <a:ext cx="6692092" cy="4353090"/>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de-DE" sz="2400" kern="1200" dirty="0" smtClean="0"/>
            <a:t>Gegenseitige Abhängigkeiten und eine lange Liste möglicher Konflikte und Risiken: Zugang, Security, </a:t>
          </a:r>
          <a:r>
            <a:rPr lang="de-DE" sz="2400" kern="1200" dirty="0" err="1" smtClean="0"/>
            <a:t>Safety</a:t>
          </a:r>
          <a:r>
            <a:rPr lang="de-DE" sz="2400" kern="1200" dirty="0" smtClean="0"/>
            <a:t>, Compliance, Servicegrad, lange Bindung und so </a:t>
          </a:r>
          <a:r>
            <a:rPr lang="de-DE" sz="2400" kern="1200" dirty="0" err="1" smtClean="0"/>
            <a:t>Unflexiiblität</a:t>
          </a:r>
          <a:r>
            <a:rPr lang="de-DE" sz="2400" kern="1200" dirty="0" smtClean="0"/>
            <a:t> und mögliche Blockade technischen Fortschritts</a:t>
          </a:r>
          <a:endParaRPr lang="de-DE" sz="2400" kern="1200" dirty="0"/>
        </a:p>
      </dsp:txBody>
      <dsp:txXfrm rot="-5400000">
        <a:off x="5439534" y="1589855"/>
        <a:ext cx="3591299" cy="334604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3B2ED-28D6-4100-84C1-859955815AEF}">
      <dsp:nvSpPr>
        <dsp:cNvPr id="0" name=""/>
        <dsp:cNvSpPr/>
      </dsp:nvSpPr>
      <dsp:spPr>
        <a:xfrm>
          <a:off x="5400600" y="1756660"/>
          <a:ext cx="3820964" cy="663142"/>
        </a:xfrm>
        <a:custGeom>
          <a:avLst/>
          <a:gdLst/>
          <a:ahLst/>
          <a:cxnLst/>
          <a:rect l="0" t="0" r="0" b="0"/>
          <a:pathLst>
            <a:path>
              <a:moveTo>
                <a:pt x="0" y="0"/>
              </a:moveTo>
              <a:lnTo>
                <a:pt x="0" y="331571"/>
              </a:lnTo>
              <a:lnTo>
                <a:pt x="3820964" y="331571"/>
              </a:lnTo>
              <a:lnTo>
                <a:pt x="3820964"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174E87-CC86-45DD-B8FD-54DA9A7C62EC}">
      <dsp:nvSpPr>
        <dsp:cNvPr id="0" name=""/>
        <dsp:cNvSpPr/>
      </dsp:nvSpPr>
      <dsp:spPr>
        <a:xfrm>
          <a:off x="5354880" y="1756660"/>
          <a:ext cx="91440" cy="663142"/>
        </a:xfrm>
        <a:custGeom>
          <a:avLst/>
          <a:gdLst/>
          <a:ahLst/>
          <a:cxnLst/>
          <a:rect l="0" t="0" r="0" b="0"/>
          <a:pathLst>
            <a:path>
              <a:moveTo>
                <a:pt x="45720" y="0"/>
              </a:moveTo>
              <a:lnTo>
                <a:pt x="45720"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2A9985-CD15-46B8-81A0-F9CC279EC07E}">
      <dsp:nvSpPr>
        <dsp:cNvPr id="0" name=""/>
        <dsp:cNvSpPr/>
      </dsp:nvSpPr>
      <dsp:spPr>
        <a:xfrm>
          <a:off x="1579635" y="1756660"/>
          <a:ext cx="3820964" cy="663142"/>
        </a:xfrm>
        <a:custGeom>
          <a:avLst/>
          <a:gdLst/>
          <a:ahLst/>
          <a:cxnLst/>
          <a:rect l="0" t="0" r="0" b="0"/>
          <a:pathLst>
            <a:path>
              <a:moveTo>
                <a:pt x="3820964" y="0"/>
              </a:moveTo>
              <a:lnTo>
                <a:pt x="3820964" y="331571"/>
              </a:lnTo>
              <a:lnTo>
                <a:pt x="0" y="331571"/>
              </a:lnTo>
              <a:lnTo>
                <a:pt x="0"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9840F-4619-4D7E-B019-63C146002509}">
      <dsp:nvSpPr>
        <dsp:cNvPr id="0" name=""/>
        <dsp:cNvSpPr/>
      </dsp:nvSpPr>
      <dsp:spPr>
        <a:xfrm>
          <a:off x="2160233" y="177749"/>
          <a:ext cx="6480733"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Anwendung hier Energieinvestitionen und der Zusammenhang von: </a:t>
          </a:r>
          <a:endParaRPr lang="de-DE" sz="2800" kern="1200" dirty="0"/>
        </a:p>
      </dsp:txBody>
      <dsp:txXfrm>
        <a:off x="2160233" y="177749"/>
        <a:ext cx="6480733" cy="1578910"/>
      </dsp:txXfrm>
    </dsp:sp>
    <dsp:sp modelId="{2F1D7B79-0DD1-4A29-9F98-AE34A724FEE0}">
      <dsp:nvSpPr>
        <dsp:cNvPr id="0" name=""/>
        <dsp:cNvSpPr/>
      </dsp:nvSpPr>
      <dsp:spPr>
        <a:xfrm>
          <a:off x="725"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Investitionshöhe (I)</a:t>
          </a:r>
          <a:endParaRPr lang="de-DE" sz="2800" kern="1200" dirty="0"/>
        </a:p>
      </dsp:txBody>
      <dsp:txXfrm>
        <a:off x="725" y="2419803"/>
        <a:ext cx="3157821" cy="1578910"/>
      </dsp:txXfrm>
    </dsp:sp>
    <dsp:sp modelId="{50D75C1E-4F92-42EC-9F80-AC2AFC6F7622}">
      <dsp:nvSpPr>
        <dsp:cNvPr id="0" name=""/>
        <dsp:cNvSpPr/>
      </dsp:nvSpPr>
      <dsp:spPr>
        <a:xfrm>
          <a:off x="3821689"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Einsparung pro Jahr (E)</a:t>
          </a:r>
          <a:endParaRPr lang="de-DE" sz="2800" kern="1200" dirty="0"/>
        </a:p>
      </dsp:txBody>
      <dsp:txXfrm>
        <a:off x="3821689" y="2419803"/>
        <a:ext cx="3157821" cy="1578910"/>
      </dsp:txXfrm>
    </dsp:sp>
    <dsp:sp modelId="{72D9F13A-3859-4004-B108-6989DD8E152C}">
      <dsp:nvSpPr>
        <dsp:cNvPr id="0" name=""/>
        <dsp:cNvSpPr/>
      </dsp:nvSpPr>
      <dsp:spPr>
        <a:xfrm>
          <a:off x="7642653"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Amortisationszeit (A) Pay-off/ Pay-back</a:t>
          </a:r>
          <a:endParaRPr lang="de-DE" sz="2800" kern="1200" dirty="0"/>
        </a:p>
      </dsp:txBody>
      <dsp:txXfrm>
        <a:off x="7642653" y="2419803"/>
        <a:ext cx="3157821" cy="15789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D2789-B3C7-48E0-B740-073B20E73365}">
      <dsp:nvSpPr>
        <dsp:cNvPr id="0" name=""/>
        <dsp:cNvSpPr/>
      </dsp:nvSpPr>
      <dsp:spPr>
        <a:xfrm>
          <a:off x="2537577" y="2287582"/>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Wichtige Entscheidungs-kriterien der Investitions-rechnung</a:t>
          </a:r>
          <a:endParaRPr lang="de-DE" sz="1800" kern="1200" dirty="0"/>
        </a:p>
      </dsp:txBody>
      <dsp:txXfrm>
        <a:off x="2876892" y="2583724"/>
        <a:ext cx="1638359" cy="1429902"/>
      </dsp:txXfrm>
    </dsp:sp>
    <dsp:sp modelId="{F5A4B7C1-ABE2-4A60-A9FB-9C5C0590078C}">
      <dsp:nvSpPr>
        <dsp:cNvPr id="0" name=""/>
        <dsp:cNvSpPr/>
      </dsp:nvSpPr>
      <dsp:spPr>
        <a:xfrm rot="16200000">
          <a:off x="3588697" y="1796230"/>
          <a:ext cx="214748"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a:off x="3620909" y="1946377"/>
        <a:ext cx="150324" cy="353805"/>
      </dsp:txXfrm>
    </dsp:sp>
    <dsp:sp modelId="{97128DF4-D921-45BF-8B4B-EE08D1A7E41A}">
      <dsp:nvSpPr>
        <dsp:cNvPr id="0" name=""/>
        <dsp:cNvSpPr/>
      </dsp:nvSpPr>
      <dsp:spPr>
        <a:xfrm>
          <a:off x="2537577" y="-139789"/>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Rentabilität (Prozent Rückfluss auf das Kapital pro Jahr)</a:t>
          </a:r>
          <a:endParaRPr lang="de-DE" sz="1800" kern="1200" dirty="0"/>
        </a:p>
      </dsp:txBody>
      <dsp:txXfrm>
        <a:off x="2876892" y="156353"/>
        <a:ext cx="1638359" cy="1429902"/>
      </dsp:txXfrm>
    </dsp:sp>
    <dsp:sp modelId="{0518145C-7BCA-4984-9F25-BE3EDF3BA16C}">
      <dsp:nvSpPr>
        <dsp:cNvPr id="0" name=""/>
        <dsp:cNvSpPr/>
      </dsp:nvSpPr>
      <dsp:spPr>
        <a:xfrm rot="19800000">
          <a:off x="4692670" y="2398465"/>
          <a:ext cx="103876"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a:off x="4694758" y="2524191"/>
        <a:ext cx="72713" cy="353805"/>
      </dsp:txXfrm>
    </dsp:sp>
    <dsp:sp modelId="{46CC4BBC-01BE-4D26-8B1A-BCB265F1D2EF}">
      <dsp:nvSpPr>
        <dsp:cNvPr id="0" name=""/>
        <dsp:cNvSpPr/>
      </dsp:nvSpPr>
      <dsp:spPr>
        <a:xfrm>
          <a:off x="4639743" y="1073896"/>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Wirtschaftlich-</a:t>
          </a:r>
          <a:r>
            <a:rPr lang="de-DE" sz="1800" kern="1200" dirty="0" err="1" smtClean="0"/>
            <a:t>keit</a:t>
          </a:r>
          <a:r>
            <a:rPr lang="de-DE" sz="1800" kern="1200" dirty="0" smtClean="0"/>
            <a:t> (gesamter Rückfluss durch gesamten finanziellen Input)</a:t>
          </a:r>
          <a:endParaRPr lang="de-DE" sz="1800" kern="1200" dirty="0"/>
        </a:p>
      </dsp:txBody>
      <dsp:txXfrm>
        <a:off x="4979058" y="1370038"/>
        <a:ext cx="1638359" cy="1429902"/>
      </dsp:txXfrm>
    </dsp:sp>
    <dsp:sp modelId="{08EC8C45-C449-41DB-82E6-6177D45D364D}">
      <dsp:nvSpPr>
        <dsp:cNvPr id="0" name=""/>
        <dsp:cNvSpPr/>
      </dsp:nvSpPr>
      <dsp:spPr>
        <a:xfrm rot="1800000">
          <a:off x="4692670" y="3609211"/>
          <a:ext cx="103876"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a:off x="4694758" y="3719355"/>
        <a:ext cx="72713" cy="353805"/>
      </dsp:txXfrm>
    </dsp:sp>
    <dsp:sp modelId="{23098C58-F0BA-4C1C-AD91-3535A28EE430}">
      <dsp:nvSpPr>
        <dsp:cNvPr id="0" name=""/>
        <dsp:cNvSpPr/>
      </dsp:nvSpPr>
      <dsp:spPr>
        <a:xfrm>
          <a:off x="4639743" y="3501268"/>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Interner Zinsfuß (wie hoch dürfen die Zinsen steigen, um noch rentabel zu sein?)</a:t>
          </a:r>
          <a:endParaRPr lang="de-DE" sz="1800" kern="1200" dirty="0"/>
        </a:p>
      </dsp:txBody>
      <dsp:txXfrm>
        <a:off x="4979058" y="3797410"/>
        <a:ext cx="1638359" cy="1429902"/>
      </dsp:txXfrm>
    </dsp:sp>
    <dsp:sp modelId="{57F98E1C-C8DA-4D67-9C3F-5118DF979FCA}">
      <dsp:nvSpPr>
        <dsp:cNvPr id="0" name=""/>
        <dsp:cNvSpPr/>
      </dsp:nvSpPr>
      <dsp:spPr>
        <a:xfrm rot="5400000">
          <a:off x="3588697" y="4211446"/>
          <a:ext cx="214748"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a:off x="3620909" y="4297169"/>
        <a:ext cx="150324" cy="353805"/>
      </dsp:txXfrm>
    </dsp:sp>
    <dsp:sp modelId="{7AA2C1EF-3193-4CEC-92B5-D8D0D0F52F28}">
      <dsp:nvSpPr>
        <dsp:cNvPr id="0" name=""/>
        <dsp:cNvSpPr/>
      </dsp:nvSpPr>
      <dsp:spPr>
        <a:xfrm>
          <a:off x="2537577" y="4714955"/>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Endwert, Kapitalwert (wie viel hätten wir </a:t>
          </a:r>
          <a:r>
            <a:rPr lang="de-DE" sz="1800" kern="1200" dirty="0" err="1" smtClean="0"/>
            <a:t>aufgezinst</a:t>
          </a:r>
          <a:r>
            <a:rPr lang="de-DE" sz="1800" kern="1200" dirty="0" smtClean="0"/>
            <a:t> am Ende oder abgezinst am Anfang?)</a:t>
          </a:r>
          <a:endParaRPr lang="de-DE" sz="1800" kern="1200" dirty="0"/>
        </a:p>
      </dsp:txBody>
      <dsp:txXfrm>
        <a:off x="2876892" y="5011097"/>
        <a:ext cx="1638359" cy="1429902"/>
      </dsp:txXfrm>
    </dsp:sp>
    <dsp:sp modelId="{84ADDED3-5B2F-4E5E-8008-583D170CCAF9}">
      <dsp:nvSpPr>
        <dsp:cNvPr id="0" name=""/>
        <dsp:cNvSpPr/>
      </dsp:nvSpPr>
      <dsp:spPr>
        <a:xfrm rot="9000000">
          <a:off x="2595596" y="3609211"/>
          <a:ext cx="103876"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rot="10800000">
        <a:off x="2624671" y="3719355"/>
        <a:ext cx="72713" cy="353805"/>
      </dsp:txXfrm>
    </dsp:sp>
    <dsp:sp modelId="{A1418DE5-53A4-4AFB-8A17-26DEF9D34619}">
      <dsp:nvSpPr>
        <dsp:cNvPr id="0" name=""/>
        <dsp:cNvSpPr/>
      </dsp:nvSpPr>
      <dsp:spPr>
        <a:xfrm>
          <a:off x="435411" y="3501268"/>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Amortisations-zeit (Investitions-höhe durch jährliche Einsparung)</a:t>
          </a:r>
          <a:endParaRPr lang="de-DE" sz="1800" kern="1200" dirty="0"/>
        </a:p>
      </dsp:txBody>
      <dsp:txXfrm>
        <a:off x="774726" y="3797410"/>
        <a:ext cx="1638359" cy="1429902"/>
      </dsp:txXfrm>
    </dsp:sp>
    <dsp:sp modelId="{B43676BB-7483-402C-BF1D-833F31E8F0D6}">
      <dsp:nvSpPr>
        <dsp:cNvPr id="0" name=""/>
        <dsp:cNvSpPr/>
      </dsp:nvSpPr>
      <dsp:spPr>
        <a:xfrm rot="12600000">
          <a:off x="2595596" y="2398465"/>
          <a:ext cx="103876" cy="589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de-DE" sz="2500" kern="1200"/>
        </a:p>
      </dsp:txBody>
      <dsp:txXfrm rot="10800000">
        <a:off x="2624671" y="2524191"/>
        <a:ext cx="72713" cy="353805"/>
      </dsp:txXfrm>
    </dsp:sp>
    <dsp:sp modelId="{C0F9C1FE-CC13-47E6-B8AB-90271B35D587}">
      <dsp:nvSpPr>
        <dsp:cNvPr id="0" name=""/>
        <dsp:cNvSpPr/>
      </dsp:nvSpPr>
      <dsp:spPr>
        <a:xfrm>
          <a:off x="435411" y="1073896"/>
          <a:ext cx="2316989" cy="2022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TCO, LCC (gerade erklärt)</a:t>
          </a:r>
          <a:endParaRPr lang="de-DE" sz="1800" kern="1200" dirty="0"/>
        </a:p>
      </dsp:txBody>
      <dsp:txXfrm>
        <a:off x="774726" y="1370038"/>
        <a:ext cx="1638359" cy="1429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BE33A-0CAE-4108-ADDA-3EF7E4E468FA}">
      <dsp:nvSpPr>
        <dsp:cNvPr id="0" name=""/>
        <dsp:cNvSpPr/>
      </dsp:nvSpPr>
      <dsp:spPr>
        <a:xfrm>
          <a:off x="0" y="0"/>
          <a:ext cx="4782882" cy="478288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717908-576F-4E10-9F04-FA7100811556}">
      <dsp:nvSpPr>
        <dsp:cNvPr id="0" name=""/>
        <dsp:cNvSpPr/>
      </dsp:nvSpPr>
      <dsp:spPr>
        <a:xfrm>
          <a:off x="2391441" y="0"/>
          <a:ext cx="8697791" cy="47828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de-DE" sz="3500" kern="1200" dirty="0" smtClean="0"/>
            <a:t>Life-Cycle </a:t>
          </a:r>
          <a:r>
            <a:rPr lang="de-DE" sz="3500" kern="1200" dirty="0" err="1" smtClean="0"/>
            <a:t>Cost</a:t>
          </a:r>
          <a:r>
            <a:rPr lang="de-DE" sz="3500" kern="1200" dirty="0" smtClean="0"/>
            <a:t> (LCC) oder </a:t>
          </a:r>
          <a:r>
            <a:rPr lang="de-DE" sz="3500" kern="1200" dirty="0" err="1" smtClean="0"/>
            <a:t>Whole</a:t>
          </a:r>
          <a:r>
            <a:rPr lang="de-DE" sz="3500" kern="1200" dirty="0" smtClean="0"/>
            <a:t>-Life </a:t>
          </a:r>
          <a:r>
            <a:rPr lang="de-DE" sz="3500" kern="1200" dirty="0" err="1" smtClean="0"/>
            <a:t>Costs</a:t>
          </a:r>
          <a:r>
            <a:rPr lang="de-DE" sz="3500" kern="1200" dirty="0" smtClean="0"/>
            <a:t>, Lebenszyklus-Kosten</a:t>
          </a:r>
          <a:endParaRPr lang="de-DE" sz="3500" kern="1200" dirty="0"/>
        </a:p>
      </dsp:txBody>
      <dsp:txXfrm>
        <a:off x="2391441" y="0"/>
        <a:ext cx="4348895" cy="2271868"/>
      </dsp:txXfrm>
    </dsp:sp>
    <dsp:sp modelId="{00BEF1D6-7F96-4F3E-ADB0-0921F7C5AAAC}">
      <dsp:nvSpPr>
        <dsp:cNvPr id="0" name=""/>
        <dsp:cNvSpPr/>
      </dsp:nvSpPr>
      <dsp:spPr>
        <a:xfrm>
          <a:off x="1255506" y="2271868"/>
          <a:ext cx="2271868" cy="227186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072D9E-C501-4A45-939A-D689D0BBCEDA}">
      <dsp:nvSpPr>
        <dsp:cNvPr id="0" name=""/>
        <dsp:cNvSpPr/>
      </dsp:nvSpPr>
      <dsp:spPr>
        <a:xfrm>
          <a:off x="2391441" y="2271868"/>
          <a:ext cx="8697791" cy="227186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de-DE" sz="3500" kern="1200" dirty="0" smtClean="0"/>
            <a:t>Total </a:t>
          </a:r>
          <a:r>
            <a:rPr lang="de-DE" sz="3500" kern="1200" dirty="0" err="1" smtClean="0"/>
            <a:t>Cost</a:t>
          </a:r>
          <a:r>
            <a:rPr lang="de-DE" sz="3500" kern="1200" dirty="0" smtClean="0"/>
            <a:t> </a:t>
          </a:r>
          <a:r>
            <a:rPr lang="de-DE" sz="3500" kern="1200" dirty="0" err="1" smtClean="0"/>
            <a:t>of</a:t>
          </a:r>
          <a:r>
            <a:rPr lang="de-DE" sz="3500" kern="1200" dirty="0" smtClean="0"/>
            <a:t> Ownership (TCO)</a:t>
          </a:r>
          <a:endParaRPr lang="de-DE" sz="3500" kern="1200" dirty="0"/>
        </a:p>
      </dsp:txBody>
      <dsp:txXfrm>
        <a:off x="2391441" y="2271868"/>
        <a:ext cx="4348895" cy="2271868"/>
      </dsp:txXfrm>
    </dsp:sp>
    <dsp:sp modelId="{098E0552-3FFF-47D7-BCE6-881674A2160B}">
      <dsp:nvSpPr>
        <dsp:cNvPr id="0" name=""/>
        <dsp:cNvSpPr/>
      </dsp:nvSpPr>
      <dsp:spPr>
        <a:xfrm>
          <a:off x="6740336" y="0"/>
          <a:ext cx="4348895" cy="227186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de-DE" sz="2900" kern="1200" dirty="0" smtClean="0"/>
            <a:t>Üblicherweise synonym zu TCO Definition – aber eigentlich PLUS restliche Lebenszykluskosten (LCA)</a:t>
          </a:r>
          <a:endParaRPr lang="de-DE" sz="2900" kern="1200" dirty="0"/>
        </a:p>
      </dsp:txBody>
      <dsp:txXfrm>
        <a:off x="6740336" y="0"/>
        <a:ext cx="4348895" cy="2271868"/>
      </dsp:txXfrm>
    </dsp:sp>
    <dsp:sp modelId="{E40801DC-2EFA-44DF-B7A4-7CB0B014BAF8}">
      <dsp:nvSpPr>
        <dsp:cNvPr id="0" name=""/>
        <dsp:cNvSpPr/>
      </dsp:nvSpPr>
      <dsp:spPr>
        <a:xfrm>
          <a:off x="6740336" y="2271868"/>
          <a:ext cx="4348895" cy="227186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de-DE" sz="2900" kern="1200" dirty="0" smtClean="0"/>
            <a:t>Alle Kosten die im durch Eigentum und Besitz eines Investitionsguts entstehen</a:t>
          </a:r>
          <a:endParaRPr lang="de-DE" sz="2900" kern="1200" dirty="0"/>
        </a:p>
      </dsp:txBody>
      <dsp:txXfrm>
        <a:off x="6740336" y="2271868"/>
        <a:ext cx="4348895" cy="22718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309C9-E839-48A2-A264-6F6C1407D53C}">
      <dsp:nvSpPr>
        <dsp:cNvPr id="0" name=""/>
        <dsp:cNvSpPr/>
      </dsp:nvSpPr>
      <dsp:spPr>
        <a:xfrm>
          <a:off x="455156" y="2716"/>
          <a:ext cx="7146437" cy="1084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Vorbereitung der Beschaffung</a:t>
          </a:r>
          <a:endParaRPr lang="de-DE" sz="2800" kern="1200" dirty="0"/>
        </a:p>
      </dsp:txBody>
      <dsp:txXfrm>
        <a:off x="486916" y="34476"/>
        <a:ext cx="7082917" cy="1020835"/>
      </dsp:txXfrm>
    </dsp:sp>
    <dsp:sp modelId="{4B9B9E06-6262-4C27-BF6F-14AFE01348ED}">
      <dsp:nvSpPr>
        <dsp:cNvPr id="0" name=""/>
        <dsp:cNvSpPr/>
      </dsp:nvSpPr>
      <dsp:spPr>
        <a:xfrm rot="5312346">
          <a:off x="3883357" y="58997"/>
          <a:ext cx="325660" cy="23686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rot="-5400000">
        <a:off x="3334342" y="1080516"/>
        <a:ext cx="1421201" cy="227962"/>
      </dsp:txXfrm>
    </dsp:sp>
    <dsp:sp modelId="{06ED11F7-9E8D-4811-81DF-16BF53F0DE70}">
      <dsp:nvSpPr>
        <dsp:cNvPr id="0" name=""/>
        <dsp:cNvSpPr/>
      </dsp:nvSpPr>
      <dsp:spPr>
        <a:xfrm>
          <a:off x="490781" y="1399590"/>
          <a:ext cx="7146437" cy="1084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Beschaffung, Bau/ Installation, Probebetrieb</a:t>
          </a:r>
          <a:endParaRPr lang="de-DE" sz="2800" kern="1200" dirty="0"/>
        </a:p>
      </dsp:txBody>
      <dsp:txXfrm>
        <a:off x="522541" y="1431350"/>
        <a:ext cx="7082917" cy="1020835"/>
      </dsp:txXfrm>
    </dsp:sp>
    <dsp:sp modelId="{20E093AC-7173-491A-9895-ADEBEF9C5480}">
      <dsp:nvSpPr>
        <dsp:cNvPr id="0" name=""/>
        <dsp:cNvSpPr/>
      </dsp:nvSpPr>
      <dsp:spPr>
        <a:xfrm rot="5400000">
          <a:off x="3875066" y="1337477"/>
          <a:ext cx="377867" cy="26045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de-DE" sz="2000" kern="1200"/>
        </a:p>
      </dsp:txBody>
      <dsp:txXfrm rot="-5400000">
        <a:off x="3282632" y="2450822"/>
        <a:ext cx="1562735" cy="264507"/>
      </dsp:txXfrm>
    </dsp:sp>
    <dsp:sp modelId="{5F524E8C-AE4A-4E85-B767-FB7C5AA1BF8A}">
      <dsp:nvSpPr>
        <dsp:cNvPr id="0" name=""/>
        <dsp:cNvSpPr/>
      </dsp:nvSpPr>
      <dsp:spPr>
        <a:xfrm>
          <a:off x="490781" y="2795566"/>
          <a:ext cx="7146437" cy="1084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Betrieb und Instandhaltung</a:t>
          </a:r>
          <a:endParaRPr lang="de-DE" sz="2800" kern="1200" dirty="0"/>
        </a:p>
      </dsp:txBody>
      <dsp:txXfrm>
        <a:off x="522541" y="2827326"/>
        <a:ext cx="7082917" cy="1020835"/>
      </dsp:txXfrm>
    </dsp:sp>
    <dsp:sp modelId="{7BBE00A1-82E7-4CEF-B499-9A42C854DAD7}">
      <dsp:nvSpPr>
        <dsp:cNvPr id="0" name=""/>
        <dsp:cNvSpPr/>
      </dsp:nvSpPr>
      <dsp:spPr>
        <a:xfrm rot="5400000">
          <a:off x="3882266" y="2733452"/>
          <a:ext cx="363466" cy="26045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de-DE" sz="1800" kern="1200"/>
        </a:p>
      </dsp:txBody>
      <dsp:txXfrm rot="-5400000">
        <a:off x="3282632" y="3853997"/>
        <a:ext cx="1562735" cy="254426"/>
      </dsp:txXfrm>
    </dsp:sp>
    <dsp:sp modelId="{A67A60EB-880E-45D3-BA77-5C1EFAA7EDD0}">
      <dsp:nvSpPr>
        <dsp:cNvPr id="0" name=""/>
        <dsp:cNvSpPr/>
      </dsp:nvSpPr>
      <dsp:spPr>
        <a:xfrm>
          <a:off x="490781" y="4191541"/>
          <a:ext cx="7146437" cy="1084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Entsorgung, Rückbau, Recycling</a:t>
          </a:r>
          <a:endParaRPr lang="de-DE" sz="2800" kern="1200" dirty="0"/>
        </a:p>
      </dsp:txBody>
      <dsp:txXfrm>
        <a:off x="522541" y="4223301"/>
        <a:ext cx="7082917" cy="10208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D2789-B3C7-48E0-B740-073B20E73365}">
      <dsp:nvSpPr>
        <dsp:cNvPr id="0" name=""/>
        <dsp:cNvSpPr/>
      </dsp:nvSpPr>
      <dsp:spPr>
        <a:xfrm>
          <a:off x="4891108" y="2377413"/>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Wichtige Entscheidungs-kriterien der Investitions-rechnung</a:t>
          </a:r>
          <a:endParaRPr lang="de-DE" sz="1800" kern="1200" dirty="0"/>
        </a:p>
      </dsp:txBody>
      <dsp:txXfrm>
        <a:off x="5244012" y="2685416"/>
        <a:ext cx="1703974" cy="1487167"/>
      </dsp:txXfrm>
    </dsp:sp>
    <dsp:sp modelId="{F5A4B7C1-ABE2-4A60-A9FB-9C5C0590078C}">
      <dsp:nvSpPr>
        <dsp:cNvPr id="0" name=""/>
        <dsp:cNvSpPr/>
      </dsp:nvSpPr>
      <dsp:spPr>
        <a:xfrm rot="16200000">
          <a:off x="5984402" y="1866523"/>
          <a:ext cx="223195"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a:off x="6017881" y="2022660"/>
        <a:ext cx="156237" cy="367974"/>
      </dsp:txXfrm>
    </dsp:sp>
    <dsp:sp modelId="{97128DF4-D921-45BF-8B4B-EE08D1A7E41A}">
      <dsp:nvSpPr>
        <dsp:cNvPr id="0" name=""/>
        <dsp:cNvSpPr/>
      </dsp:nvSpPr>
      <dsp:spPr>
        <a:xfrm>
          <a:off x="4891108" y="-146883"/>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Rentabilität (Prozent Rückfluss auf das Kapital pro Jahr)</a:t>
          </a:r>
          <a:endParaRPr lang="de-DE" sz="1800" kern="1200" dirty="0"/>
        </a:p>
      </dsp:txBody>
      <dsp:txXfrm>
        <a:off x="5244012" y="161120"/>
        <a:ext cx="1703974" cy="1487167"/>
      </dsp:txXfrm>
    </dsp:sp>
    <dsp:sp modelId="{0518145C-7BCA-4984-9F25-BE3EDF3BA16C}">
      <dsp:nvSpPr>
        <dsp:cNvPr id="0" name=""/>
        <dsp:cNvSpPr/>
      </dsp:nvSpPr>
      <dsp:spPr>
        <a:xfrm rot="19800000">
          <a:off x="7132466" y="2492807"/>
          <a:ext cx="107883"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a:off x="7134634" y="2623556"/>
        <a:ext cx="75518" cy="367974"/>
      </dsp:txXfrm>
    </dsp:sp>
    <dsp:sp modelId="{46CC4BBC-01BE-4D26-8B1A-BCB265F1D2EF}">
      <dsp:nvSpPr>
        <dsp:cNvPr id="0" name=""/>
        <dsp:cNvSpPr/>
      </dsp:nvSpPr>
      <dsp:spPr>
        <a:xfrm>
          <a:off x="7077213" y="1115265"/>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Wirtschaftlichkeit (gesamter Rückfluss durch gesamten finanziellen Input)</a:t>
          </a:r>
          <a:endParaRPr lang="de-DE" sz="1800" kern="1200" dirty="0"/>
        </a:p>
      </dsp:txBody>
      <dsp:txXfrm>
        <a:off x="7430117" y="1423268"/>
        <a:ext cx="1703974" cy="1487167"/>
      </dsp:txXfrm>
    </dsp:sp>
    <dsp:sp modelId="{08EC8C45-C449-41DB-82E6-6177D45D364D}">
      <dsp:nvSpPr>
        <dsp:cNvPr id="0" name=""/>
        <dsp:cNvSpPr/>
      </dsp:nvSpPr>
      <dsp:spPr>
        <a:xfrm rot="1800000">
          <a:off x="7132466" y="3751902"/>
          <a:ext cx="107883"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a:off x="7134634" y="3866469"/>
        <a:ext cx="75518" cy="367974"/>
      </dsp:txXfrm>
    </dsp:sp>
    <dsp:sp modelId="{23098C58-F0BA-4C1C-AD91-3535A28EE430}">
      <dsp:nvSpPr>
        <dsp:cNvPr id="0" name=""/>
        <dsp:cNvSpPr/>
      </dsp:nvSpPr>
      <dsp:spPr>
        <a:xfrm>
          <a:off x="7077213" y="3639561"/>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Interner Zinsfuß (wie hoch dürfen die Zinsen steigen, um noch rentabel zu sein?)</a:t>
          </a:r>
          <a:endParaRPr lang="de-DE" sz="1800" kern="1200" dirty="0"/>
        </a:p>
      </dsp:txBody>
      <dsp:txXfrm>
        <a:off x="7430117" y="3947564"/>
        <a:ext cx="1703974" cy="1487167"/>
      </dsp:txXfrm>
    </dsp:sp>
    <dsp:sp modelId="{57F98E1C-C8DA-4D67-9C3F-5118DF979FCA}">
      <dsp:nvSpPr>
        <dsp:cNvPr id="0" name=""/>
        <dsp:cNvSpPr/>
      </dsp:nvSpPr>
      <dsp:spPr>
        <a:xfrm rot="5400000">
          <a:off x="5984402" y="4378186"/>
          <a:ext cx="223195"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a:off x="6017881" y="4467365"/>
        <a:ext cx="156237" cy="367974"/>
      </dsp:txXfrm>
    </dsp:sp>
    <dsp:sp modelId="{7AA2C1EF-3193-4CEC-92B5-D8D0D0F52F28}">
      <dsp:nvSpPr>
        <dsp:cNvPr id="0" name=""/>
        <dsp:cNvSpPr/>
      </dsp:nvSpPr>
      <dsp:spPr>
        <a:xfrm>
          <a:off x="4891108" y="4901710"/>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Endwert, Kapitalwert (wie viel hätten wir </a:t>
          </a:r>
          <a:r>
            <a:rPr lang="de-DE" sz="1800" kern="1200" dirty="0" err="1" smtClean="0"/>
            <a:t>aufgezinst</a:t>
          </a:r>
          <a:r>
            <a:rPr lang="de-DE" sz="1800" kern="1200" dirty="0" smtClean="0"/>
            <a:t> am Ende oder abgezinst am Anfang?)</a:t>
          </a:r>
          <a:endParaRPr lang="de-DE" sz="1800" kern="1200" dirty="0"/>
        </a:p>
      </dsp:txBody>
      <dsp:txXfrm>
        <a:off x="5244012" y="5209713"/>
        <a:ext cx="1703974" cy="1487167"/>
      </dsp:txXfrm>
    </dsp:sp>
    <dsp:sp modelId="{84ADDED3-5B2F-4E5E-8008-583D170CCAF9}">
      <dsp:nvSpPr>
        <dsp:cNvPr id="0" name=""/>
        <dsp:cNvSpPr/>
      </dsp:nvSpPr>
      <dsp:spPr>
        <a:xfrm rot="9000000">
          <a:off x="4951650" y="3751902"/>
          <a:ext cx="107883"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rot="10800000">
        <a:off x="4981847" y="3866469"/>
        <a:ext cx="75518" cy="367974"/>
      </dsp:txXfrm>
    </dsp:sp>
    <dsp:sp modelId="{A1418DE5-53A4-4AFB-8A17-26DEF9D34619}">
      <dsp:nvSpPr>
        <dsp:cNvPr id="0" name=""/>
        <dsp:cNvSpPr/>
      </dsp:nvSpPr>
      <dsp:spPr>
        <a:xfrm>
          <a:off x="2705003" y="3639561"/>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Amortisationszeit (Investitionshöhe durch jährliche Einsparung)</a:t>
          </a:r>
          <a:endParaRPr lang="de-DE" sz="1800" kern="1200" dirty="0"/>
        </a:p>
      </dsp:txBody>
      <dsp:txXfrm>
        <a:off x="3057907" y="3947564"/>
        <a:ext cx="1703974" cy="1487167"/>
      </dsp:txXfrm>
    </dsp:sp>
    <dsp:sp modelId="{B43676BB-7483-402C-BF1D-833F31E8F0D6}">
      <dsp:nvSpPr>
        <dsp:cNvPr id="0" name=""/>
        <dsp:cNvSpPr/>
      </dsp:nvSpPr>
      <dsp:spPr>
        <a:xfrm rot="12600000">
          <a:off x="4951650" y="2492807"/>
          <a:ext cx="107883" cy="613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rot="10800000">
        <a:off x="4981847" y="2623556"/>
        <a:ext cx="75518" cy="367974"/>
      </dsp:txXfrm>
    </dsp:sp>
    <dsp:sp modelId="{C0F9C1FE-CC13-47E6-B8AB-90271B35D587}">
      <dsp:nvSpPr>
        <dsp:cNvPr id="0" name=""/>
        <dsp:cNvSpPr/>
      </dsp:nvSpPr>
      <dsp:spPr>
        <a:xfrm>
          <a:off x="2705003" y="1115265"/>
          <a:ext cx="2409782" cy="21031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TCO, LCC</a:t>
          </a:r>
          <a:br>
            <a:rPr lang="de-DE" sz="1800" kern="1200" dirty="0" smtClean="0"/>
          </a:br>
          <a:r>
            <a:rPr lang="de-DE" sz="1800" kern="1200" dirty="0" smtClean="0"/>
            <a:t> (gerade erklärt)</a:t>
          </a:r>
          <a:endParaRPr lang="de-DE" sz="1800" kern="1200" dirty="0"/>
        </a:p>
      </dsp:txBody>
      <dsp:txXfrm>
        <a:off x="3057907" y="1423268"/>
        <a:ext cx="1703974" cy="14871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17674-AFAE-4A37-8FA4-101AFB954C4B}">
      <dsp:nvSpPr>
        <dsp:cNvPr id="0" name=""/>
        <dsp:cNvSpPr/>
      </dsp:nvSpPr>
      <dsp:spPr>
        <a:xfrm rot="16200000">
          <a:off x="491" y="11"/>
          <a:ext cx="5003149" cy="500645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de-DE" sz="2600" kern="1200" dirty="0" smtClean="0"/>
            <a:t>4 Jahre Amortisationszeit </a:t>
          </a:r>
          <a:br>
            <a:rPr lang="de-DE" sz="2600" kern="1200" dirty="0" smtClean="0"/>
          </a:br>
          <a:r>
            <a:rPr lang="de-DE" sz="2600" kern="1200" dirty="0" smtClean="0"/>
            <a:t>25 Prozent Eigenkapitalrendite</a:t>
          </a:r>
          <a:br>
            <a:rPr lang="de-DE" sz="2600" kern="1200" dirty="0" smtClean="0"/>
          </a:br>
          <a:r>
            <a:rPr lang="de-DE" sz="2600" kern="1200" dirty="0" smtClean="0"/>
            <a:t>Quartalsergebnis maximieren</a:t>
          </a:r>
          <a:endParaRPr lang="de-DE" sz="2600" kern="1200" dirty="0"/>
        </a:p>
      </dsp:txBody>
      <dsp:txXfrm rot="5400000">
        <a:off x="-1159" y="1252448"/>
        <a:ext cx="4130900" cy="2501575"/>
      </dsp:txXfrm>
    </dsp:sp>
    <dsp:sp modelId="{9F39AFF2-69D5-4C6F-A066-F64736B52606}">
      <dsp:nvSpPr>
        <dsp:cNvPr id="0" name=""/>
        <dsp:cNvSpPr/>
      </dsp:nvSpPr>
      <dsp:spPr>
        <a:xfrm rot="5400000">
          <a:off x="6085590" y="11"/>
          <a:ext cx="5003149" cy="500645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de-DE" sz="2600" kern="1200" dirty="0" smtClean="0"/>
            <a:t>10-12 Jahre Amortisationszeit</a:t>
          </a:r>
          <a:br>
            <a:rPr lang="de-DE" sz="2600" kern="1200" dirty="0" smtClean="0"/>
          </a:br>
          <a:r>
            <a:rPr lang="de-DE" sz="2600" kern="1200" dirty="0" smtClean="0"/>
            <a:t>1 Prozent Umsatzrendite</a:t>
          </a:r>
          <a:br>
            <a:rPr lang="de-DE" sz="2600" kern="1200" dirty="0" smtClean="0"/>
          </a:br>
          <a:r>
            <a:rPr lang="de-DE" sz="2600" kern="1200" dirty="0" smtClean="0"/>
            <a:t>generationenübergreifende Existenz</a:t>
          </a:r>
          <a:endParaRPr lang="de-DE" sz="2600" kern="1200" dirty="0"/>
        </a:p>
      </dsp:txBody>
      <dsp:txXfrm rot="-5400000">
        <a:off x="6959491" y="1252449"/>
        <a:ext cx="4130900" cy="25015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02B7-97DD-4657-9B99-0C0DF64CD0CE}">
      <dsp:nvSpPr>
        <dsp:cNvPr id="0" name=""/>
        <dsp:cNvSpPr/>
      </dsp:nvSpPr>
      <dsp:spPr>
        <a:xfrm>
          <a:off x="1579066" y="2113"/>
          <a:ext cx="2498742" cy="23557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b="1" kern="1200" dirty="0" smtClean="0"/>
            <a:t>Technische Nutzungs-dauer</a:t>
          </a:r>
          <a:endParaRPr lang="en-GB" sz="2400" b="1" kern="1200" dirty="0"/>
        </a:p>
      </dsp:txBody>
      <dsp:txXfrm>
        <a:off x="1944998" y="347102"/>
        <a:ext cx="1766878" cy="1665756"/>
      </dsp:txXfrm>
    </dsp:sp>
    <dsp:sp modelId="{BBBA9047-3210-4D80-BFBA-6090C10617C7}">
      <dsp:nvSpPr>
        <dsp:cNvPr id="0" name=""/>
        <dsp:cNvSpPr/>
      </dsp:nvSpPr>
      <dsp:spPr>
        <a:xfrm>
          <a:off x="2349653" y="2491907"/>
          <a:ext cx="957568" cy="95756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476579" y="2858081"/>
        <a:ext cx="703716" cy="225220"/>
      </dsp:txXfrm>
    </dsp:sp>
    <dsp:sp modelId="{96E1DE06-53A3-4171-8F2D-9CA9FC273BCB}">
      <dsp:nvSpPr>
        <dsp:cNvPr id="0" name=""/>
        <dsp:cNvSpPr/>
      </dsp:nvSpPr>
      <dsp:spPr>
        <a:xfrm>
          <a:off x="1584968" y="3585649"/>
          <a:ext cx="2566580" cy="25350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b="1" kern="1200" dirty="0" smtClean="0"/>
            <a:t>Wirt-</a:t>
          </a:r>
          <a:r>
            <a:rPr lang="de-DE" sz="2400" b="1" kern="1200" dirty="0" err="1" smtClean="0"/>
            <a:t>schaftliche</a:t>
          </a:r>
          <a:r>
            <a:rPr lang="de-DE" sz="2400" b="1" kern="1200" dirty="0" smtClean="0"/>
            <a:t> Nutzungs-dauer</a:t>
          </a:r>
          <a:endParaRPr lang="en-GB" sz="2400" b="1" kern="1200" dirty="0"/>
        </a:p>
      </dsp:txBody>
      <dsp:txXfrm>
        <a:off x="1960835" y="3956896"/>
        <a:ext cx="1814846" cy="1792536"/>
      </dsp:txXfrm>
    </dsp:sp>
    <dsp:sp modelId="{F4153F51-0D87-4590-9693-B16AB136FC13}">
      <dsp:nvSpPr>
        <dsp:cNvPr id="0" name=""/>
        <dsp:cNvSpPr/>
      </dsp:nvSpPr>
      <dsp:spPr>
        <a:xfrm rot="21598979">
          <a:off x="4264781" y="2612136"/>
          <a:ext cx="752825" cy="8974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en-GB" sz="3800" kern="1200"/>
        </a:p>
      </dsp:txBody>
      <dsp:txXfrm>
        <a:off x="4264781" y="2791663"/>
        <a:ext cx="526978" cy="538480"/>
      </dsp:txXfrm>
    </dsp:sp>
    <dsp:sp modelId="{F3B9EC3A-73A8-4E0D-AC75-F8160D13C153}">
      <dsp:nvSpPr>
        <dsp:cNvPr id="0" name=""/>
        <dsp:cNvSpPr/>
      </dsp:nvSpPr>
      <dsp:spPr>
        <a:xfrm>
          <a:off x="5102316" y="1762537"/>
          <a:ext cx="2641568" cy="25956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de-DE" sz="2800" b="1" kern="1200" dirty="0" smtClean="0"/>
            <a:t>Optimaler Ersatz-</a:t>
          </a:r>
          <a:r>
            <a:rPr lang="de-DE" sz="2800" b="1" kern="1200" dirty="0" err="1" smtClean="0"/>
            <a:t>zeitpunkt</a:t>
          </a:r>
          <a:endParaRPr lang="en-GB" sz="2800" b="1" kern="1200" dirty="0"/>
        </a:p>
      </dsp:txBody>
      <dsp:txXfrm>
        <a:off x="5489165" y="2142655"/>
        <a:ext cx="1867870" cy="1835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BF6BD-3EFF-494D-BF66-A986EE17C064}">
      <dsp:nvSpPr>
        <dsp:cNvPr id="0" name=""/>
        <dsp:cNvSpPr/>
      </dsp:nvSpPr>
      <dsp:spPr>
        <a:xfrm>
          <a:off x="4860539" y="2285951"/>
          <a:ext cx="2659917" cy="923277"/>
        </a:xfrm>
        <a:custGeom>
          <a:avLst/>
          <a:gdLst/>
          <a:ahLst/>
          <a:cxnLst/>
          <a:rect l="0" t="0" r="0" b="0"/>
          <a:pathLst>
            <a:path>
              <a:moveTo>
                <a:pt x="0" y="0"/>
              </a:moveTo>
              <a:lnTo>
                <a:pt x="0" y="461638"/>
              </a:lnTo>
              <a:lnTo>
                <a:pt x="2659917" y="461638"/>
              </a:lnTo>
              <a:lnTo>
                <a:pt x="2659917" y="9232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F2DE03-FB53-48BF-B93B-CE7BDB30EF1F}">
      <dsp:nvSpPr>
        <dsp:cNvPr id="0" name=""/>
        <dsp:cNvSpPr/>
      </dsp:nvSpPr>
      <dsp:spPr>
        <a:xfrm>
          <a:off x="2200622" y="2285951"/>
          <a:ext cx="2659917" cy="923277"/>
        </a:xfrm>
        <a:custGeom>
          <a:avLst/>
          <a:gdLst/>
          <a:ahLst/>
          <a:cxnLst/>
          <a:rect l="0" t="0" r="0" b="0"/>
          <a:pathLst>
            <a:path>
              <a:moveTo>
                <a:pt x="2659917" y="0"/>
              </a:moveTo>
              <a:lnTo>
                <a:pt x="2659917" y="461638"/>
              </a:lnTo>
              <a:lnTo>
                <a:pt x="0" y="461638"/>
              </a:lnTo>
              <a:lnTo>
                <a:pt x="0" y="9232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93356-FCD9-49D8-BE0B-CC4027CDEBC0}">
      <dsp:nvSpPr>
        <dsp:cNvPr id="0" name=""/>
        <dsp:cNvSpPr/>
      </dsp:nvSpPr>
      <dsp:spPr>
        <a:xfrm>
          <a:off x="2662261" y="929196"/>
          <a:ext cx="4396557" cy="13567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Wichtigste Methoden</a:t>
          </a:r>
          <a:endParaRPr lang="de-DE" sz="2800" kern="1200" dirty="0"/>
        </a:p>
      </dsp:txBody>
      <dsp:txXfrm>
        <a:off x="2662261" y="929196"/>
        <a:ext cx="4396557" cy="1356755"/>
      </dsp:txXfrm>
    </dsp:sp>
    <dsp:sp modelId="{FDDCFD54-E517-48D1-A9A5-4F74E699DDE8}">
      <dsp:nvSpPr>
        <dsp:cNvPr id="0" name=""/>
        <dsp:cNvSpPr/>
      </dsp:nvSpPr>
      <dsp:spPr>
        <a:xfrm>
          <a:off x="2343" y="3209228"/>
          <a:ext cx="4396557" cy="21982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Jedes Jahr die Ersatzinvestition mit den Kriterien der Investitionsrechnung durchrechnen</a:t>
          </a:r>
          <a:endParaRPr lang="de-DE" sz="2800" kern="1200" dirty="0"/>
        </a:p>
      </dsp:txBody>
      <dsp:txXfrm>
        <a:off x="2343" y="3209228"/>
        <a:ext cx="4396557" cy="2198278"/>
      </dsp:txXfrm>
    </dsp:sp>
    <dsp:sp modelId="{BA25FAC4-C2C0-4D8C-B237-8D9A996F2A35}">
      <dsp:nvSpPr>
        <dsp:cNvPr id="0" name=""/>
        <dsp:cNvSpPr/>
      </dsp:nvSpPr>
      <dsp:spPr>
        <a:xfrm>
          <a:off x="5322178" y="3209228"/>
          <a:ext cx="4396557" cy="21982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de-DE" sz="2800" kern="1200" dirty="0" smtClean="0"/>
            <a:t>Grenzbetrachtung: </a:t>
          </a:r>
          <a:br>
            <a:rPr lang="de-DE" sz="2800" kern="1200" dirty="0" smtClean="0"/>
          </a:br>
          <a:r>
            <a:rPr lang="de-DE" sz="2800" kern="1200" dirty="0" smtClean="0"/>
            <a:t>Wie verändert sich das nächste Jahr? </a:t>
          </a:r>
        </a:p>
        <a:p>
          <a:pPr lvl="0" algn="ctr" defTabSz="1244600">
            <a:lnSpc>
              <a:spcPct val="90000"/>
            </a:lnSpc>
            <a:spcBef>
              <a:spcPct val="0"/>
            </a:spcBef>
            <a:spcAft>
              <a:spcPct val="35000"/>
            </a:spcAft>
          </a:pPr>
          <a:r>
            <a:rPr lang="de-DE" sz="2800" kern="1200" dirty="0" smtClean="0"/>
            <a:t>(Überschneidung </a:t>
          </a:r>
          <a:r>
            <a:rPr lang="de-DE" sz="2800" kern="1200" dirty="0" err="1" smtClean="0"/>
            <a:t>Savings</a:t>
          </a:r>
          <a:r>
            <a:rPr lang="de-DE" sz="2800" kern="1200" dirty="0" smtClean="0"/>
            <a:t>-Methode)</a:t>
          </a:r>
          <a:endParaRPr lang="de-DE" sz="2800" kern="1200" dirty="0"/>
        </a:p>
      </dsp:txBody>
      <dsp:txXfrm>
        <a:off x="5322178" y="3209228"/>
        <a:ext cx="4396557" cy="21982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D30D6-D736-4A91-AC1D-C02B70312B4F}">
      <dsp:nvSpPr>
        <dsp:cNvPr id="0" name=""/>
        <dsp:cNvSpPr/>
      </dsp:nvSpPr>
      <dsp:spPr>
        <a:xfrm>
          <a:off x="5616624" y="2239236"/>
          <a:ext cx="2708656" cy="940194"/>
        </a:xfrm>
        <a:custGeom>
          <a:avLst/>
          <a:gdLst/>
          <a:ahLst/>
          <a:cxnLst/>
          <a:rect l="0" t="0" r="0" b="0"/>
          <a:pathLst>
            <a:path>
              <a:moveTo>
                <a:pt x="0" y="0"/>
              </a:moveTo>
              <a:lnTo>
                <a:pt x="0" y="470097"/>
              </a:lnTo>
              <a:lnTo>
                <a:pt x="2708656" y="470097"/>
              </a:lnTo>
              <a:lnTo>
                <a:pt x="2708656" y="940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BFDC10-8A75-46A0-A6B9-1A01BF024F40}">
      <dsp:nvSpPr>
        <dsp:cNvPr id="0" name=""/>
        <dsp:cNvSpPr/>
      </dsp:nvSpPr>
      <dsp:spPr>
        <a:xfrm>
          <a:off x="2907967" y="2239236"/>
          <a:ext cx="2708656" cy="940194"/>
        </a:xfrm>
        <a:custGeom>
          <a:avLst/>
          <a:gdLst/>
          <a:ahLst/>
          <a:cxnLst/>
          <a:rect l="0" t="0" r="0" b="0"/>
          <a:pathLst>
            <a:path>
              <a:moveTo>
                <a:pt x="2708656" y="0"/>
              </a:moveTo>
              <a:lnTo>
                <a:pt x="2708656" y="470097"/>
              </a:lnTo>
              <a:lnTo>
                <a:pt x="0" y="470097"/>
              </a:lnTo>
              <a:lnTo>
                <a:pt x="0" y="940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8267A-6F94-4067-BEE8-944ED5272BF5}">
      <dsp:nvSpPr>
        <dsp:cNvPr id="0" name=""/>
        <dsp:cNvSpPr/>
      </dsp:nvSpPr>
      <dsp:spPr>
        <a:xfrm>
          <a:off x="3378064" y="676"/>
          <a:ext cx="4477118" cy="22385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dirty="0" smtClean="0"/>
            <a:t>Definitionsvarianten energetische Amortisation</a:t>
          </a:r>
        </a:p>
      </dsp:txBody>
      <dsp:txXfrm>
        <a:off x="3378064" y="676"/>
        <a:ext cx="4477118" cy="2238559"/>
      </dsp:txXfrm>
    </dsp:sp>
    <dsp:sp modelId="{467AAF1F-703E-4CF1-8DC2-5A2C814A5DCA}">
      <dsp:nvSpPr>
        <dsp:cNvPr id="0" name=""/>
        <dsp:cNvSpPr/>
      </dsp:nvSpPr>
      <dsp:spPr>
        <a:xfrm>
          <a:off x="669408" y="3179430"/>
          <a:ext cx="4477118" cy="22385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dirty="0" smtClean="0"/>
            <a:t>Energie für eine erneuerbare Energieanlage </a:t>
          </a:r>
        </a:p>
        <a:p>
          <a:pPr lvl="0" algn="ctr" defTabSz="1333500">
            <a:lnSpc>
              <a:spcPct val="90000"/>
            </a:lnSpc>
            <a:spcBef>
              <a:spcPct val="0"/>
            </a:spcBef>
            <a:spcAft>
              <a:spcPct val="35000"/>
            </a:spcAft>
          </a:pPr>
          <a:r>
            <a:rPr lang="de-DE" sz="3000" kern="1200" dirty="0" smtClean="0"/>
            <a:t>dividiert durch </a:t>
          </a:r>
        </a:p>
        <a:p>
          <a:pPr lvl="0" algn="ctr" defTabSz="1333500">
            <a:lnSpc>
              <a:spcPct val="90000"/>
            </a:lnSpc>
            <a:spcBef>
              <a:spcPct val="0"/>
            </a:spcBef>
            <a:spcAft>
              <a:spcPct val="35000"/>
            </a:spcAft>
          </a:pPr>
          <a:r>
            <a:rPr lang="de-DE" sz="3000" kern="1200" dirty="0" smtClean="0"/>
            <a:t>jährlicher Energieertrag</a:t>
          </a:r>
          <a:endParaRPr lang="de-DE" sz="3000" kern="1200" dirty="0"/>
        </a:p>
      </dsp:txBody>
      <dsp:txXfrm>
        <a:off x="669408" y="3179430"/>
        <a:ext cx="4477118" cy="2238559"/>
      </dsp:txXfrm>
    </dsp:sp>
    <dsp:sp modelId="{63A3928C-722B-48BF-96A7-2DF6F6E44F44}">
      <dsp:nvSpPr>
        <dsp:cNvPr id="0" name=""/>
        <dsp:cNvSpPr/>
      </dsp:nvSpPr>
      <dsp:spPr>
        <a:xfrm>
          <a:off x="6086721" y="3179430"/>
          <a:ext cx="4477118" cy="22385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smtClean="0"/>
            <a:t>Energie für eine Effizienzmaßnahme </a:t>
          </a:r>
        </a:p>
        <a:p>
          <a:pPr lvl="0" algn="ctr" defTabSz="1333500">
            <a:lnSpc>
              <a:spcPct val="90000"/>
            </a:lnSpc>
            <a:spcBef>
              <a:spcPct val="0"/>
            </a:spcBef>
            <a:spcAft>
              <a:spcPct val="35000"/>
            </a:spcAft>
          </a:pPr>
          <a:r>
            <a:rPr lang="de-DE" sz="3000" kern="1200" smtClean="0"/>
            <a:t>dividiert durch </a:t>
          </a:r>
        </a:p>
        <a:p>
          <a:pPr lvl="0" algn="ctr" defTabSz="1333500">
            <a:lnSpc>
              <a:spcPct val="90000"/>
            </a:lnSpc>
            <a:spcBef>
              <a:spcPct val="0"/>
            </a:spcBef>
            <a:spcAft>
              <a:spcPct val="35000"/>
            </a:spcAft>
          </a:pPr>
          <a:r>
            <a:rPr lang="de-DE" sz="3000" kern="1200" smtClean="0"/>
            <a:t>jährliche Energieeinsparung</a:t>
          </a:r>
          <a:endParaRPr lang="de-DE" sz="3000" kern="1200" dirty="0"/>
        </a:p>
      </dsp:txBody>
      <dsp:txXfrm>
        <a:off x="6086721" y="3179430"/>
        <a:ext cx="4477118" cy="22385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FDC10-8A75-46A0-A6B9-1A01BF024F40}">
      <dsp:nvSpPr>
        <dsp:cNvPr id="0" name=""/>
        <dsp:cNvSpPr/>
      </dsp:nvSpPr>
      <dsp:spPr>
        <a:xfrm>
          <a:off x="5688631" y="1960792"/>
          <a:ext cx="3113088" cy="1080576"/>
        </a:xfrm>
        <a:custGeom>
          <a:avLst/>
          <a:gdLst/>
          <a:ahLst/>
          <a:cxnLst/>
          <a:rect l="0" t="0" r="0" b="0"/>
          <a:pathLst>
            <a:path>
              <a:moveTo>
                <a:pt x="0" y="0"/>
              </a:moveTo>
              <a:lnTo>
                <a:pt x="0" y="540288"/>
              </a:lnTo>
              <a:lnTo>
                <a:pt x="3113088" y="540288"/>
              </a:lnTo>
              <a:lnTo>
                <a:pt x="3113088" y="1080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974A4C-56D0-466B-8D19-CEF3DBD9A387}">
      <dsp:nvSpPr>
        <dsp:cNvPr id="0" name=""/>
        <dsp:cNvSpPr/>
      </dsp:nvSpPr>
      <dsp:spPr>
        <a:xfrm>
          <a:off x="2575543" y="1960792"/>
          <a:ext cx="3113088" cy="1080576"/>
        </a:xfrm>
        <a:custGeom>
          <a:avLst/>
          <a:gdLst/>
          <a:ahLst/>
          <a:cxnLst/>
          <a:rect l="0" t="0" r="0" b="0"/>
          <a:pathLst>
            <a:path>
              <a:moveTo>
                <a:pt x="3113088" y="0"/>
              </a:moveTo>
              <a:lnTo>
                <a:pt x="3113088" y="540288"/>
              </a:lnTo>
              <a:lnTo>
                <a:pt x="0" y="540288"/>
              </a:lnTo>
              <a:lnTo>
                <a:pt x="0" y="1080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8267A-6F94-4067-BEE8-944ED5272BF5}">
      <dsp:nvSpPr>
        <dsp:cNvPr id="0" name=""/>
        <dsp:cNvSpPr/>
      </dsp:nvSpPr>
      <dsp:spPr>
        <a:xfrm>
          <a:off x="2088229" y="263515"/>
          <a:ext cx="7200805" cy="1697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Verwandte Kennzahl: </a:t>
          </a:r>
        </a:p>
        <a:p>
          <a:pPr lvl="0" algn="ctr" defTabSz="1066800">
            <a:lnSpc>
              <a:spcPct val="90000"/>
            </a:lnSpc>
            <a:spcBef>
              <a:spcPct val="0"/>
            </a:spcBef>
            <a:spcAft>
              <a:spcPct val="35000"/>
            </a:spcAft>
          </a:pPr>
          <a:r>
            <a:rPr lang="de-DE" sz="2400" kern="1200" dirty="0" smtClean="0"/>
            <a:t>Erntefaktor, </a:t>
          </a:r>
          <a:r>
            <a:rPr lang="de-DE" sz="2400" kern="1200" dirty="0" err="1" smtClean="0"/>
            <a:t>Energy</a:t>
          </a:r>
          <a:r>
            <a:rPr lang="de-DE" sz="2400" kern="1200" dirty="0" smtClean="0"/>
            <a:t> </a:t>
          </a:r>
          <a:r>
            <a:rPr lang="de-DE" sz="2400" kern="1200" dirty="0" err="1" smtClean="0"/>
            <a:t>Returned</a:t>
          </a:r>
          <a:r>
            <a:rPr lang="de-DE" sz="2400" kern="1200" dirty="0" smtClean="0"/>
            <a:t> on </a:t>
          </a:r>
          <a:r>
            <a:rPr lang="de-DE" sz="2400" kern="1200" dirty="0" err="1" smtClean="0"/>
            <a:t>Energy</a:t>
          </a:r>
          <a:r>
            <a:rPr lang="de-DE" sz="2400" kern="1200" dirty="0" smtClean="0"/>
            <a:t> </a:t>
          </a:r>
          <a:r>
            <a:rPr lang="de-DE" sz="2400" kern="1200" dirty="0" err="1" smtClean="0"/>
            <a:t>Invested</a:t>
          </a:r>
          <a:r>
            <a:rPr lang="de-DE" sz="2400" kern="1200" dirty="0" smtClean="0"/>
            <a:t>, </a:t>
          </a:r>
          <a:r>
            <a:rPr lang="de-DE" sz="2400" kern="1200" dirty="0" err="1" smtClean="0"/>
            <a:t>ERoEI</a:t>
          </a:r>
          <a:r>
            <a:rPr lang="de-DE" sz="2400" kern="1200" dirty="0" smtClean="0"/>
            <a:t>, manchmal auch EROI</a:t>
          </a:r>
          <a:endParaRPr lang="de-DE" sz="2400" kern="1200" dirty="0"/>
        </a:p>
      </dsp:txBody>
      <dsp:txXfrm>
        <a:off x="2088229" y="263515"/>
        <a:ext cx="7200805" cy="1697276"/>
      </dsp:txXfrm>
    </dsp:sp>
    <dsp:sp modelId="{AD3D2E6C-0432-4733-B277-19F807F023B3}">
      <dsp:nvSpPr>
        <dsp:cNvPr id="0" name=""/>
        <dsp:cNvSpPr/>
      </dsp:nvSpPr>
      <dsp:spPr>
        <a:xfrm>
          <a:off x="2742" y="3041368"/>
          <a:ext cx="5145600" cy="257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Gesamte von einer EE-Anlage generierte Energie dividiert durch investierte Energie </a:t>
          </a:r>
        </a:p>
        <a:p>
          <a:pPr lvl="0" algn="ctr" defTabSz="1066800">
            <a:lnSpc>
              <a:spcPct val="90000"/>
            </a:lnSpc>
            <a:spcBef>
              <a:spcPct val="0"/>
            </a:spcBef>
            <a:spcAft>
              <a:spcPct val="35000"/>
            </a:spcAft>
          </a:pPr>
          <a:r>
            <a:rPr lang="de-DE" sz="2400" kern="1200" dirty="0" smtClean="0"/>
            <a:t>Wie oft erzeugt die Anlage die hineingesteckte Energie im Laufe ihrer Nutzungsdauer?</a:t>
          </a:r>
          <a:endParaRPr lang="de-DE" sz="2400" kern="1200" dirty="0"/>
        </a:p>
      </dsp:txBody>
      <dsp:txXfrm>
        <a:off x="2742" y="3041368"/>
        <a:ext cx="5145600" cy="2572800"/>
      </dsp:txXfrm>
    </dsp:sp>
    <dsp:sp modelId="{467AAF1F-703E-4CF1-8DC2-5A2C814A5DCA}">
      <dsp:nvSpPr>
        <dsp:cNvPr id="0" name=""/>
        <dsp:cNvSpPr/>
      </dsp:nvSpPr>
      <dsp:spPr>
        <a:xfrm>
          <a:off x="6228920" y="3041368"/>
          <a:ext cx="5145600" cy="257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Gesamte von einer Effizienzinvestition eingesparte Energie durch graue Energie/ KEA der Investition </a:t>
          </a:r>
        </a:p>
        <a:p>
          <a:pPr lvl="0" algn="ctr" defTabSz="1066800">
            <a:lnSpc>
              <a:spcPct val="90000"/>
            </a:lnSpc>
            <a:spcBef>
              <a:spcPct val="0"/>
            </a:spcBef>
            <a:spcAft>
              <a:spcPct val="35000"/>
            </a:spcAft>
          </a:pPr>
          <a:r>
            <a:rPr lang="de-DE" sz="2400" kern="1200" dirty="0" smtClean="0"/>
            <a:t>Wie oft spart eine Maßnahme die hineingesteckte Energie ein im Laufe der Nutzungsdauer? – Oft schwierig zu berechnen</a:t>
          </a:r>
          <a:endParaRPr lang="de-DE" sz="2400" kern="1200" dirty="0"/>
        </a:p>
      </dsp:txBody>
      <dsp:txXfrm>
        <a:off x="6228920" y="3041368"/>
        <a:ext cx="5145600" cy="25728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F38E8-939C-4919-9AB4-EEB8AB1AC92E}" type="datetimeFigureOut">
              <a:rPr lang="de-DE" smtClean="0"/>
              <a:t>06.03.2018</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414D0-EC8A-4C99-8461-6FAEC129A0CE}" type="slidenum">
              <a:rPr lang="de-DE" smtClean="0"/>
              <a:t>‹Nr.›</a:t>
            </a:fld>
            <a:endParaRPr lang="de-DE"/>
          </a:p>
        </p:txBody>
      </p:sp>
    </p:spTree>
    <p:extLst>
      <p:ext uri="{BB962C8B-B14F-4D97-AF65-F5344CB8AC3E}">
        <p14:creationId xmlns:p14="http://schemas.microsoft.com/office/powerpoint/2010/main" val="40876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4015D28-BE0B-423F-B10B-207F250FC48E}" type="slidenum">
              <a:rPr lang="de-DE" smtClean="0"/>
              <a:t>1</a:t>
            </a:fld>
            <a:endParaRPr lang="de-DE"/>
          </a:p>
        </p:txBody>
      </p:sp>
    </p:spTree>
    <p:extLst>
      <p:ext uri="{BB962C8B-B14F-4D97-AF65-F5344CB8AC3E}">
        <p14:creationId xmlns:p14="http://schemas.microsoft.com/office/powerpoint/2010/main" val="328479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2</a:t>
            </a:fld>
            <a:endParaRPr lang="de-DE"/>
          </a:p>
        </p:txBody>
      </p:sp>
    </p:spTree>
    <p:extLst>
      <p:ext uri="{BB962C8B-B14F-4D97-AF65-F5344CB8AC3E}">
        <p14:creationId xmlns:p14="http://schemas.microsoft.com/office/powerpoint/2010/main" val="283005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smtClean="0"/>
              <a:t>Das Prinzip der Life-Cycle </a:t>
            </a:r>
            <a:r>
              <a:rPr lang="de-DE" dirty="0" err="1" smtClean="0"/>
              <a:t>Cost</a:t>
            </a:r>
            <a:r>
              <a:rPr lang="de-DE" dirty="0" smtClean="0"/>
              <a:t> wird hier am Beispiel von Diesel-</a:t>
            </a:r>
            <a:r>
              <a:rPr lang="de-DE" baseline="0" dirty="0" smtClean="0"/>
              <a:t> und Benzinfahrzeugen gezeigt. Die Daten stammen vom ADAC (Stand 01.2017) und beziehen sich auf einen Zeitraum von 5 Jahren. Entscheidende Faktoren für die Berechnung der LCC, hier dargestellt als Cent/Kilometer, sind Kfz-Versicherung, Kraftstoffpreise, Kaufpreis, Kraftstoffverbrauch, Versicherungsprämien und die Fahrleistung pro Jahr. </a:t>
            </a:r>
          </a:p>
          <a:p>
            <a:r>
              <a:rPr lang="de-DE" baseline="0" dirty="0" smtClean="0"/>
              <a:t>Auf Basis der relevanten Kostenfaktoren (</a:t>
            </a:r>
            <a:r>
              <a:rPr lang="de-DE" baseline="0" dirty="0" err="1" smtClean="0"/>
              <a:t>costdriver</a:t>
            </a:r>
            <a:r>
              <a:rPr lang="de-DE" baseline="0" dirty="0" smtClean="0"/>
              <a:t>) wird das „wirtschaftliche Leben“ der Fahrzeuge für den Betrachtungszeitraum simuliert. Dies ermöglicht für den Nutzer einen fundierten Vergleich der Investitionsalternativen (hier die Automodelle) anzustellen und zukünftige wirtschaftliche Belastungen zu analysieren. Es zeigt sich das vor allem die Nutzungsintensität (gefahren km/Jahr) das Ergebnis beeinflusst. Diese muss vorab festgelegt werden, um darauf beruhend das optimale Fahrzeug auszuwählen.</a:t>
            </a:r>
          </a:p>
          <a:p>
            <a:endParaRPr lang="de-DE" dirty="0" smtClean="0"/>
          </a:p>
          <a:p>
            <a:r>
              <a:rPr lang="de-DE" dirty="0" smtClean="0"/>
              <a:t>Quelle:</a:t>
            </a:r>
            <a:r>
              <a:rPr lang="de-DE" baseline="0" dirty="0" smtClean="0"/>
              <a:t> </a:t>
            </a:r>
            <a:r>
              <a:rPr lang="de-DE" dirty="0" smtClean="0"/>
              <a:t>Allgemeiner Deutsche Automobil-Club e. V., ADAC Fahrzeugtechnik</a:t>
            </a:r>
            <a:r>
              <a:rPr lang="de-DE" baseline="0" dirty="0" smtClean="0"/>
              <a:t> -</a:t>
            </a:r>
            <a:r>
              <a:rPr lang="de-DE" dirty="0" smtClean="0"/>
              <a:t> Mit welcher Motorversion fährt man günstiger? Diesel gegen Benziner im Kostenvergleich: </a:t>
            </a:r>
            <a:r>
              <a:rPr lang="de-DE" baseline="0" dirty="0" smtClean="0"/>
              <a:t>https://www.adac.de/_mmm/pdf/b-d-vgl_47090.pdf, Abruf 23.01.2016</a:t>
            </a:r>
            <a:endParaRPr lang="de-DE" dirty="0" smtClean="0"/>
          </a:p>
          <a:p>
            <a:endParaRPr lang="en-GB" dirty="0" smtClean="0"/>
          </a:p>
          <a:p>
            <a:r>
              <a:rPr lang="de-DE" b="1" dirty="0" smtClean="0"/>
              <a:t>LCC</a:t>
            </a:r>
            <a:r>
              <a:rPr lang="de-DE" b="1" baseline="0" dirty="0" smtClean="0"/>
              <a:t>-Excel-Tool des Umweltbundesamt:</a:t>
            </a:r>
            <a:endParaRPr lang="en-GB" b="1" dirty="0" smtClean="0"/>
          </a:p>
          <a:p>
            <a:endParaRPr lang="en-GB" dirty="0" smtClean="0"/>
          </a:p>
          <a:p>
            <a:r>
              <a:rPr lang="en-GB" dirty="0" smtClean="0"/>
              <a:t>http://www.umweltbundesamt.de/themen/wirtschaft-konsum/umweltfreundliche-beschaffung/berechnung-der-lebenszykluskosten</a:t>
            </a:r>
          </a:p>
          <a:p>
            <a:endParaRPr lang="de-DE" dirty="0" smtClean="0"/>
          </a:p>
          <a:p>
            <a:r>
              <a:rPr lang="de-DE" dirty="0" smtClean="0"/>
              <a:t>Das Umweltbundesamt stellt aus seiner Webseite ein Excel-Tool zur Verfügung, mit dem man selbst eine LCC-Rechnung</a:t>
            </a:r>
            <a:r>
              <a:rPr lang="de-DE" baseline="0" dirty="0" smtClean="0"/>
              <a:t> für ein gewünschtes Investitionsobjekt durchrechnen kann. </a:t>
            </a:r>
            <a:r>
              <a:rPr lang="de-DE" dirty="0" smtClean="0"/>
              <a:t> </a:t>
            </a:r>
            <a:endParaRPr lang="en-GB" dirty="0"/>
          </a:p>
        </p:txBody>
      </p:sp>
      <p:sp>
        <p:nvSpPr>
          <p:cNvPr id="4" name="Foliennummernplatzhalter 3"/>
          <p:cNvSpPr>
            <a:spLocks noGrp="1"/>
          </p:cNvSpPr>
          <p:nvPr>
            <p:ph type="sldNum" sz="quarter" idx="10"/>
          </p:nvPr>
        </p:nvSpPr>
        <p:spPr/>
        <p:txBody>
          <a:bodyPr/>
          <a:lstStyle/>
          <a:p>
            <a:fld id="{0E3414D0-EC8A-4C99-8461-6FAEC129A0CE}" type="slidenum">
              <a:rPr lang="de-DE" smtClean="0"/>
              <a:t>6</a:t>
            </a:fld>
            <a:endParaRPr lang="de-DE"/>
          </a:p>
        </p:txBody>
      </p:sp>
    </p:spTree>
    <p:extLst>
      <p:ext uri="{BB962C8B-B14F-4D97-AF65-F5344CB8AC3E}">
        <p14:creationId xmlns:p14="http://schemas.microsoft.com/office/powerpoint/2010/main" val="32647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smtClean="0"/>
              <a:t>Intention</a:t>
            </a:r>
            <a:r>
              <a:rPr lang="de-DE" baseline="0" dirty="0" smtClean="0"/>
              <a:t> beider Methoden ist es neben den offensichtlichen Kosten einer Investition auch die „verborgenen“ darzustellen, da diese oft einen wesentlich größeren Umfang besitzen und deshalb auch mit in die Entscheidung aufgenommen werden sollten.</a:t>
            </a:r>
            <a:endParaRPr lang="de-DE" dirty="0" smtClean="0"/>
          </a:p>
          <a:p>
            <a:endParaRPr lang="de-DE" dirty="0" smtClean="0"/>
          </a:p>
          <a:p>
            <a:r>
              <a:rPr lang="de-DE" dirty="0" smtClean="0"/>
              <a:t>Die</a:t>
            </a:r>
            <a:r>
              <a:rPr lang="de-DE" baseline="0" dirty="0" smtClean="0"/>
              <a:t> Life Cycle </a:t>
            </a:r>
            <a:r>
              <a:rPr lang="de-DE" baseline="0" dirty="0" err="1" smtClean="0"/>
              <a:t>Cost</a:t>
            </a:r>
            <a:r>
              <a:rPr lang="de-DE" baseline="0" dirty="0" smtClean="0"/>
              <a:t> (LCC) Analyse ist weniger umfangreich, als die TCO Methode. Sie beginnt mit der Planung einer Investition und endet mit der Demontage. Sie bezieht sich also auf den Zeitraum in dem der Gegenstand dem Unternehmen zur Verfügung steht. Ziel ist es das Investitionsobjekt zu identifizieren, dass während seiner Verweildauer im Unternehmen die geringsten Kosten verursacht. Im Mittelpunkt der Betrachtung stehen die entsprechenden Leistungsarten. </a:t>
            </a:r>
            <a:endParaRPr lang="de-DE" dirty="0" smtClean="0"/>
          </a:p>
          <a:p>
            <a:endParaRPr lang="de-DE" dirty="0" smtClean="0"/>
          </a:p>
          <a:p>
            <a:r>
              <a:rPr lang="de-DE" dirty="0" smtClean="0"/>
              <a:t>Die Total </a:t>
            </a:r>
            <a:r>
              <a:rPr lang="de-DE" dirty="0" err="1" smtClean="0"/>
              <a:t>Cost</a:t>
            </a:r>
            <a:r>
              <a:rPr lang="de-DE" dirty="0" smtClean="0"/>
              <a:t> </a:t>
            </a:r>
            <a:r>
              <a:rPr lang="de-DE" dirty="0" err="1" smtClean="0"/>
              <a:t>of</a:t>
            </a:r>
            <a:r>
              <a:rPr lang="de-DE" dirty="0" smtClean="0"/>
              <a:t> Ownership</a:t>
            </a:r>
            <a:r>
              <a:rPr lang="de-DE" baseline="0" dirty="0" smtClean="0"/>
              <a:t> Methode (TCO) ist ein Ansatz um die gesamten Kosten, die mit der Anschaffung und Nutzung eines Gegenstandes verbunden sind, strukturiert und transparent darzustellen. Im Vergleich mit den Life </a:t>
            </a:r>
            <a:r>
              <a:rPr lang="de-DE" baseline="0" dirty="0" err="1" smtClean="0"/>
              <a:t>Cylce</a:t>
            </a:r>
            <a:r>
              <a:rPr lang="de-DE" baseline="0" dirty="0" smtClean="0"/>
              <a:t> </a:t>
            </a:r>
            <a:r>
              <a:rPr lang="de-DE" baseline="0" dirty="0" err="1" smtClean="0"/>
              <a:t>Cost</a:t>
            </a:r>
            <a:r>
              <a:rPr lang="de-DE" baseline="0" dirty="0" smtClean="0"/>
              <a:t> (LCC) findet eine weitreichender Analyse statt, so werden auch Kosten in Betracht gezogen die beim Lieferanten entstehen. Dadurch wird eine umfassende Analyse und Bewertung der Kosten eines Wertschöpfungsprozesses ermöglicht.  </a:t>
            </a:r>
            <a:endParaRPr lang="de-DE" dirty="0" smtClean="0"/>
          </a:p>
          <a:p>
            <a:endParaRPr lang="de-DE" dirty="0" smtClean="0"/>
          </a:p>
          <a:p>
            <a:r>
              <a:rPr lang="de-DE" dirty="0" smtClean="0"/>
              <a:t>Bildquelle</a:t>
            </a:r>
            <a:r>
              <a:rPr lang="de-DE" baseline="0" dirty="0" smtClean="0"/>
              <a:t>: </a:t>
            </a:r>
            <a:r>
              <a:rPr lang="de-DE" baseline="0" dirty="0" err="1" smtClean="0"/>
              <a:t>Colourbox</a:t>
            </a:r>
            <a:endParaRPr lang="de-DE" baseline="0" dirty="0" smtClean="0"/>
          </a:p>
          <a:p>
            <a:r>
              <a:rPr lang="de-DE" baseline="0" dirty="0" smtClean="0"/>
              <a:t>Darstellung in Anlehnung an:</a:t>
            </a:r>
          </a:p>
          <a:p>
            <a:pPr marL="171450" indent="-171450">
              <a:buFont typeface="Arial" panose="020B0604020202020204" pitchFamily="34" charset="0"/>
              <a:buChar char="•"/>
            </a:pPr>
            <a:r>
              <a:rPr lang="en-GB" dirty="0" err="1" smtClean="0"/>
              <a:t>Schweiger</a:t>
            </a:r>
            <a:r>
              <a:rPr lang="en-GB" dirty="0" smtClean="0"/>
              <a:t>, Stefan: </a:t>
            </a:r>
            <a:r>
              <a:rPr lang="en-GB" dirty="0" err="1" smtClean="0"/>
              <a:t>Lebenszykluskosten</a:t>
            </a:r>
            <a:r>
              <a:rPr lang="en-GB" dirty="0" smtClean="0"/>
              <a:t> </a:t>
            </a:r>
            <a:r>
              <a:rPr lang="en-GB" dirty="0" err="1" smtClean="0"/>
              <a:t>optimieren</a:t>
            </a:r>
            <a:r>
              <a:rPr lang="en-GB" dirty="0" smtClean="0"/>
              <a:t>: </a:t>
            </a:r>
            <a:r>
              <a:rPr lang="en-GB" dirty="0" err="1" smtClean="0"/>
              <a:t>Pradigmenwechsel</a:t>
            </a:r>
            <a:r>
              <a:rPr lang="en-GB" dirty="0" smtClean="0"/>
              <a:t> </a:t>
            </a:r>
            <a:r>
              <a:rPr lang="en-GB" dirty="0" err="1" smtClean="0"/>
              <a:t>für</a:t>
            </a:r>
            <a:r>
              <a:rPr lang="en-GB" dirty="0" smtClean="0"/>
              <a:t> die </a:t>
            </a:r>
            <a:r>
              <a:rPr lang="en-GB" dirty="0" err="1" smtClean="0"/>
              <a:t>Anbieter</a:t>
            </a:r>
            <a:r>
              <a:rPr lang="en-GB" baseline="0" dirty="0" smtClean="0"/>
              <a:t> und </a:t>
            </a:r>
            <a:r>
              <a:rPr lang="en-GB" baseline="0" dirty="0" err="1" smtClean="0"/>
              <a:t>Nutzer</a:t>
            </a:r>
            <a:r>
              <a:rPr lang="en-GB" baseline="0" dirty="0" smtClean="0"/>
              <a:t> von </a:t>
            </a:r>
            <a:r>
              <a:rPr lang="en-GB" baseline="0" dirty="0" err="1" smtClean="0"/>
              <a:t>Investitionsgütern</a:t>
            </a:r>
            <a:r>
              <a:rPr lang="en-GB" baseline="0" dirty="0" smtClean="0"/>
              <a:t>, Wiesbaden 2009, S. 24 ff. </a:t>
            </a:r>
            <a:endParaRPr lang="en-GB" dirty="0" smtClean="0"/>
          </a:p>
          <a:p>
            <a:pPr marL="171450" indent="-171450">
              <a:buFont typeface="Arial" panose="020B0604020202020204" pitchFamily="34" charset="0"/>
              <a:buChar char="•"/>
            </a:pPr>
            <a:r>
              <a:rPr lang="de-DE" dirty="0" err="1" smtClean="0"/>
              <a:t>Krischum</a:t>
            </a:r>
            <a:r>
              <a:rPr lang="de-DE" baseline="0" dirty="0" smtClean="0"/>
              <a:t>, Sascha: Total </a:t>
            </a:r>
            <a:r>
              <a:rPr lang="de-DE" baseline="0" dirty="0" err="1" smtClean="0"/>
              <a:t>Cost</a:t>
            </a:r>
            <a:r>
              <a:rPr lang="de-DE" baseline="0" dirty="0" smtClean="0"/>
              <a:t> </a:t>
            </a:r>
            <a:r>
              <a:rPr lang="de-DE" baseline="0" dirty="0" err="1" smtClean="0"/>
              <a:t>of</a:t>
            </a:r>
            <a:r>
              <a:rPr lang="de-DE" baseline="0" dirty="0" smtClean="0"/>
              <a:t> Ownership: Bedeutung für das internationale Beschaffungsmanagement, Hamburg 2010, S. 8 f.</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Quellen: </a:t>
            </a:r>
            <a:endParaRPr lang="de-D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err="1" smtClean="0">
                <a:solidFill>
                  <a:schemeClr val="tx1"/>
                </a:solidFill>
                <a:effectLst/>
                <a:latin typeface="+mn-lt"/>
                <a:ea typeface="+mn-ea"/>
                <a:cs typeface="+mn-cs"/>
              </a:rPr>
              <a:t>Hofman</a:t>
            </a:r>
            <a:r>
              <a:rPr lang="de-DE" sz="1200" kern="1200" dirty="0" smtClean="0">
                <a:solidFill>
                  <a:schemeClr val="tx1"/>
                </a:solidFill>
                <a:effectLst/>
                <a:latin typeface="+mn-lt"/>
                <a:ea typeface="+mn-ea"/>
                <a:cs typeface="+mn-cs"/>
              </a:rPr>
              <a:t>, Erik; Maucher, Daniel; Hornstein, Jens; Den </a:t>
            </a:r>
            <a:r>
              <a:rPr lang="de-DE" sz="1200" kern="1200" dirty="0" err="1" smtClean="0">
                <a:solidFill>
                  <a:schemeClr val="tx1"/>
                </a:solidFill>
                <a:effectLst/>
                <a:latin typeface="+mn-lt"/>
                <a:ea typeface="+mn-ea"/>
                <a:cs typeface="+mn-cs"/>
              </a:rPr>
              <a:t>Ouden</a:t>
            </a:r>
            <a:r>
              <a:rPr lang="de-DE" sz="1200" kern="1200" dirty="0" smtClean="0">
                <a:solidFill>
                  <a:schemeClr val="tx1"/>
                </a:solidFill>
                <a:effectLst/>
                <a:latin typeface="+mn-lt"/>
                <a:ea typeface="+mn-ea"/>
                <a:cs typeface="+mn-cs"/>
              </a:rPr>
              <a:t>, Rainer: Investitionsgütereinkauf: erfolgreiches Beschaffungsmanagement komplexer Leistungen, Berlin/Heidelberg 2012, S. 67 ff. </a:t>
            </a:r>
            <a:endParaRPr lang="en-GB"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E3414D0-EC8A-4C99-8461-6FAEC129A0CE}" type="slidenum">
              <a:rPr lang="de-DE" smtClean="0"/>
              <a:t>9</a:t>
            </a:fld>
            <a:endParaRPr lang="de-DE"/>
          </a:p>
        </p:txBody>
      </p:sp>
    </p:spTree>
    <p:extLst>
      <p:ext uri="{BB962C8B-B14F-4D97-AF65-F5344CB8AC3E}">
        <p14:creationId xmlns:p14="http://schemas.microsoft.com/office/powerpoint/2010/main" val="1436367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smtClean="0"/>
              <a:t>Der</a:t>
            </a:r>
            <a:r>
              <a:rPr lang="de-DE" baseline="0" dirty="0" smtClean="0"/>
              <a:t> optimale Ersatzzeitpunkt einer Anlage wird von der technischen und der wirtschaftlichen Nutzungsdauer beeinflusst. </a:t>
            </a:r>
          </a:p>
          <a:p>
            <a:pPr marL="171450" indent="-171450">
              <a:buFont typeface="Arial" panose="020B0604020202020204" pitchFamily="34" charset="0"/>
              <a:buChar char="•"/>
            </a:pPr>
            <a:r>
              <a:rPr lang="de-DE" baseline="0" dirty="0" smtClean="0"/>
              <a:t>Technische Nutzungsdauer: Zeitraum innerhalb dessen eine Anlage ihre uneingeschränkte Leistungsfähigkeit erbringen kann. Durch den Leistungsverschleiß einer Maschine nimmt deren Leistungsbereitschaft stetig ab. Durch Instandhaltungsmaßnahmen lässt sich dieser Verschleiß ausgleichen, jedoch nehmen die Kosten für diese Maßnahmen im Laufe der Zeit stetig zu. Vor allem wird der technischen Nutzungsdauer durch veränderte Anforderung an die Anlage ein Ende gesetzt. </a:t>
            </a:r>
          </a:p>
          <a:p>
            <a:pPr marL="171450" indent="-171450">
              <a:buFont typeface="Arial" panose="020B0604020202020204" pitchFamily="34" charset="0"/>
              <a:buChar char="•"/>
            </a:pPr>
            <a:r>
              <a:rPr lang="de-DE" baseline="0" dirty="0" smtClean="0"/>
              <a:t>Wirtschaftliche Nutzungsdauer: Das Ende der Nutzungsdauer ist erreicht, wenn der Kapitalwert einer Investition das Maximum erreicht. Die Ein- und Auszahlungen werden gegenübergestellt und deren Maximum im Zeitverlauf ermittelt. Vor allem die steigenden Instandhaltungskosten machen aus wirtschaftlicher Sicht einen Ersatz notwendig.</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Oftmals liegt die technische Nutzungsdauer über der wirtschaftlichen. Jedoch darf aus technischer Sicht nicht vernachlässigt werden, dass eine neue Ersatzmaschine in der Regel auch bessere Leistungszahlen und Qualität erbringt.  </a:t>
            </a:r>
            <a:endParaRPr lang="de-DE" dirty="0" smtClean="0"/>
          </a:p>
          <a:p>
            <a:endParaRPr lang="de-DE" dirty="0" smtClean="0"/>
          </a:p>
          <a:p>
            <a:r>
              <a:rPr lang="de-DE" dirty="0" smtClean="0"/>
              <a:t>Quellen:</a:t>
            </a:r>
            <a:r>
              <a:rPr lang="de-DE" baseline="0" dirty="0" smtClean="0"/>
              <a:t> </a:t>
            </a:r>
          </a:p>
          <a:p>
            <a:pPr marL="171450" indent="-171450">
              <a:buFont typeface="Arial" panose="020B0604020202020204" pitchFamily="34" charset="0"/>
              <a:buChar char="•"/>
            </a:pPr>
            <a:r>
              <a:rPr lang="de-DE" baseline="0" dirty="0" err="1" smtClean="0"/>
              <a:t>Wöhe</a:t>
            </a:r>
            <a:r>
              <a:rPr lang="de-DE" baseline="0" dirty="0" smtClean="0"/>
              <a:t>, G.; Döring U.: Einführung in die Allgemeine Betriebswirtschaftslehre, München 2010, S. 548 f. </a:t>
            </a:r>
          </a:p>
          <a:p>
            <a:pPr marL="171450" indent="-171450">
              <a:buFont typeface="Arial" panose="020B0604020202020204" pitchFamily="34" charset="0"/>
              <a:buChar char="•"/>
            </a:pPr>
            <a:r>
              <a:rPr lang="de-DE" sz="1200" kern="1200" dirty="0" err="1" smtClean="0">
                <a:solidFill>
                  <a:schemeClr val="tx1"/>
                </a:solidFill>
                <a:effectLst/>
                <a:latin typeface="+mn-lt"/>
                <a:ea typeface="+mn-ea"/>
                <a:cs typeface="+mn-cs"/>
              </a:rPr>
              <a:t>Hofman</a:t>
            </a:r>
            <a:r>
              <a:rPr lang="de-DE" sz="1200" kern="1200" dirty="0" smtClean="0">
                <a:solidFill>
                  <a:schemeClr val="tx1"/>
                </a:solidFill>
                <a:effectLst/>
                <a:latin typeface="+mn-lt"/>
                <a:ea typeface="+mn-ea"/>
                <a:cs typeface="+mn-cs"/>
              </a:rPr>
              <a:t>, E.; Maucher, D.; Hornstein, J.; Den </a:t>
            </a:r>
            <a:r>
              <a:rPr lang="de-DE" sz="1200" kern="1200" dirty="0" err="1" smtClean="0">
                <a:solidFill>
                  <a:schemeClr val="tx1"/>
                </a:solidFill>
                <a:effectLst/>
                <a:latin typeface="+mn-lt"/>
                <a:ea typeface="+mn-ea"/>
                <a:cs typeface="+mn-cs"/>
              </a:rPr>
              <a:t>Ouden</a:t>
            </a:r>
            <a:r>
              <a:rPr lang="de-DE" sz="1200" kern="1200" dirty="0" smtClean="0">
                <a:solidFill>
                  <a:schemeClr val="tx1"/>
                </a:solidFill>
                <a:effectLst/>
                <a:latin typeface="+mn-lt"/>
                <a:ea typeface="+mn-ea"/>
                <a:cs typeface="+mn-cs"/>
              </a:rPr>
              <a:t>, R.: Investitionsgütereinkauf: erfolgreiches Beschaffungsmanagement komplexer Leistungen, Berlin/Heidelberg 2012, S. 75 f. </a:t>
            </a:r>
            <a:endParaRPr lang="en-GB" dirty="0"/>
          </a:p>
        </p:txBody>
      </p:sp>
      <p:sp>
        <p:nvSpPr>
          <p:cNvPr id="4" name="Foliennummernplatzhalter 3"/>
          <p:cNvSpPr>
            <a:spLocks noGrp="1"/>
          </p:cNvSpPr>
          <p:nvPr>
            <p:ph type="sldNum" sz="quarter" idx="10"/>
          </p:nvPr>
        </p:nvSpPr>
        <p:spPr/>
        <p:txBody>
          <a:bodyPr/>
          <a:lstStyle/>
          <a:p>
            <a:fld id="{0E3414D0-EC8A-4C99-8461-6FAEC129A0CE}" type="slidenum">
              <a:rPr lang="de-DE" smtClean="0"/>
              <a:t>16</a:t>
            </a:fld>
            <a:endParaRPr lang="de-DE"/>
          </a:p>
        </p:txBody>
      </p:sp>
    </p:spTree>
    <p:extLst>
      <p:ext uri="{BB962C8B-B14F-4D97-AF65-F5344CB8AC3E}">
        <p14:creationId xmlns:p14="http://schemas.microsoft.com/office/powerpoint/2010/main" val="557429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44</a:t>
            </a:fld>
            <a:endParaRPr lang="de-DE"/>
          </a:p>
        </p:txBody>
      </p:sp>
    </p:spTree>
    <p:extLst>
      <p:ext uri="{BB962C8B-B14F-4D97-AF65-F5344CB8AC3E}">
        <p14:creationId xmlns:p14="http://schemas.microsoft.com/office/powerpoint/2010/main" val="276471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80987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133476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80426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375637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0ED64A6-1BC5-4C1B-BE9D-DAF835DD3550}" type="datetimeFigureOut">
              <a:rPr lang="de-DE" smtClean="0"/>
              <a:t>06.03.2018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404246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0ED64A6-1BC5-4C1B-BE9D-DAF835DD3550}" type="datetimeFigureOut">
              <a:rPr lang="de-DE" smtClean="0"/>
              <a:t>06.03.2018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98797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0ED64A6-1BC5-4C1B-BE9D-DAF835DD3550}" type="datetimeFigureOut">
              <a:rPr lang="de-DE" smtClean="0"/>
              <a:t>06.03.2018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373396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0ED64A6-1BC5-4C1B-BE9D-DAF835DD3550}" type="datetimeFigureOut">
              <a:rPr lang="de-DE" smtClean="0"/>
              <a:t>06.03.2018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13334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0ED64A6-1BC5-4C1B-BE9D-DAF835DD3550}" type="datetimeFigureOut">
              <a:rPr lang="de-DE" smtClean="0"/>
              <a:t>06.03.2018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20158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ED64A6-1BC5-4C1B-BE9D-DAF835DD3550}" type="datetimeFigureOut">
              <a:rPr lang="de-DE" smtClean="0"/>
              <a:t>06.03.2018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10449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ED64A6-1BC5-4C1B-BE9D-DAF835DD3550}" type="datetimeFigureOut">
              <a:rPr lang="de-DE" smtClean="0"/>
              <a:t>06.03.2018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4260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D64A6-1BC5-4C1B-BE9D-DAF835DD3550}" type="datetimeFigureOut">
              <a:rPr lang="de-DE" smtClean="0"/>
              <a:t>06.03.2018</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D10A0-8BA7-40B2-A6E3-FD88AC1C1E78}" type="slidenum">
              <a:rPr lang="de-DE" smtClean="0"/>
              <a:t>‹Nr.›</a:t>
            </a:fld>
            <a:endParaRPr lang="de-DE"/>
          </a:p>
        </p:txBody>
      </p:sp>
    </p:spTree>
    <p:extLst>
      <p:ext uri="{BB962C8B-B14F-4D97-AF65-F5344CB8AC3E}">
        <p14:creationId xmlns:p14="http://schemas.microsoft.com/office/powerpoint/2010/main" val="82772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3.jpeg"/><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umweltbundesamt.de/uba-info-presse/hintergrund/externekosten.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75520" y="1124744"/>
            <a:ext cx="8698734" cy="4320480"/>
          </a:xfrm>
        </p:spPr>
        <p:txBody>
          <a:bodyPr>
            <a:noAutofit/>
          </a:bodyPr>
          <a:lstStyle/>
          <a:p>
            <a:r>
              <a:rPr lang="de-DE" dirty="0"/>
              <a:t>Energieorientierte BWL</a:t>
            </a:r>
            <a:br>
              <a:rPr lang="de-DE" dirty="0"/>
            </a:br>
            <a:r>
              <a:rPr lang="de-DE" dirty="0"/>
              <a:t>Prof. Dr. Johannes Kals</a:t>
            </a:r>
            <a:br>
              <a:rPr lang="de-DE" dirty="0"/>
            </a:br>
            <a:r>
              <a:rPr lang="de-DE" dirty="0"/>
              <a:t/>
            </a:r>
            <a:br>
              <a:rPr lang="de-DE" dirty="0"/>
            </a:br>
            <a:r>
              <a:rPr lang="de-DE" dirty="0"/>
              <a:t>04.1 Wirtschaftlichkeit</a:t>
            </a:r>
            <a:endParaRPr lang="de-DE" sz="2800" dirty="0"/>
          </a:p>
        </p:txBody>
      </p:sp>
      <p:sp>
        <p:nvSpPr>
          <p:cNvPr id="2" name="Foliennummernplatzhalter 1"/>
          <p:cNvSpPr>
            <a:spLocks noGrp="1"/>
          </p:cNvSpPr>
          <p:nvPr>
            <p:ph type="sldNum" sz="quarter" idx="12"/>
          </p:nvPr>
        </p:nvSpPr>
        <p:spPr/>
        <p:txBody>
          <a:bodyPr/>
          <a:lstStyle/>
          <a:p>
            <a:fld id="{508A11F4-F0F8-4B5B-B075-753C58DBD519}" type="slidenum">
              <a:rPr lang="de-DE" smtClean="0"/>
              <a:t>1</a:t>
            </a:fld>
            <a:endParaRPr lang="de-DE"/>
          </a:p>
        </p:txBody>
      </p:sp>
    </p:spTree>
    <p:extLst>
      <p:ext uri="{BB962C8B-B14F-4D97-AF65-F5344CB8AC3E}">
        <p14:creationId xmlns:p14="http://schemas.microsoft.com/office/powerpoint/2010/main" val="3854524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1655" y="552157"/>
            <a:ext cx="6096000" cy="5109091"/>
          </a:xfrm>
          <a:prstGeom prst="rect">
            <a:avLst/>
          </a:prstGeom>
        </p:spPr>
        <p:txBody>
          <a:bodyPr>
            <a:spAutoFit/>
          </a:bodyPr>
          <a:lstStyle/>
          <a:p>
            <a:pPr algn="ctr"/>
            <a:r>
              <a:rPr lang="de-DE" sz="2800" dirty="0" smtClean="0"/>
              <a:t>Exemplarische Normen:</a:t>
            </a:r>
            <a:endParaRPr lang="de-DE" sz="2800" dirty="0"/>
          </a:p>
          <a:p>
            <a:pPr algn="ctr"/>
            <a:endParaRPr lang="de-DE" sz="2800" dirty="0"/>
          </a:p>
          <a:p>
            <a:pPr algn="ctr"/>
            <a:r>
              <a:rPr lang="de-DE" sz="2800" dirty="0"/>
              <a:t>SAE ARP 4293</a:t>
            </a:r>
          </a:p>
          <a:p>
            <a:pPr algn="ctr"/>
            <a:r>
              <a:rPr lang="de-DE" sz="2800" dirty="0"/>
              <a:t>DIN 60300-3-3</a:t>
            </a:r>
          </a:p>
          <a:p>
            <a:pPr algn="ctr"/>
            <a:r>
              <a:rPr lang="de-DE" sz="2800" dirty="0"/>
              <a:t>VDV Mitteilung 2315</a:t>
            </a:r>
          </a:p>
          <a:p>
            <a:pPr algn="ctr"/>
            <a:r>
              <a:rPr lang="de-DE" sz="2800" dirty="0"/>
              <a:t>VDMA-Einheitsblatt 34160</a:t>
            </a:r>
          </a:p>
          <a:p>
            <a:pPr algn="ctr"/>
            <a:r>
              <a:rPr lang="de-DE" sz="2800" dirty="0"/>
              <a:t>VDI </a:t>
            </a:r>
            <a:r>
              <a:rPr lang="de-DE" sz="2800" dirty="0" smtClean="0"/>
              <a:t>2884</a:t>
            </a:r>
          </a:p>
          <a:p>
            <a:pPr algn="ctr"/>
            <a:endParaRPr lang="de-DE" sz="2800" dirty="0"/>
          </a:p>
          <a:p>
            <a:pPr algn="ctr"/>
            <a:r>
              <a:rPr lang="de-DE" sz="2800" dirty="0" smtClean="0"/>
              <a:t>Mit dem Know-how hier einfach mal losrechnen und Größenordnungen abschätzen!</a:t>
            </a:r>
            <a:endParaRPr lang="de-DE" sz="2800" dirty="0"/>
          </a:p>
          <a:p>
            <a:endParaRPr lang="de-DE" dirty="0"/>
          </a:p>
        </p:txBody>
      </p:sp>
      <p:sp>
        <p:nvSpPr>
          <p:cNvPr id="3" name="Rechteck 2"/>
          <p:cNvSpPr/>
          <p:nvPr/>
        </p:nvSpPr>
        <p:spPr>
          <a:xfrm>
            <a:off x="551384" y="6237312"/>
            <a:ext cx="10873208" cy="523220"/>
          </a:xfrm>
          <a:prstGeom prst="rect">
            <a:avLst/>
          </a:prstGeom>
        </p:spPr>
        <p:txBody>
          <a:bodyPr wrap="square">
            <a:spAutoFit/>
          </a:bodyPr>
          <a:lstStyle/>
          <a:p>
            <a:r>
              <a:rPr lang="de-DE" sz="1400" dirty="0"/>
              <a:t>Quelle: Schweiger, Stefan: Lebenszykluskosten optimieren: </a:t>
            </a:r>
            <a:r>
              <a:rPr lang="de-DE" sz="1400" dirty="0" smtClean="0"/>
              <a:t>Paradigmenwechsel </a:t>
            </a:r>
            <a:r>
              <a:rPr lang="de-DE" sz="1400" dirty="0"/>
              <a:t>für die Anbieter und Nutzer von Investitionsgütern, Wiesbaden 2009, S. 36 ff.</a:t>
            </a:r>
          </a:p>
        </p:txBody>
      </p:sp>
    </p:spTree>
    <p:extLst>
      <p:ext uri="{BB962C8B-B14F-4D97-AF65-F5344CB8AC3E}">
        <p14:creationId xmlns:p14="http://schemas.microsoft.com/office/powerpoint/2010/main" val="960502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b="1"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715289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266304164"/>
              </p:ext>
            </p:extLst>
          </p:nvPr>
        </p:nvGraphicFramePr>
        <p:xfrm>
          <a:off x="0" y="27384"/>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657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3352" y="553904"/>
            <a:ext cx="9882844" cy="1938992"/>
          </a:xfrm>
          <a:prstGeom prst="rect">
            <a:avLst/>
          </a:prstGeom>
          <a:noFill/>
        </p:spPr>
        <p:txBody>
          <a:bodyPr wrap="square" rtlCol="0">
            <a:spAutoFit/>
          </a:bodyPr>
          <a:lstStyle/>
          <a:p>
            <a:r>
              <a:rPr lang="de-DE" sz="2400" dirty="0"/>
              <a:t>Zahlungsreihe Investition A: </a:t>
            </a:r>
          </a:p>
          <a:p>
            <a:pPr marL="285750" indent="-285750">
              <a:buFont typeface="Arial" panose="020B0604020202020204" pitchFamily="34" charset="0"/>
              <a:buChar char="•"/>
            </a:pPr>
            <a:r>
              <a:rPr lang="de-DE" sz="2400" dirty="0"/>
              <a:t>Amortisationszeit 10/2=5 Jahre</a:t>
            </a:r>
          </a:p>
          <a:p>
            <a:pPr marL="285750" indent="-285750">
              <a:buFont typeface="Arial" panose="020B0604020202020204" pitchFamily="34" charset="0"/>
              <a:buChar char="•"/>
            </a:pPr>
            <a:r>
              <a:rPr lang="de-DE" sz="2400" dirty="0"/>
              <a:t>Wirtschaftlichkeit  Gesamtprojekt 12/10= 1,2</a:t>
            </a:r>
          </a:p>
          <a:p>
            <a:pPr marL="285750" indent="-285750">
              <a:buFont typeface="Arial" panose="020B0604020202020204" pitchFamily="34" charset="0"/>
              <a:buChar char="•"/>
            </a:pPr>
            <a:r>
              <a:rPr lang="de-DE" sz="2400" dirty="0"/>
              <a:t>Annahme des Projekts: ja, „wir wollen spätestens in 5 Jahren das Geld wieder sehen“</a:t>
            </a:r>
          </a:p>
        </p:txBody>
      </p:sp>
      <p:pic>
        <p:nvPicPr>
          <p:cNvPr id="4" name="Grafik 3"/>
          <p:cNvPicPr>
            <a:picLocks noChangeAspect="1"/>
          </p:cNvPicPr>
          <p:nvPr/>
        </p:nvPicPr>
        <p:blipFill>
          <a:blip r:embed="rId2"/>
          <a:stretch>
            <a:fillRect/>
          </a:stretch>
        </p:blipFill>
        <p:spPr>
          <a:xfrm>
            <a:off x="263352" y="2491833"/>
            <a:ext cx="11167178" cy="1081183"/>
          </a:xfrm>
          <a:prstGeom prst="rect">
            <a:avLst/>
          </a:prstGeom>
        </p:spPr>
      </p:pic>
      <p:sp>
        <p:nvSpPr>
          <p:cNvPr id="8" name="Textfeld 7"/>
          <p:cNvSpPr txBox="1"/>
          <p:nvPr/>
        </p:nvSpPr>
        <p:spPr>
          <a:xfrm>
            <a:off x="289893" y="3814589"/>
            <a:ext cx="8298668" cy="1846659"/>
          </a:xfrm>
          <a:prstGeom prst="rect">
            <a:avLst/>
          </a:prstGeom>
          <a:noFill/>
        </p:spPr>
        <p:txBody>
          <a:bodyPr wrap="square" rtlCol="0">
            <a:spAutoFit/>
          </a:bodyPr>
          <a:lstStyle/>
          <a:p>
            <a:r>
              <a:rPr lang="de-DE" sz="2400" dirty="0"/>
              <a:t>Zahlungsreihe Investition B:</a:t>
            </a:r>
          </a:p>
          <a:p>
            <a:pPr marL="285750" indent="-285750">
              <a:buFont typeface="Arial" panose="020B0604020202020204" pitchFamily="34" charset="0"/>
              <a:buChar char="•"/>
            </a:pPr>
            <a:r>
              <a:rPr lang="de-DE" sz="2400" dirty="0"/>
              <a:t>Amortisationszeit 10/1= 10 Jahre</a:t>
            </a:r>
          </a:p>
          <a:p>
            <a:pPr marL="285750" indent="-285750">
              <a:buFont typeface="Arial" panose="020B0604020202020204" pitchFamily="34" charset="0"/>
              <a:buChar char="•"/>
            </a:pPr>
            <a:r>
              <a:rPr lang="de-DE" sz="2400" dirty="0"/>
              <a:t>Wirtschaftlichkeit Gesamtprojekt 20/10= 2</a:t>
            </a:r>
          </a:p>
          <a:p>
            <a:pPr marL="285750" indent="-285750">
              <a:buFont typeface="Arial" panose="020B0604020202020204" pitchFamily="34" charset="0"/>
              <a:buChar char="•"/>
            </a:pPr>
            <a:r>
              <a:rPr lang="de-DE" sz="2400" dirty="0"/>
              <a:t>Annahme des Projekts: nein, Pay-off ist zu lang</a:t>
            </a:r>
          </a:p>
          <a:p>
            <a:pPr marL="285750" indent="-285750">
              <a:buFont typeface="Arial" panose="020B0604020202020204" pitchFamily="34" charset="0"/>
              <a:buChar char="•"/>
            </a:pPr>
            <a:endParaRPr lang="de-DE" dirty="0"/>
          </a:p>
        </p:txBody>
      </p:sp>
      <p:graphicFrame>
        <p:nvGraphicFramePr>
          <p:cNvPr id="10" name="Tabelle 9"/>
          <p:cNvGraphicFramePr>
            <a:graphicFrameLocks noGrp="1"/>
          </p:cNvGraphicFramePr>
          <p:nvPr>
            <p:extLst>
              <p:ext uri="{D42A27DB-BD31-4B8C-83A1-F6EECF244321}">
                <p14:modId xmlns:p14="http://schemas.microsoft.com/office/powerpoint/2010/main" val="4290607277"/>
              </p:ext>
            </p:extLst>
          </p:nvPr>
        </p:nvGraphicFramePr>
        <p:xfrm>
          <a:off x="289893" y="5390468"/>
          <a:ext cx="11140646" cy="1062868"/>
        </p:xfrm>
        <a:graphic>
          <a:graphicData uri="http://schemas.openxmlformats.org/drawingml/2006/table">
            <a:tbl>
              <a:tblPr firstRow="1" bandRow="1">
                <a:tableStyleId>{5C22544A-7EE6-4342-B048-85BDC9FD1C3A}</a:tableStyleId>
              </a:tblPr>
              <a:tblGrid>
                <a:gridCol w="447447"/>
                <a:gridCol w="613566"/>
                <a:gridCol w="530507"/>
                <a:gridCol w="530507"/>
                <a:gridCol w="530507"/>
                <a:gridCol w="530507"/>
                <a:gridCol w="530507"/>
                <a:gridCol w="530507"/>
                <a:gridCol w="530507"/>
                <a:gridCol w="530507"/>
                <a:gridCol w="530507"/>
                <a:gridCol w="530507"/>
                <a:gridCol w="530507"/>
                <a:gridCol w="530507"/>
                <a:gridCol w="530507"/>
                <a:gridCol w="530507"/>
                <a:gridCol w="530507"/>
                <a:gridCol w="530507"/>
                <a:gridCol w="530507"/>
                <a:gridCol w="530507"/>
                <a:gridCol w="530507"/>
              </a:tblGrid>
              <a:tr h="531434">
                <a:tc>
                  <a:txBody>
                    <a:bodyPr/>
                    <a:lstStyle/>
                    <a:p>
                      <a:r>
                        <a:rPr lang="de-DE" dirty="0" smtClean="0"/>
                        <a:t>t</a:t>
                      </a:r>
                      <a:endParaRPr lang="de-DE" dirty="0"/>
                    </a:p>
                  </a:txBody>
                  <a:tcPr/>
                </a:tc>
                <a:tc>
                  <a:txBody>
                    <a:bodyPr/>
                    <a:lstStyle/>
                    <a:p>
                      <a:r>
                        <a:rPr lang="de-DE" dirty="0" smtClean="0"/>
                        <a:t>1</a:t>
                      </a:r>
                      <a:endParaRPr lang="de-DE" dirty="0"/>
                    </a:p>
                  </a:txBody>
                  <a:tcPr/>
                </a:tc>
                <a:tc>
                  <a:txBody>
                    <a:bodyPr/>
                    <a:lstStyle/>
                    <a:p>
                      <a:r>
                        <a:rPr lang="de-DE" dirty="0" smtClean="0"/>
                        <a:t>2</a:t>
                      </a:r>
                      <a:endParaRPr lang="de-DE" dirty="0"/>
                    </a:p>
                  </a:txBody>
                  <a:tcPr/>
                </a:tc>
                <a:tc>
                  <a:txBody>
                    <a:bodyPr/>
                    <a:lstStyle/>
                    <a:p>
                      <a:r>
                        <a:rPr lang="de-DE" dirty="0" smtClean="0"/>
                        <a:t>3</a:t>
                      </a:r>
                      <a:endParaRPr lang="de-DE" dirty="0"/>
                    </a:p>
                  </a:txBody>
                  <a:tcPr/>
                </a:tc>
                <a:tc>
                  <a:txBody>
                    <a:bodyPr/>
                    <a:lstStyle/>
                    <a:p>
                      <a:r>
                        <a:rPr lang="de-DE" dirty="0" smtClean="0"/>
                        <a:t>4</a:t>
                      </a:r>
                      <a:endParaRPr lang="de-DE" dirty="0"/>
                    </a:p>
                  </a:txBody>
                  <a:tcPr/>
                </a:tc>
                <a:tc>
                  <a:txBody>
                    <a:bodyPr/>
                    <a:lstStyle/>
                    <a:p>
                      <a:r>
                        <a:rPr lang="de-DE" dirty="0" smtClean="0"/>
                        <a:t>5</a:t>
                      </a:r>
                      <a:endParaRPr lang="de-DE" dirty="0"/>
                    </a:p>
                  </a:txBody>
                  <a:tcPr/>
                </a:tc>
                <a:tc>
                  <a:txBody>
                    <a:bodyPr/>
                    <a:lstStyle/>
                    <a:p>
                      <a:r>
                        <a:rPr lang="de-DE" dirty="0" smtClean="0"/>
                        <a:t>6</a:t>
                      </a:r>
                      <a:endParaRPr lang="de-DE" dirty="0"/>
                    </a:p>
                  </a:txBody>
                  <a:tcPr/>
                </a:tc>
                <a:tc>
                  <a:txBody>
                    <a:bodyPr/>
                    <a:lstStyle/>
                    <a:p>
                      <a:r>
                        <a:rPr lang="de-DE" dirty="0" smtClean="0"/>
                        <a:t>7</a:t>
                      </a:r>
                      <a:endParaRPr lang="de-DE" dirty="0"/>
                    </a:p>
                  </a:txBody>
                  <a:tcPr/>
                </a:tc>
                <a:tc>
                  <a:txBody>
                    <a:bodyPr/>
                    <a:lstStyle/>
                    <a:p>
                      <a:r>
                        <a:rPr lang="de-DE" dirty="0" smtClean="0"/>
                        <a:t>8</a:t>
                      </a:r>
                      <a:endParaRPr lang="de-DE" dirty="0"/>
                    </a:p>
                  </a:txBody>
                  <a:tcPr/>
                </a:tc>
                <a:tc>
                  <a:txBody>
                    <a:bodyPr/>
                    <a:lstStyle/>
                    <a:p>
                      <a:r>
                        <a:rPr lang="de-DE" dirty="0" smtClean="0"/>
                        <a:t>9</a:t>
                      </a:r>
                      <a:endParaRPr lang="de-DE" dirty="0"/>
                    </a:p>
                  </a:txBody>
                  <a:tcPr/>
                </a:tc>
                <a:tc>
                  <a:txBody>
                    <a:bodyPr/>
                    <a:lstStyle/>
                    <a:p>
                      <a:r>
                        <a:rPr lang="de-DE" dirty="0" smtClean="0"/>
                        <a:t>10</a:t>
                      </a:r>
                      <a:endParaRPr lang="de-DE" dirty="0"/>
                    </a:p>
                  </a:txBody>
                  <a:tcPr/>
                </a:tc>
                <a:tc>
                  <a:txBody>
                    <a:bodyPr/>
                    <a:lstStyle/>
                    <a:p>
                      <a:r>
                        <a:rPr lang="de-DE" dirty="0" smtClean="0"/>
                        <a:t>11</a:t>
                      </a:r>
                      <a:endParaRPr lang="de-DE" dirty="0"/>
                    </a:p>
                  </a:txBody>
                  <a:tcPr/>
                </a:tc>
                <a:tc>
                  <a:txBody>
                    <a:bodyPr/>
                    <a:lstStyle/>
                    <a:p>
                      <a:r>
                        <a:rPr lang="de-DE" dirty="0" smtClean="0"/>
                        <a:t>12</a:t>
                      </a:r>
                      <a:endParaRPr lang="de-DE" dirty="0"/>
                    </a:p>
                  </a:txBody>
                  <a:tcPr/>
                </a:tc>
                <a:tc>
                  <a:txBody>
                    <a:bodyPr/>
                    <a:lstStyle/>
                    <a:p>
                      <a:r>
                        <a:rPr lang="de-DE" dirty="0" smtClean="0"/>
                        <a:t>13</a:t>
                      </a:r>
                      <a:endParaRPr lang="de-DE" dirty="0"/>
                    </a:p>
                  </a:txBody>
                  <a:tcPr/>
                </a:tc>
                <a:tc>
                  <a:txBody>
                    <a:bodyPr/>
                    <a:lstStyle/>
                    <a:p>
                      <a:r>
                        <a:rPr lang="de-DE" dirty="0" smtClean="0"/>
                        <a:t>14</a:t>
                      </a:r>
                      <a:endParaRPr lang="de-DE" dirty="0"/>
                    </a:p>
                  </a:txBody>
                  <a:tcPr/>
                </a:tc>
                <a:tc>
                  <a:txBody>
                    <a:bodyPr/>
                    <a:lstStyle/>
                    <a:p>
                      <a:r>
                        <a:rPr lang="de-DE" dirty="0" smtClean="0"/>
                        <a:t>15</a:t>
                      </a:r>
                      <a:endParaRPr lang="de-DE" dirty="0"/>
                    </a:p>
                  </a:txBody>
                  <a:tcPr/>
                </a:tc>
                <a:tc>
                  <a:txBody>
                    <a:bodyPr/>
                    <a:lstStyle/>
                    <a:p>
                      <a:r>
                        <a:rPr lang="de-DE" dirty="0" smtClean="0"/>
                        <a:t>16</a:t>
                      </a:r>
                      <a:endParaRPr lang="de-DE" dirty="0"/>
                    </a:p>
                  </a:txBody>
                  <a:tcPr/>
                </a:tc>
                <a:tc>
                  <a:txBody>
                    <a:bodyPr/>
                    <a:lstStyle/>
                    <a:p>
                      <a:r>
                        <a:rPr lang="de-DE" dirty="0" smtClean="0"/>
                        <a:t>17</a:t>
                      </a:r>
                      <a:endParaRPr lang="de-DE" dirty="0"/>
                    </a:p>
                  </a:txBody>
                  <a:tcPr/>
                </a:tc>
                <a:tc>
                  <a:txBody>
                    <a:bodyPr/>
                    <a:lstStyle/>
                    <a:p>
                      <a:r>
                        <a:rPr lang="de-DE" dirty="0" smtClean="0"/>
                        <a:t>18</a:t>
                      </a:r>
                      <a:endParaRPr lang="de-DE" dirty="0"/>
                    </a:p>
                  </a:txBody>
                  <a:tcPr/>
                </a:tc>
                <a:tc>
                  <a:txBody>
                    <a:bodyPr/>
                    <a:lstStyle/>
                    <a:p>
                      <a:r>
                        <a:rPr lang="de-DE" dirty="0" smtClean="0"/>
                        <a:t>19</a:t>
                      </a:r>
                      <a:endParaRPr lang="de-DE" dirty="0"/>
                    </a:p>
                  </a:txBody>
                  <a:tcPr/>
                </a:tc>
                <a:tc>
                  <a:txBody>
                    <a:bodyPr/>
                    <a:lstStyle/>
                    <a:p>
                      <a:r>
                        <a:rPr lang="de-DE" dirty="0" smtClean="0"/>
                        <a:t>20</a:t>
                      </a:r>
                      <a:endParaRPr lang="de-DE" dirty="0"/>
                    </a:p>
                  </a:txBody>
                  <a:tcPr/>
                </a:tc>
              </a:tr>
              <a:tr h="531434">
                <a:tc>
                  <a:txBody>
                    <a:bodyPr/>
                    <a:lstStyle/>
                    <a:p>
                      <a:r>
                        <a:rPr lang="de-DE" dirty="0" smtClean="0"/>
                        <a:t>$</a:t>
                      </a:r>
                      <a:endParaRPr lang="de-DE" dirty="0"/>
                    </a:p>
                  </a:txBody>
                  <a:tcPr/>
                </a:tc>
                <a:tc>
                  <a:txBody>
                    <a:bodyPr/>
                    <a:lstStyle/>
                    <a:p>
                      <a:r>
                        <a:rPr lang="de-DE" dirty="0" smtClean="0"/>
                        <a:t>-10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sp>
        <p:nvSpPr>
          <p:cNvPr id="7" name="Rechteck 6"/>
          <p:cNvSpPr/>
          <p:nvPr/>
        </p:nvSpPr>
        <p:spPr>
          <a:xfrm>
            <a:off x="911424" y="97468"/>
            <a:ext cx="10585175" cy="523220"/>
          </a:xfrm>
          <a:prstGeom prst="rect">
            <a:avLst/>
          </a:prstGeom>
        </p:spPr>
        <p:txBody>
          <a:bodyPr wrap="square">
            <a:spAutoFit/>
          </a:bodyPr>
          <a:lstStyle/>
          <a:p>
            <a:pPr algn="ctr"/>
            <a:r>
              <a:rPr lang="de-DE" sz="2800" b="1" dirty="0" smtClean="0"/>
              <a:t>Wirtschaftlichkeit statt Amortisationszeit!</a:t>
            </a:r>
            <a:endParaRPr lang="de-DE" sz="2800" b="1" dirty="0"/>
          </a:p>
        </p:txBody>
      </p:sp>
    </p:spTree>
    <p:extLst>
      <p:ext uri="{BB962C8B-B14F-4D97-AF65-F5344CB8AC3E}">
        <p14:creationId xmlns:p14="http://schemas.microsoft.com/office/powerpoint/2010/main" val="730943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832745942"/>
              </p:ext>
            </p:extLst>
          </p:nvPr>
        </p:nvGraphicFramePr>
        <p:xfrm>
          <a:off x="479376" y="719667"/>
          <a:ext cx="11089232" cy="5006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479376" y="196446"/>
            <a:ext cx="11233248" cy="584775"/>
          </a:xfrm>
          <a:prstGeom prst="rect">
            <a:avLst/>
          </a:prstGeom>
          <a:noFill/>
        </p:spPr>
        <p:txBody>
          <a:bodyPr wrap="square" rtlCol="0">
            <a:spAutoFit/>
          </a:bodyPr>
          <a:lstStyle/>
          <a:p>
            <a:pPr algn="ctr"/>
            <a:r>
              <a:rPr lang="de-DE" sz="3200" b="1" dirty="0" smtClean="0"/>
              <a:t>Was ist profitabel (genug)?</a:t>
            </a:r>
            <a:endParaRPr lang="de-DE" sz="3200" b="1" dirty="0"/>
          </a:p>
        </p:txBody>
      </p:sp>
      <p:sp>
        <p:nvSpPr>
          <p:cNvPr id="4" name="Textfeld 3"/>
          <p:cNvSpPr txBox="1"/>
          <p:nvPr/>
        </p:nvSpPr>
        <p:spPr>
          <a:xfrm>
            <a:off x="479376" y="5726140"/>
            <a:ext cx="11521280" cy="954107"/>
          </a:xfrm>
          <a:prstGeom prst="rect">
            <a:avLst/>
          </a:prstGeom>
          <a:noFill/>
        </p:spPr>
        <p:txBody>
          <a:bodyPr wrap="square" rtlCol="0">
            <a:spAutoFit/>
          </a:bodyPr>
          <a:lstStyle/>
          <a:p>
            <a:pPr algn="ctr"/>
            <a:r>
              <a:rPr lang="de-DE" sz="2800" dirty="0" smtClean="0"/>
              <a:t>Vorsicht: Bei langfristigem Planungshorizont werden </a:t>
            </a:r>
          </a:p>
          <a:p>
            <a:pPr algn="ctr"/>
            <a:r>
              <a:rPr lang="de-DE" sz="2800" dirty="0" smtClean="0"/>
              <a:t>Zins-, Steuer- und Energiepreiseffekte wichtiger!</a:t>
            </a:r>
            <a:endParaRPr lang="de-DE" sz="2800" dirty="0"/>
          </a:p>
        </p:txBody>
      </p:sp>
    </p:spTree>
    <p:extLst>
      <p:ext uri="{BB962C8B-B14F-4D97-AF65-F5344CB8AC3E}">
        <p14:creationId xmlns:p14="http://schemas.microsoft.com/office/powerpoint/2010/main" val="2969722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b="1" dirty="0" smtClean="0"/>
              <a:t>Optimaler </a:t>
            </a:r>
            <a:r>
              <a:rPr lang="de-DE" sz="2800" b="1"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1504803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3729118467"/>
              </p:ext>
            </p:extLst>
          </p:nvPr>
        </p:nvGraphicFramePr>
        <p:xfrm>
          <a:off x="1559496" y="332656"/>
          <a:ext cx="9289032"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4405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023218477"/>
              </p:ext>
            </p:extLst>
          </p:nvPr>
        </p:nvGraphicFramePr>
        <p:xfrm>
          <a:off x="983432" y="188640"/>
          <a:ext cx="972108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216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rtlCol="0">
            <a:normAutofit/>
          </a:bodyPr>
          <a:lstStyle/>
          <a:p>
            <a:pPr>
              <a:defRPr/>
            </a:pPr>
            <a:r>
              <a:rPr lang="de-DE" altLang="de-DE" smtClean="0">
                <a:solidFill>
                  <a:schemeClr val="bg1"/>
                </a:solidFill>
              </a:rPr>
              <a:t>5 Aufgabe optimaler Ersatzzeitpunkt</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208427912"/>
              </p:ext>
            </p:extLst>
          </p:nvPr>
        </p:nvGraphicFramePr>
        <p:xfrm>
          <a:off x="911424" y="404663"/>
          <a:ext cx="10369151" cy="5760641"/>
        </p:xfrm>
        <a:graphic>
          <a:graphicData uri="http://schemas.openxmlformats.org/drawingml/2006/table">
            <a:tbl>
              <a:tblPr firstRow="1" bandRow="1">
                <a:tableStyleId>{5C22544A-7EE6-4342-B048-85BDC9FD1C3A}</a:tableStyleId>
              </a:tblPr>
              <a:tblGrid>
                <a:gridCol w="3888432"/>
                <a:gridCol w="3354726"/>
                <a:gridCol w="3125993"/>
              </a:tblGrid>
              <a:tr h="471001">
                <a:tc gridSpan="3">
                  <a:txBody>
                    <a:bodyPr/>
                    <a:lstStyle/>
                    <a:p>
                      <a:pPr algn="ctr"/>
                      <a:r>
                        <a:rPr lang="de-DE" sz="2400" dirty="0" smtClean="0">
                          <a:solidFill>
                            <a:schemeClr val="tx1"/>
                          </a:solidFill>
                        </a:rPr>
                        <a:t>Berechnungsschema Kostenvergleichsrechnung für ein Jahr</a:t>
                      </a:r>
                    </a:p>
                  </a:txBody>
                  <a:tcPr marT="45723" marB="45723"/>
                </a:tc>
                <a:tc hMerge="1">
                  <a:txBody>
                    <a:bodyPr/>
                    <a:lstStyle/>
                    <a:p>
                      <a:endParaRPr lang="de-DE" dirty="0"/>
                    </a:p>
                  </a:txBody>
                  <a:tcPr/>
                </a:tc>
                <a:tc hMerge="1">
                  <a:txBody>
                    <a:bodyPr/>
                    <a:lstStyle/>
                    <a:p>
                      <a:endParaRPr lang="de-DE" dirty="0"/>
                    </a:p>
                  </a:txBody>
                  <a:tcPr/>
                </a:tc>
              </a:tr>
              <a:tr h="641707">
                <a:tc>
                  <a:txBody>
                    <a:bodyPr/>
                    <a:lstStyle/>
                    <a:p>
                      <a:r>
                        <a:rPr lang="de-DE" sz="2400" dirty="0" smtClean="0"/>
                        <a:t>Maschine</a:t>
                      </a:r>
                      <a:endParaRPr lang="de-DE" sz="2400" dirty="0"/>
                    </a:p>
                  </a:txBody>
                  <a:tcPr marT="45723" marB="45723"/>
                </a:tc>
                <a:tc>
                  <a:txBody>
                    <a:bodyPr/>
                    <a:lstStyle/>
                    <a:p>
                      <a:r>
                        <a:rPr lang="de-DE" sz="2400" dirty="0" smtClean="0"/>
                        <a:t>In Betrieb befindlich</a:t>
                      </a:r>
                      <a:endParaRPr lang="de-DE" sz="2400" dirty="0"/>
                    </a:p>
                  </a:txBody>
                  <a:tcPr marT="45723" marB="45723"/>
                </a:tc>
                <a:tc>
                  <a:txBody>
                    <a:bodyPr/>
                    <a:lstStyle/>
                    <a:p>
                      <a:r>
                        <a:rPr lang="de-DE" sz="2400" dirty="0" smtClean="0"/>
                        <a:t>Neuinvestition</a:t>
                      </a:r>
                      <a:endParaRPr lang="de-DE" sz="2400" dirty="0"/>
                    </a:p>
                  </a:txBody>
                  <a:tcPr marT="45723" marB="45723"/>
                </a:tc>
              </a:tr>
              <a:tr h="764151">
                <a:tc>
                  <a:txBody>
                    <a:bodyPr/>
                    <a:lstStyle/>
                    <a:p>
                      <a:r>
                        <a:rPr lang="de-DE" sz="2400" dirty="0" smtClean="0"/>
                        <a:t>Energiekosten/a</a:t>
                      </a:r>
                    </a:p>
                  </a:txBody>
                  <a:tcPr marT="45723" marB="45723"/>
                </a:tc>
                <a:tc>
                  <a:txBody>
                    <a:bodyPr/>
                    <a:lstStyle/>
                    <a:p>
                      <a:endParaRPr lang="de-DE" sz="2400" dirty="0"/>
                    </a:p>
                  </a:txBody>
                  <a:tcPr marT="45723" marB="45723"/>
                </a:tc>
                <a:tc>
                  <a:txBody>
                    <a:bodyPr/>
                    <a:lstStyle/>
                    <a:p>
                      <a:endParaRPr lang="de-DE" sz="2400" dirty="0"/>
                    </a:p>
                  </a:txBody>
                  <a:tcPr marT="45723" marB="45723"/>
                </a:tc>
              </a:tr>
              <a:tr h="931454">
                <a:tc>
                  <a:txBody>
                    <a:bodyPr/>
                    <a:lstStyle/>
                    <a:p>
                      <a:r>
                        <a:rPr lang="de-DE" sz="2400" dirty="0" smtClean="0"/>
                        <a:t>Sonstige</a:t>
                      </a:r>
                      <a:r>
                        <a:rPr lang="de-DE" sz="2400" baseline="0" dirty="0" smtClean="0"/>
                        <a:t> Betriebskosten/a</a:t>
                      </a:r>
                    </a:p>
                  </a:txBody>
                  <a:tcPr marT="45723" marB="45723"/>
                </a:tc>
                <a:tc>
                  <a:txBody>
                    <a:bodyPr/>
                    <a:lstStyle/>
                    <a:p>
                      <a:endParaRPr lang="de-DE" sz="2400" dirty="0"/>
                    </a:p>
                  </a:txBody>
                  <a:tcPr marT="45723" marB="45723"/>
                </a:tc>
                <a:tc>
                  <a:txBody>
                    <a:bodyPr/>
                    <a:lstStyle/>
                    <a:p>
                      <a:endParaRPr lang="de-DE" sz="2400" dirty="0"/>
                    </a:p>
                  </a:txBody>
                  <a:tcPr marT="45723" marB="45723"/>
                </a:tc>
              </a:tr>
              <a:tr h="1137594">
                <a:tc>
                  <a:txBody>
                    <a:bodyPr/>
                    <a:lstStyle/>
                    <a:p>
                      <a:r>
                        <a:rPr lang="de-DE" sz="2400" dirty="0" smtClean="0"/>
                        <a:t>Kalkulatorische Abschreibung/ Wertverlust</a:t>
                      </a:r>
                      <a:endParaRPr lang="de-DE" sz="2400" dirty="0"/>
                    </a:p>
                  </a:txBody>
                  <a:tcPr marT="45723" marB="45723"/>
                </a:tc>
                <a:tc>
                  <a:txBody>
                    <a:bodyPr/>
                    <a:lstStyle/>
                    <a:p>
                      <a:endParaRPr lang="de-DE" sz="2400" dirty="0"/>
                    </a:p>
                  </a:txBody>
                  <a:tcPr marT="45723" marB="45723"/>
                </a:tc>
                <a:tc>
                  <a:txBody>
                    <a:bodyPr/>
                    <a:lstStyle/>
                    <a:p>
                      <a:endParaRPr lang="de-DE" sz="2400" dirty="0"/>
                    </a:p>
                  </a:txBody>
                  <a:tcPr marT="45723" marB="45723"/>
                </a:tc>
              </a:tr>
              <a:tr h="1137594">
                <a:tc>
                  <a:txBody>
                    <a:bodyPr/>
                    <a:lstStyle/>
                    <a:p>
                      <a:r>
                        <a:rPr lang="de-DE" sz="2400" dirty="0" smtClean="0"/>
                        <a:t>Zinskosten (was passiert in den folgenden Jahren?)</a:t>
                      </a:r>
                      <a:endParaRPr lang="de-DE" sz="2400" dirty="0"/>
                    </a:p>
                  </a:txBody>
                  <a:tcPr marT="45723" marB="45723"/>
                </a:tc>
                <a:tc>
                  <a:txBody>
                    <a:bodyPr/>
                    <a:lstStyle/>
                    <a:p>
                      <a:endParaRPr lang="de-DE" sz="2400" dirty="0"/>
                    </a:p>
                  </a:txBody>
                  <a:tcPr marT="45723" marB="45723"/>
                </a:tc>
                <a:tc>
                  <a:txBody>
                    <a:bodyPr/>
                    <a:lstStyle/>
                    <a:p>
                      <a:endParaRPr lang="de-DE" sz="2400" dirty="0"/>
                    </a:p>
                  </a:txBody>
                  <a:tcPr marT="45723" marB="45723"/>
                </a:tc>
              </a:tr>
              <a:tr h="677140">
                <a:tc>
                  <a:txBody>
                    <a:bodyPr/>
                    <a:lstStyle/>
                    <a:p>
                      <a:r>
                        <a:rPr lang="de-DE" sz="2400" dirty="0" smtClean="0"/>
                        <a:t>Summe</a:t>
                      </a:r>
                      <a:endParaRPr lang="de-DE" sz="2400" dirty="0"/>
                    </a:p>
                  </a:txBody>
                  <a:tcPr marT="45723" marB="45723"/>
                </a:tc>
                <a:tc>
                  <a:txBody>
                    <a:bodyPr/>
                    <a:lstStyle/>
                    <a:p>
                      <a:endParaRPr lang="de-DE" sz="2400" dirty="0"/>
                    </a:p>
                  </a:txBody>
                  <a:tcPr marT="45723" marB="45723"/>
                </a:tc>
                <a:tc>
                  <a:txBody>
                    <a:bodyPr/>
                    <a:lstStyle/>
                    <a:p>
                      <a:endParaRPr lang="de-DE" sz="2400" dirty="0"/>
                    </a:p>
                  </a:txBody>
                  <a:tcPr marT="45723" marB="45723"/>
                </a:tc>
              </a:tr>
            </a:tbl>
          </a:graphicData>
        </a:graphic>
      </p:graphicFrame>
      <p:sp>
        <p:nvSpPr>
          <p:cNvPr id="21539"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E8868092-C813-407D-A52A-FDAC8CC06C57}" type="slidenum">
              <a:rPr lang="de-DE" altLang="de-DE" sz="1200">
                <a:solidFill>
                  <a:srgbClr val="000000"/>
                </a:solidFill>
                <a:latin typeface="Arial" panose="020B0604020202020204" pitchFamily="34" charset="0"/>
              </a:rPr>
              <a:pPr algn="ctr">
                <a:spcBef>
                  <a:spcPct val="0"/>
                </a:spcBef>
                <a:buFontTx/>
                <a:buNone/>
              </a:pPr>
              <a:t>18</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1955687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335360" y="116633"/>
            <a:ext cx="11305256" cy="6552728"/>
          </a:xfrm>
        </p:spPr>
        <p:txBody>
          <a:bodyPr rtlCol="0">
            <a:normAutofit fontScale="32500" lnSpcReduction="20000"/>
          </a:bodyPr>
          <a:lstStyle/>
          <a:p>
            <a:pPr>
              <a:buNone/>
              <a:defRPr/>
            </a:pPr>
            <a:r>
              <a:rPr lang="de-DE" altLang="de-DE" dirty="0" smtClean="0"/>
              <a:t>	</a:t>
            </a:r>
            <a:r>
              <a:rPr lang="de-DE" altLang="de-DE" sz="7400" dirty="0"/>
              <a:t>Sie sind Controller bei </a:t>
            </a:r>
            <a:r>
              <a:rPr lang="de-DE" altLang="de-DE" sz="7400" dirty="0" err="1"/>
              <a:t>Highestec</a:t>
            </a:r>
            <a:r>
              <a:rPr lang="de-DE" altLang="de-DE" sz="7400" dirty="0"/>
              <a:t>, einem Maschinenbauunternehmen, dass Zahnräder für Untertage-Bergbaumaschinen </a:t>
            </a:r>
            <a:r>
              <a:rPr lang="de-DE" altLang="de-DE" sz="7400" dirty="0" smtClean="0"/>
              <a:t>herstellt. </a:t>
            </a:r>
            <a:r>
              <a:rPr lang="de-DE" altLang="de-DE" sz="7400" dirty="0"/>
              <a:t>Dort ist eine Druckluftanlage in Betrieb mit folgenden Daten: </a:t>
            </a:r>
          </a:p>
          <a:p>
            <a:pPr>
              <a:defRPr/>
            </a:pPr>
            <a:r>
              <a:rPr lang="de-DE" altLang="de-DE" sz="7400" dirty="0"/>
              <a:t> 40 kW, 8 Stunden am Tag an 240 Tagen im Jahr in Betrieb</a:t>
            </a:r>
          </a:p>
          <a:p>
            <a:pPr>
              <a:defRPr/>
            </a:pPr>
            <a:r>
              <a:rPr lang="de-DE" altLang="de-DE" sz="7400" dirty="0"/>
              <a:t>Elektrische Energie 68 Euro pro MWh</a:t>
            </a:r>
          </a:p>
          <a:p>
            <a:pPr>
              <a:defRPr/>
            </a:pPr>
            <a:r>
              <a:rPr lang="de-DE" altLang="de-DE" sz="7400" dirty="0"/>
              <a:t>Baujahr 1980, vollständig abgeschrieben, Restwert entspricht Schrottwert und Demontagekosten, mögliche technische Restnutzungsdauer 5 Jahre</a:t>
            </a:r>
          </a:p>
          <a:p>
            <a:pPr>
              <a:buNone/>
              <a:defRPr/>
            </a:pPr>
            <a:endParaRPr lang="de-DE" altLang="de-DE" sz="7400" dirty="0" smtClean="0"/>
          </a:p>
          <a:p>
            <a:pPr>
              <a:buNone/>
              <a:defRPr/>
            </a:pPr>
            <a:r>
              <a:rPr lang="de-DE" altLang="de-DE" sz="7400" dirty="0" smtClean="0"/>
              <a:t>Berechnen </a:t>
            </a:r>
            <a:r>
              <a:rPr lang="de-DE" altLang="de-DE" sz="7400" dirty="0"/>
              <a:t>Sie die Kosten für elektrische Energie pro Jahr. </a:t>
            </a:r>
            <a:endParaRPr lang="de-DE" altLang="de-DE" sz="7400" dirty="0" smtClean="0"/>
          </a:p>
          <a:p>
            <a:pPr>
              <a:buNone/>
              <a:defRPr/>
            </a:pPr>
            <a:endParaRPr lang="de-DE" altLang="de-DE" sz="7400" dirty="0"/>
          </a:p>
          <a:p>
            <a:pPr>
              <a:defRPr/>
            </a:pPr>
            <a:r>
              <a:rPr lang="de-DE" altLang="de-DE" sz="7400" dirty="0" smtClean="0"/>
              <a:t>Der </a:t>
            </a:r>
            <a:r>
              <a:rPr lang="de-DE" altLang="de-DE" sz="7400" dirty="0"/>
              <a:t>Ersatz des Kompressors durch einen </a:t>
            </a:r>
            <a:r>
              <a:rPr lang="de-DE" altLang="de-DE" sz="7400" dirty="0" smtClean="0"/>
              <a:t>modernen kostet </a:t>
            </a:r>
            <a:r>
              <a:rPr lang="de-DE" altLang="de-DE" sz="7400" dirty="0"/>
              <a:t>10.000 Euro (einschließlich Lieferung, Montage und Inbetriebnahme). </a:t>
            </a:r>
          </a:p>
          <a:p>
            <a:pPr>
              <a:defRPr/>
            </a:pPr>
            <a:r>
              <a:rPr lang="de-DE" altLang="de-DE" sz="7400" dirty="0"/>
              <a:t>Die Nutzungsdauer (damit die lineare kalkulatorische Abschreibung) betrage 20 Jahre.</a:t>
            </a:r>
          </a:p>
          <a:p>
            <a:pPr>
              <a:defRPr/>
            </a:pPr>
            <a:r>
              <a:rPr lang="de-DE" altLang="de-DE" sz="7400" dirty="0"/>
              <a:t>Durch eine bessere Regelung und Energieeffizienz können 40 Prozent der Stromkosten eingespart werden. Die weiteren Betriebskosten von 300 Euro pro Jahr unterscheiden sich nicht. </a:t>
            </a:r>
          </a:p>
          <a:p>
            <a:pPr>
              <a:defRPr/>
            </a:pPr>
            <a:r>
              <a:rPr lang="de-DE" altLang="de-DE" sz="7400" dirty="0"/>
              <a:t>Der Kalkulationszinssatz beträgt 5 Prozent. </a:t>
            </a:r>
          </a:p>
          <a:p>
            <a:pPr>
              <a:buNone/>
              <a:defRPr/>
            </a:pPr>
            <a:r>
              <a:rPr lang="de-DE" altLang="de-DE" sz="7400" dirty="0"/>
              <a:t>	</a:t>
            </a:r>
            <a:endParaRPr lang="de-DE" altLang="de-DE" sz="7400" dirty="0" smtClean="0"/>
          </a:p>
          <a:p>
            <a:pPr>
              <a:buNone/>
              <a:defRPr/>
            </a:pPr>
            <a:r>
              <a:rPr lang="de-DE" altLang="de-DE" sz="7400" dirty="0" smtClean="0"/>
              <a:t>Berechnen </a:t>
            </a:r>
            <a:r>
              <a:rPr lang="de-DE" altLang="de-DE" sz="7400" dirty="0"/>
              <a:t>Sie mit dem folgenden Berechnungsschema, ob ein Ersatz sinnvoll ist.</a:t>
            </a:r>
          </a:p>
        </p:txBody>
      </p:sp>
      <p:sp>
        <p:nvSpPr>
          <p:cNvPr id="20484"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4FF7A466-3EE8-4E10-9FAB-B04C619BC01E}" type="slidenum">
              <a:rPr lang="de-DE" altLang="de-DE" sz="1200">
                <a:solidFill>
                  <a:srgbClr val="000000"/>
                </a:solidFill>
                <a:latin typeface="Arial" panose="020B0604020202020204" pitchFamily="34" charset="0"/>
              </a:rPr>
              <a:pPr algn="ctr">
                <a:spcBef>
                  <a:spcPct val="0"/>
                </a:spcBef>
                <a:buFontTx/>
                <a:buNone/>
              </a:pPr>
              <a:t>19</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1583629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8472264" y="3727974"/>
            <a:ext cx="3168537" cy="2927822"/>
          </a:xfrm>
          <a:prstGeom prst="rect">
            <a:avLst/>
          </a:prstGeom>
        </p:spPr>
      </p:pic>
      <p:pic>
        <p:nvPicPr>
          <p:cNvPr id="4" name="Grafik 3"/>
          <p:cNvPicPr>
            <a:picLocks noChangeAspect="1"/>
          </p:cNvPicPr>
          <p:nvPr/>
        </p:nvPicPr>
        <p:blipFill>
          <a:blip r:embed="rId4"/>
          <a:stretch>
            <a:fillRect/>
          </a:stretch>
        </p:blipFill>
        <p:spPr>
          <a:xfrm>
            <a:off x="263353" y="3845025"/>
            <a:ext cx="5760640" cy="2917944"/>
          </a:xfrm>
          <a:prstGeom prst="rect">
            <a:avLst/>
          </a:prstGeom>
        </p:spPr>
      </p:pic>
      <p:graphicFrame>
        <p:nvGraphicFramePr>
          <p:cNvPr id="7" name="Diagramm 6"/>
          <p:cNvGraphicFramePr/>
          <p:nvPr>
            <p:extLst>
              <p:ext uri="{D42A27DB-BD31-4B8C-83A1-F6EECF244321}">
                <p14:modId xmlns:p14="http://schemas.microsoft.com/office/powerpoint/2010/main" val="602615541"/>
              </p:ext>
            </p:extLst>
          </p:nvPr>
        </p:nvGraphicFramePr>
        <p:xfrm>
          <a:off x="1343472" y="87369"/>
          <a:ext cx="6989533" cy="37736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074" name="Picture 2" descr="File:Intelligenter zaehler- Smart meter.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25708" y="9220"/>
            <a:ext cx="2415093" cy="3528392"/>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rot="16200000">
            <a:off x="11069198" y="1670321"/>
            <a:ext cx="1512168" cy="276999"/>
          </a:xfrm>
          <a:prstGeom prst="rect">
            <a:avLst/>
          </a:prstGeom>
          <a:noFill/>
        </p:spPr>
        <p:txBody>
          <a:bodyPr wrap="square" rtlCol="0">
            <a:spAutoFit/>
          </a:bodyPr>
          <a:lstStyle/>
          <a:p>
            <a:r>
              <a:rPr lang="de-DE" sz="1200" dirty="0" smtClean="0"/>
              <a:t>Wikipedia.de</a:t>
            </a:r>
            <a:endParaRPr lang="de-DE" sz="1200" dirty="0"/>
          </a:p>
        </p:txBody>
      </p:sp>
      <p:sp>
        <p:nvSpPr>
          <p:cNvPr id="5" name="Textfeld 4"/>
          <p:cNvSpPr txBox="1"/>
          <p:nvPr/>
        </p:nvSpPr>
        <p:spPr>
          <a:xfrm>
            <a:off x="4871864" y="6536377"/>
            <a:ext cx="1342740" cy="276999"/>
          </a:xfrm>
          <a:prstGeom prst="rect">
            <a:avLst/>
          </a:prstGeom>
          <a:noFill/>
        </p:spPr>
        <p:txBody>
          <a:bodyPr wrap="none" rtlCol="0">
            <a:spAutoFit/>
          </a:bodyPr>
          <a:lstStyle/>
          <a:p>
            <a:r>
              <a:rPr lang="de-DE" sz="1200" dirty="0" smtClean="0"/>
              <a:t>Eigene Darstellung</a:t>
            </a:r>
            <a:endParaRPr lang="de-DE" sz="1200" dirty="0"/>
          </a:p>
        </p:txBody>
      </p:sp>
      <p:sp>
        <p:nvSpPr>
          <p:cNvPr id="8" name="Textfeld 7"/>
          <p:cNvSpPr txBox="1"/>
          <p:nvPr/>
        </p:nvSpPr>
        <p:spPr>
          <a:xfrm>
            <a:off x="11060336" y="6608385"/>
            <a:ext cx="1084336" cy="276999"/>
          </a:xfrm>
          <a:prstGeom prst="rect">
            <a:avLst/>
          </a:prstGeom>
          <a:noFill/>
        </p:spPr>
        <p:txBody>
          <a:bodyPr wrap="none" rtlCol="0">
            <a:spAutoFit/>
          </a:bodyPr>
          <a:lstStyle/>
          <a:p>
            <a:r>
              <a:rPr lang="de-DE" sz="1200" dirty="0" err="1" smtClean="0"/>
              <a:t>Krück</a:t>
            </a:r>
            <a:r>
              <a:rPr lang="de-DE" sz="1200" dirty="0" smtClean="0"/>
              <a:t>, D. 2015</a:t>
            </a:r>
            <a:endParaRPr lang="de-DE" sz="1200" dirty="0"/>
          </a:p>
        </p:txBody>
      </p:sp>
    </p:spTree>
    <p:extLst>
      <p:ext uri="{BB962C8B-B14F-4D97-AF65-F5344CB8AC3E}">
        <p14:creationId xmlns:p14="http://schemas.microsoft.com/office/powerpoint/2010/main" val="130922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rtlCol="0">
            <a:normAutofit/>
          </a:bodyPr>
          <a:lstStyle/>
          <a:p>
            <a:pPr>
              <a:defRPr/>
            </a:pPr>
            <a:r>
              <a:rPr lang="de-DE" altLang="de-DE" smtClean="0">
                <a:solidFill>
                  <a:schemeClr val="bg1"/>
                </a:solidFill>
              </a:rPr>
              <a:t>5 Aufgabe optimaler Ersatzzeitpunkt</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817222488"/>
              </p:ext>
            </p:extLst>
          </p:nvPr>
        </p:nvGraphicFramePr>
        <p:xfrm>
          <a:off x="767408" y="550798"/>
          <a:ext cx="10369152" cy="5686514"/>
        </p:xfrm>
        <a:graphic>
          <a:graphicData uri="http://schemas.openxmlformats.org/drawingml/2006/table">
            <a:tbl>
              <a:tblPr firstRow="1" bandRow="1">
                <a:tableStyleId>{5C22544A-7EE6-4342-B048-85BDC9FD1C3A}</a:tableStyleId>
              </a:tblPr>
              <a:tblGrid>
                <a:gridCol w="3506845"/>
                <a:gridCol w="3405923"/>
                <a:gridCol w="3456384"/>
              </a:tblGrid>
              <a:tr h="422667">
                <a:tc gridSpan="3">
                  <a:txBody>
                    <a:bodyPr/>
                    <a:lstStyle/>
                    <a:p>
                      <a:pPr algn="ctr"/>
                      <a:r>
                        <a:rPr lang="de-DE" sz="2400" dirty="0" smtClean="0">
                          <a:solidFill>
                            <a:schemeClr val="tx1"/>
                          </a:solidFill>
                        </a:rPr>
                        <a:t>Berechnungsschema Kostenvergleichsrechnung für ein Jahr</a:t>
                      </a:r>
                      <a:endParaRPr lang="de-DE" sz="2400" dirty="0">
                        <a:solidFill>
                          <a:schemeClr val="tx1"/>
                        </a:solidFill>
                      </a:endParaRPr>
                    </a:p>
                  </a:txBody>
                  <a:tcPr marT="45723" marB="45723"/>
                </a:tc>
                <a:tc hMerge="1">
                  <a:txBody>
                    <a:bodyPr/>
                    <a:lstStyle/>
                    <a:p>
                      <a:endParaRPr lang="de-DE" dirty="0"/>
                    </a:p>
                  </a:txBody>
                  <a:tcPr/>
                </a:tc>
                <a:tc hMerge="1">
                  <a:txBody>
                    <a:bodyPr/>
                    <a:lstStyle/>
                    <a:p>
                      <a:endParaRPr lang="de-DE" dirty="0"/>
                    </a:p>
                  </a:txBody>
                  <a:tcPr/>
                </a:tc>
              </a:tr>
              <a:tr h="422667">
                <a:tc>
                  <a:txBody>
                    <a:bodyPr/>
                    <a:lstStyle/>
                    <a:p>
                      <a:r>
                        <a:rPr lang="de-DE" sz="2400" dirty="0" smtClean="0"/>
                        <a:t>Maschine: </a:t>
                      </a:r>
                      <a:endParaRPr lang="de-DE" sz="2400" dirty="0"/>
                    </a:p>
                  </a:txBody>
                  <a:tcPr marT="45723" marB="45723"/>
                </a:tc>
                <a:tc>
                  <a:txBody>
                    <a:bodyPr/>
                    <a:lstStyle/>
                    <a:p>
                      <a:pPr algn="ctr"/>
                      <a:r>
                        <a:rPr lang="de-DE" sz="2400" dirty="0" smtClean="0"/>
                        <a:t>In Betrieb befindlich (Euro)</a:t>
                      </a:r>
                      <a:endParaRPr lang="de-DE" sz="2400" dirty="0"/>
                    </a:p>
                  </a:txBody>
                  <a:tcPr marT="45723" marB="45723"/>
                </a:tc>
                <a:tc>
                  <a:txBody>
                    <a:bodyPr/>
                    <a:lstStyle/>
                    <a:p>
                      <a:pPr algn="ctr"/>
                      <a:r>
                        <a:rPr lang="de-DE" sz="2400" dirty="0" smtClean="0"/>
                        <a:t>Neuinvestition (Euro)</a:t>
                      </a:r>
                      <a:endParaRPr lang="de-DE" sz="2400" dirty="0"/>
                    </a:p>
                  </a:txBody>
                  <a:tcPr marT="45723" marB="45723"/>
                </a:tc>
              </a:tr>
              <a:tr h="676026">
                <a:tc>
                  <a:txBody>
                    <a:bodyPr/>
                    <a:lstStyle/>
                    <a:p>
                      <a:r>
                        <a:rPr lang="de-DE" sz="2400" dirty="0" smtClean="0"/>
                        <a:t>Energiekosten/a</a:t>
                      </a:r>
                    </a:p>
                  </a:txBody>
                  <a:tcPr marT="45723" marB="45723"/>
                </a:tc>
                <a:tc>
                  <a:txBody>
                    <a:bodyPr/>
                    <a:lstStyle/>
                    <a:p>
                      <a:pPr algn="ctr"/>
                      <a:r>
                        <a:rPr lang="de-DE" sz="2400" dirty="0" smtClean="0"/>
                        <a:t>5.222</a:t>
                      </a:r>
                      <a:endParaRPr lang="de-DE" sz="2400" dirty="0"/>
                    </a:p>
                  </a:txBody>
                  <a:tcPr marT="45723" marB="45723"/>
                </a:tc>
                <a:tc>
                  <a:txBody>
                    <a:bodyPr/>
                    <a:lstStyle/>
                    <a:p>
                      <a:pPr algn="ctr"/>
                      <a:r>
                        <a:rPr lang="de-DE" sz="2400" dirty="0" smtClean="0"/>
                        <a:t>3.133</a:t>
                      </a:r>
                      <a:endParaRPr lang="de-DE" sz="2400" dirty="0"/>
                    </a:p>
                  </a:txBody>
                  <a:tcPr marT="45723" marB="45723"/>
                </a:tc>
              </a:tr>
              <a:tr h="1042192">
                <a:tc>
                  <a:txBody>
                    <a:bodyPr/>
                    <a:lstStyle/>
                    <a:p>
                      <a:r>
                        <a:rPr lang="de-DE" sz="2400" dirty="0" smtClean="0"/>
                        <a:t>Sonstige</a:t>
                      </a:r>
                      <a:r>
                        <a:rPr lang="de-DE" sz="2400" baseline="0" dirty="0" smtClean="0"/>
                        <a:t> Betriebskosten/a</a:t>
                      </a:r>
                    </a:p>
                  </a:txBody>
                  <a:tcPr marT="45723" marB="45723"/>
                </a:tc>
                <a:tc>
                  <a:txBody>
                    <a:bodyPr/>
                    <a:lstStyle/>
                    <a:p>
                      <a:pPr algn="ctr"/>
                      <a:r>
                        <a:rPr lang="de-DE" sz="2400" dirty="0" smtClean="0"/>
                        <a:t>300</a:t>
                      </a:r>
                      <a:endParaRPr lang="de-DE" sz="2400" dirty="0"/>
                    </a:p>
                  </a:txBody>
                  <a:tcPr marT="45723" marB="45723"/>
                </a:tc>
                <a:tc>
                  <a:txBody>
                    <a:bodyPr/>
                    <a:lstStyle/>
                    <a:p>
                      <a:pPr algn="ctr"/>
                      <a:r>
                        <a:rPr lang="de-DE" sz="2400" dirty="0" smtClean="0"/>
                        <a:t>300</a:t>
                      </a:r>
                      <a:endParaRPr lang="de-DE" sz="2400" dirty="0"/>
                    </a:p>
                  </a:txBody>
                  <a:tcPr marT="45723" marB="45723"/>
                </a:tc>
              </a:tr>
              <a:tr h="1042192">
                <a:tc>
                  <a:txBody>
                    <a:bodyPr/>
                    <a:lstStyle/>
                    <a:p>
                      <a:r>
                        <a:rPr lang="de-DE" sz="2400" dirty="0" smtClean="0"/>
                        <a:t>Kalkulatorische Abschreibung/ Wertverlust</a:t>
                      </a:r>
                      <a:endParaRPr lang="de-DE" sz="2400" dirty="0"/>
                    </a:p>
                  </a:txBody>
                  <a:tcPr marT="45723" marB="45723"/>
                </a:tc>
                <a:tc>
                  <a:txBody>
                    <a:bodyPr/>
                    <a:lstStyle/>
                    <a:p>
                      <a:pPr algn="ctr"/>
                      <a:r>
                        <a:rPr lang="de-DE" sz="2400" dirty="0" smtClean="0"/>
                        <a:t>0</a:t>
                      </a:r>
                      <a:endParaRPr lang="de-DE" sz="2400" dirty="0"/>
                    </a:p>
                  </a:txBody>
                  <a:tcPr marT="45723" marB="45723"/>
                </a:tc>
                <a:tc>
                  <a:txBody>
                    <a:bodyPr/>
                    <a:lstStyle/>
                    <a:p>
                      <a:pPr algn="ctr"/>
                      <a:r>
                        <a:rPr lang="de-DE" sz="2400" dirty="0" smtClean="0"/>
                        <a:t>500</a:t>
                      </a:r>
                      <a:endParaRPr lang="de-DE" sz="2400" dirty="0"/>
                    </a:p>
                  </a:txBody>
                  <a:tcPr marT="45723" marB="45723"/>
                </a:tc>
              </a:tr>
              <a:tr h="1042192">
                <a:tc>
                  <a:txBody>
                    <a:bodyPr/>
                    <a:lstStyle/>
                    <a:p>
                      <a:r>
                        <a:rPr lang="de-DE" sz="2400" dirty="0" smtClean="0"/>
                        <a:t>Zinskosten (was passiert in den folgenden Jahren?)</a:t>
                      </a:r>
                      <a:endParaRPr lang="de-DE" sz="2400" dirty="0"/>
                    </a:p>
                  </a:txBody>
                  <a:tcPr marT="45723" marB="45723"/>
                </a:tc>
                <a:tc>
                  <a:txBody>
                    <a:bodyPr/>
                    <a:lstStyle/>
                    <a:p>
                      <a:pPr algn="ctr"/>
                      <a:r>
                        <a:rPr lang="de-DE" sz="2400" dirty="0" smtClean="0"/>
                        <a:t>0</a:t>
                      </a:r>
                      <a:endParaRPr lang="de-DE" sz="2400" dirty="0"/>
                    </a:p>
                  </a:txBody>
                  <a:tcPr marT="45723" marB="45723"/>
                </a:tc>
                <a:tc>
                  <a:txBody>
                    <a:bodyPr/>
                    <a:lstStyle/>
                    <a:p>
                      <a:pPr algn="ctr"/>
                      <a:r>
                        <a:rPr lang="de-DE" sz="2400" dirty="0" smtClean="0"/>
                        <a:t>500</a:t>
                      </a:r>
                      <a:endParaRPr lang="de-DE" sz="2400" dirty="0"/>
                    </a:p>
                  </a:txBody>
                  <a:tcPr marT="45723" marB="45723"/>
                </a:tc>
              </a:tr>
              <a:tr h="422667">
                <a:tc>
                  <a:txBody>
                    <a:bodyPr/>
                    <a:lstStyle/>
                    <a:p>
                      <a:r>
                        <a:rPr lang="de-DE" sz="2400" dirty="0" smtClean="0"/>
                        <a:t>Summe</a:t>
                      </a:r>
                      <a:endParaRPr lang="de-DE" sz="2400" dirty="0"/>
                    </a:p>
                  </a:txBody>
                  <a:tcPr marT="45723" marB="45723"/>
                </a:tc>
                <a:tc>
                  <a:txBody>
                    <a:bodyPr/>
                    <a:lstStyle/>
                    <a:p>
                      <a:pPr algn="ctr"/>
                      <a:r>
                        <a:rPr lang="de-DE" sz="2400" dirty="0" smtClean="0"/>
                        <a:t>5.522</a:t>
                      </a:r>
                      <a:endParaRPr lang="de-DE" sz="2400" dirty="0"/>
                    </a:p>
                  </a:txBody>
                  <a:tcPr marT="45723" marB="45723"/>
                </a:tc>
                <a:tc>
                  <a:txBody>
                    <a:bodyPr/>
                    <a:lstStyle/>
                    <a:p>
                      <a:pPr algn="ctr"/>
                      <a:r>
                        <a:rPr lang="de-DE" sz="2400" dirty="0" smtClean="0"/>
                        <a:t>4.433</a:t>
                      </a:r>
                      <a:endParaRPr lang="de-DE" sz="2400" dirty="0"/>
                    </a:p>
                  </a:txBody>
                  <a:tcPr marT="45723" marB="45723"/>
                </a:tc>
              </a:tr>
            </a:tbl>
          </a:graphicData>
        </a:graphic>
      </p:graphicFrame>
      <p:sp>
        <p:nvSpPr>
          <p:cNvPr id="21539"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E8868092-C813-407D-A52A-FDAC8CC06C57}" type="slidenum">
              <a:rPr lang="de-DE" altLang="de-DE" sz="1200">
                <a:solidFill>
                  <a:srgbClr val="000000"/>
                </a:solidFill>
                <a:latin typeface="Arial" panose="020B0604020202020204" pitchFamily="34" charset="0"/>
              </a:rPr>
              <a:pPr algn="ctr">
                <a:spcBef>
                  <a:spcPct val="0"/>
                </a:spcBef>
                <a:buFontTx/>
                <a:buNone/>
              </a:pPr>
              <a:t>20</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515423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b="1"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2487470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5309582"/>
              </p:ext>
            </p:extLst>
          </p:nvPr>
        </p:nvGraphicFramePr>
        <p:xfrm>
          <a:off x="479376" y="719666"/>
          <a:ext cx="112332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7652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Inhaltsplatzhalter 2"/>
          <p:cNvSpPr>
            <a:spLocks noGrp="1"/>
          </p:cNvSpPr>
          <p:nvPr>
            <p:ph idx="1"/>
          </p:nvPr>
        </p:nvSpPr>
        <p:spPr>
          <a:xfrm>
            <a:off x="767408" y="908213"/>
            <a:ext cx="11037912" cy="4897051"/>
          </a:xfrm>
        </p:spPr>
        <p:txBody>
          <a:bodyPr>
            <a:normAutofit lnSpcReduction="10000"/>
          </a:bodyPr>
          <a:lstStyle/>
          <a:p>
            <a:pPr>
              <a:buFont typeface="Wingdings" panose="05000000000000000000" pitchFamily="2" charset="2"/>
              <a:buNone/>
            </a:pPr>
            <a:r>
              <a:rPr lang="de-DE" altLang="de-DE" dirty="0" smtClean="0"/>
              <a:t>Beispiele:</a:t>
            </a:r>
          </a:p>
          <a:p>
            <a:r>
              <a:rPr lang="de-DE" altLang="de-DE" dirty="0" smtClean="0"/>
              <a:t>Thermische Solaranlagen: 	4 Jahre</a:t>
            </a:r>
          </a:p>
          <a:p>
            <a:r>
              <a:rPr lang="de-DE" altLang="de-DE" dirty="0" err="1" smtClean="0"/>
              <a:t>Fotovoltaikanlagen</a:t>
            </a:r>
            <a:r>
              <a:rPr lang="de-DE" altLang="de-DE" dirty="0" smtClean="0"/>
              <a:t>:			2 bis 6 Jahre</a:t>
            </a:r>
          </a:p>
          <a:p>
            <a:r>
              <a:rPr lang="de-DE" altLang="de-DE" dirty="0" smtClean="0"/>
              <a:t>Windkraftanlagen: 			4 bis 6 Monate</a:t>
            </a:r>
          </a:p>
          <a:p>
            <a:endParaRPr lang="de-DE" altLang="de-DE" dirty="0" smtClean="0"/>
          </a:p>
          <a:p>
            <a:endParaRPr lang="de-DE" altLang="de-DE" dirty="0" smtClean="0"/>
          </a:p>
          <a:p>
            <a:pPr marL="0" indent="0">
              <a:buNone/>
            </a:pPr>
            <a:r>
              <a:rPr lang="de-DE" altLang="de-DE" dirty="0" smtClean="0"/>
              <a:t>Bei Energieeffizienzmaßnahmen schwieriger, auch wegen der „grauen“ Energie, dem Kumulierten Energieaufwand (KEA, VDI-Richtlinie 4600).</a:t>
            </a:r>
          </a:p>
        </p:txBody>
      </p:sp>
      <p:sp>
        <p:nvSpPr>
          <p:cNvPr id="23556"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716B315A-74D6-4CFA-B40A-5BE8ED2BBE2C}" type="slidenum">
              <a:rPr lang="de-DE" altLang="de-DE" sz="1200">
                <a:latin typeface="Arial" panose="020B0604020202020204" pitchFamily="34" charset="0"/>
              </a:rPr>
              <a:pPr/>
              <a:t>23</a:t>
            </a:fld>
            <a:endParaRPr lang="de-DE" altLang="de-DE" sz="1200">
              <a:latin typeface="Arial" panose="020B0604020202020204" pitchFamily="34" charset="0"/>
            </a:endParaRPr>
          </a:p>
        </p:txBody>
      </p:sp>
    </p:spTree>
    <p:extLst>
      <p:ext uri="{BB962C8B-B14F-4D97-AF65-F5344CB8AC3E}">
        <p14:creationId xmlns:p14="http://schemas.microsoft.com/office/powerpoint/2010/main" val="2299007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1166971971"/>
              </p:ext>
            </p:extLst>
          </p:nvPr>
        </p:nvGraphicFramePr>
        <p:xfrm>
          <a:off x="335360" y="260648"/>
          <a:ext cx="11377264" cy="5877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412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99456" y="404664"/>
            <a:ext cx="9865096" cy="4832092"/>
          </a:xfrm>
          <a:prstGeom prst="rect">
            <a:avLst/>
          </a:prstGeom>
          <a:noFill/>
        </p:spPr>
        <p:txBody>
          <a:bodyPr wrap="square" rtlCol="0">
            <a:spAutoFit/>
          </a:bodyPr>
          <a:lstStyle/>
          <a:p>
            <a:r>
              <a:rPr lang="de-DE" sz="2800" dirty="0" smtClean="0"/>
              <a:t>Exemplarische Beispiele für den Erntefaktor, </a:t>
            </a:r>
            <a:r>
              <a:rPr lang="de-DE" sz="2800" dirty="0" err="1" smtClean="0"/>
              <a:t>ERoEI</a:t>
            </a:r>
            <a:r>
              <a:rPr lang="de-DE" sz="2800" dirty="0" smtClean="0"/>
              <a:t> für Erneuerbare Energien-Anlagen: </a:t>
            </a:r>
          </a:p>
          <a:p>
            <a:endParaRPr lang="de-DE" sz="2800" dirty="0" smtClean="0"/>
          </a:p>
          <a:p>
            <a:pPr marL="285750" indent="-285750">
              <a:buFont typeface="Arial" panose="020B0604020202020204" pitchFamily="34" charset="0"/>
              <a:buChar char="•"/>
            </a:pPr>
            <a:r>
              <a:rPr lang="de-DE" sz="2800" dirty="0" smtClean="0"/>
              <a:t>Windenergie 16 bis 51</a:t>
            </a:r>
          </a:p>
          <a:p>
            <a:pPr marL="285750" indent="-285750">
              <a:buFont typeface="Arial" panose="020B0604020202020204" pitchFamily="34" charset="0"/>
              <a:buChar char="•"/>
            </a:pPr>
            <a:r>
              <a:rPr lang="de-DE" sz="2800" dirty="0" smtClean="0"/>
              <a:t>Fotovoltaik 4 bis 7</a:t>
            </a:r>
          </a:p>
          <a:p>
            <a:pPr marL="285750" indent="-285750">
              <a:buFont typeface="Arial" panose="020B0604020202020204" pitchFamily="34" charset="0"/>
              <a:buChar char="•"/>
            </a:pPr>
            <a:r>
              <a:rPr lang="de-DE" sz="2800" dirty="0" smtClean="0"/>
              <a:t>Solarthermie 21</a:t>
            </a:r>
          </a:p>
          <a:p>
            <a:pPr marL="285750" indent="-285750">
              <a:buFont typeface="Arial" panose="020B0604020202020204" pitchFamily="34" charset="0"/>
              <a:buChar char="•"/>
            </a:pPr>
            <a:r>
              <a:rPr lang="de-DE" sz="2800" dirty="0" smtClean="0"/>
              <a:t>Wasserkraft 50</a:t>
            </a:r>
          </a:p>
          <a:p>
            <a:endParaRPr lang="de-DE" sz="2800" dirty="0" smtClean="0"/>
          </a:p>
          <a:p>
            <a:r>
              <a:rPr lang="de-DE" sz="2800" dirty="0" smtClean="0"/>
              <a:t>Die Anwendung der Kennzahl auf fossile Kraftwerke ist kritisch zu sehen: Nur der KEA für den Bau ist berücksichtigt, nicht der fossile Brennstoff mit seinem Brennwert/ Energieinhalt. </a:t>
            </a:r>
            <a:endParaRPr lang="de-DE" sz="2800" dirty="0"/>
          </a:p>
        </p:txBody>
      </p:sp>
      <p:sp>
        <p:nvSpPr>
          <p:cNvPr id="4" name="Textfeld 3"/>
          <p:cNvSpPr txBox="1"/>
          <p:nvPr/>
        </p:nvSpPr>
        <p:spPr>
          <a:xfrm>
            <a:off x="2495600" y="6237312"/>
            <a:ext cx="7344816" cy="307777"/>
          </a:xfrm>
          <a:prstGeom prst="rect">
            <a:avLst/>
          </a:prstGeom>
          <a:noFill/>
        </p:spPr>
        <p:txBody>
          <a:bodyPr wrap="square" rtlCol="0">
            <a:spAutoFit/>
          </a:bodyPr>
          <a:lstStyle/>
          <a:p>
            <a:r>
              <a:rPr lang="de-DE" sz="1400" dirty="0" smtClean="0"/>
              <a:t>Quelle: </a:t>
            </a:r>
            <a:r>
              <a:rPr lang="de-DE" sz="1400" dirty="0" err="1" smtClean="0"/>
              <a:t>ERoEI</a:t>
            </a:r>
            <a:r>
              <a:rPr lang="de-DE" sz="1400" dirty="0" smtClean="0"/>
              <a:t>-Stichwort in Wikipedia und die dort aufgeführte wissenschaftliche Literatur</a:t>
            </a:r>
            <a:endParaRPr lang="de-DE" sz="1400" dirty="0"/>
          </a:p>
        </p:txBody>
      </p:sp>
    </p:spTree>
    <p:extLst>
      <p:ext uri="{BB962C8B-B14F-4D97-AF65-F5344CB8AC3E}">
        <p14:creationId xmlns:p14="http://schemas.microsoft.com/office/powerpoint/2010/main" val="875605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368837302"/>
              </p:ext>
            </p:extLst>
          </p:nvPr>
        </p:nvGraphicFramePr>
        <p:xfrm>
          <a:off x="479376" y="575651"/>
          <a:ext cx="11305256" cy="5733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21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b="1"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2170825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2674841351"/>
              </p:ext>
            </p:extLst>
          </p:nvPr>
        </p:nvGraphicFramePr>
        <p:xfrm>
          <a:off x="1055440" y="980728"/>
          <a:ext cx="9649072" cy="4773143"/>
        </p:xfrm>
        <a:graphic>
          <a:graphicData uri="http://schemas.openxmlformats.org/drawingml/2006/table">
            <a:tbl>
              <a:tblPr/>
              <a:tblGrid>
                <a:gridCol w="5184576"/>
                <a:gridCol w="4464496"/>
              </a:tblGrid>
              <a:tr h="4834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mj-lt"/>
                          <a:ea typeface="Times New Roman" pitchFamily="18" charset="0"/>
                          <a:cs typeface="Arial" charset="0"/>
                        </a:rPr>
                        <a:t>Energieträger zur Stromerzeugung</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mj-lt"/>
                          <a:ea typeface="Times New Roman" pitchFamily="18" charset="0"/>
                          <a:cs typeface="Arial" charset="0"/>
                        </a:rPr>
                        <a:t>Externe Kosten in Cent pro kWh</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Braunkohle</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11,5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Steinkohle</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9,5</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Heizöl</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6,1</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Erdgas</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5,2 </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Wasserkraft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0,2</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Photovoltaik</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1,3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Windkraft</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0,3</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Atomenergie</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11,5-34,0</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Fossile Energieträger</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7,0 </a:t>
                      </a: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Textfeld 1"/>
          <p:cNvSpPr txBox="1"/>
          <p:nvPr/>
        </p:nvSpPr>
        <p:spPr>
          <a:xfrm>
            <a:off x="767408" y="190432"/>
            <a:ext cx="10153128" cy="523220"/>
          </a:xfrm>
          <a:prstGeom prst="rect">
            <a:avLst/>
          </a:prstGeom>
          <a:noFill/>
        </p:spPr>
        <p:txBody>
          <a:bodyPr wrap="square" rtlCol="0">
            <a:spAutoFit/>
          </a:bodyPr>
          <a:lstStyle/>
          <a:p>
            <a:r>
              <a:rPr lang="de-DE" sz="2800" b="1" dirty="0"/>
              <a:t>E</a:t>
            </a:r>
            <a:r>
              <a:rPr lang="de-DE" sz="2800" b="1" dirty="0" smtClean="0"/>
              <a:t>xternen Kosten – Grundlage einer </a:t>
            </a:r>
            <a:r>
              <a:rPr lang="de-DE" sz="2800" b="1" dirty="0" err="1" smtClean="0"/>
              <a:t>Pigou</a:t>
            </a:r>
            <a:r>
              <a:rPr lang="de-DE" sz="2800" b="1" dirty="0" smtClean="0"/>
              <a:t>-/ Internalisierungsabgabe </a:t>
            </a:r>
            <a:endParaRPr lang="de-DE" sz="2800" b="1" dirty="0"/>
          </a:p>
        </p:txBody>
      </p:sp>
      <p:sp>
        <p:nvSpPr>
          <p:cNvPr id="7" name="Rectangle 1"/>
          <p:cNvSpPr>
            <a:spLocks noChangeArrowheads="1"/>
          </p:cNvSpPr>
          <p:nvPr/>
        </p:nvSpPr>
        <p:spPr bwMode="auto">
          <a:xfrm>
            <a:off x="335360" y="6011792"/>
            <a:ext cx="110172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de-DE" altLang="de-DE" sz="1200" dirty="0" smtClean="0">
                <a:latin typeface="+mj-lt"/>
                <a:ea typeface="Times New Roman" panose="02020603050405020304" pitchFamily="18" charset="0"/>
                <a:cs typeface="Arial" panose="020B0604020202020204" pitchFamily="34" charset="0"/>
              </a:rPr>
              <a:t>Eigene Zusammenstellung aus </a:t>
            </a:r>
            <a:r>
              <a:rPr lang="de-DE" altLang="de-DE" sz="1200" dirty="0" smtClean="0">
                <a:solidFill>
                  <a:srgbClr val="000000"/>
                </a:solidFill>
                <a:latin typeface="+mj-lt"/>
                <a:ea typeface="Times New Roman" panose="02020603050405020304" pitchFamily="18" charset="0"/>
                <a:cs typeface="Arial" panose="020B0604020202020204" pitchFamily="34" charset="0"/>
                <a:hlinkClick r:id="rId2"/>
              </a:rPr>
              <a:t>http</a:t>
            </a:r>
            <a:r>
              <a:rPr lang="de-DE" altLang="de-DE" sz="1200" dirty="0">
                <a:solidFill>
                  <a:srgbClr val="000000"/>
                </a:solidFill>
                <a:latin typeface="+mj-lt"/>
                <a:ea typeface="Times New Roman" panose="02020603050405020304" pitchFamily="18" charset="0"/>
                <a:cs typeface="Arial" panose="020B0604020202020204" pitchFamily="34" charset="0"/>
                <a:hlinkClick r:id="rId2"/>
              </a:rPr>
              <a:t>://www.umweltbundesamt.de/uba-info-presse/hintergrund/externekosten.pdf</a:t>
            </a:r>
            <a:r>
              <a:rPr lang="de-DE" altLang="de-DE" sz="1200" dirty="0" smtClean="0">
                <a:solidFill>
                  <a:srgbClr val="000000"/>
                </a:solidFill>
                <a:latin typeface="+mj-lt"/>
                <a:ea typeface="Times New Roman" panose="02020603050405020304" pitchFamily="18" charset="0"/>
                <a:cs typeface="Arial" panose="020B0604020202020204" pitchFamily="34" charset="0"/>
              </a:rPr>
              <a:t>.</a:t>
            </a:r>
          </a:p>
          <a:p>
            <a:pPr algn="ctr"/>
            <a:r>
              <a:rPr lang="de-DE" altLang="de-DE" sz="1200" dirty="0">
                <a:solidFill>
                  <a:srgbClr val="000000"/>
                </a:solidFill>
                <a:latin typeface="+mj-lt"/>
                <a:ea typeface="Times New Roman" panose="02020603050405020304" pitchFamily="18" charset="0"/>
                <a:cs typeface="Arial" panose="020B0604020202020204" pitchFamily="34" charset="0"/>
              </a:rPr>
              <a:t>(Bewertung von Treibhausgasemissionen mit 70 €/t CO2</a:t>
            </a:r>
            <a:r>
              <a:rPr lang="de-DE" altLang="de-DE" sz="1200" dirty="0" smtClean="0">
                <a:solidFill>
                  <a:srgbClr val="000000"/>
                </a:solidFill>
                <a:latin typeface="+mj-lt"/>
                <a:ea typeface="Times New Roman" panose="02020603050405020304" pitchFamily="18" charset="0"/>
                <a:cs typeface="Arial" panose="020B0604020202020204" pitchFamily="34" charset="0"/>
              </a:rPr>
              <a:t>).</a:t>
            </a:r>
          </a:p>
          <a:p>
            <a:pPr algn="ctr"/>
            <a:r>
              <a:rPr lang="de-DE" altLang="de-DE" sz="1200" dirty="0">
                <a:solidFill>
                  <a:srgbClr val="000000"/>
                </a:solidFill>
                <a:latin typeface="+mj-lt"/>
                <a:ea typeface="Times New Roman" panose="02020603050405020304" pitchFamily="18" charset="0"/>
                <a:cs typeface="Arial" panose="020B0604020202020204" pitchFamily="34" charset="0"/>
              </a:rPr>
              <a:t>u</a:t>
            </a:r>
            <a:r>
              <a:rPr lang="de-DE" altLang="de-DE" sz="1200" dirty="0" smtClean="0">
                <a:solidFill>
                  <a:srgbClr val="000000"/>
                </a:solidFill>
                <a:latin typeface="+mj-lt"/>
                <a:ea typeface="Times New Roman" panose="02020603050405020304" pitchFamily="18" charset="0"/>
                <a:cs typeface="Arial" panose="020B0604020202020204" pitchFamily="34" charset="0"/>
              </a:rPr>
              <a:t>nd </a:t>
            </a:r>
          </a:p>
          <a:p>
            <a:pPr algn="ctr"/>
            <a:r>
              <a:rPr lang="de-DE" altLang="de-DE" sz="1200" dirty="0">
                <a:latin typeface="+mj-lt"/>
                <a:ea typeface="Times New Roman" panose="02020603050405020304" pitchFamily="18" charset="0"/>
                <a:cs typeface="Arial" panose="020B0604020202020204" pitchFamily="34" charset="0"/>
              </a:rPr>
              <a:t>Umweltbundesamt 2007, unter Berücksichtigung der Inflationsrate, FÖS: Was Strom wirklich kostet. Berlin 2015, (PDF) S. 12</a:t>
            </a:r>
          </a:p>
        </p:txBody>
      </p:sp>
    </p:spTree>
    <p:extLst>
      <p:ext uri="{BB962C8B-B14F-4D97-AF65-F5344CB8AC3E}">
        <p14:creationId xmlns:p14="http://schemas.microsoft.com/office/powerpoint/2010/main" val="2876326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95400" y="476672"/>
            <a:ext cx="11161240" cy="5262979"/>
          </a:xfrm>
          <a:prstGeom prst="rect">
            <a:avLst/>
          </a:prstGeom>
          <a:noFill/>
        </p:spPr>
        <p:txBody>
          <a:bodyPr wrap="square" rtlCol="0">
            <a:spAutoFit/>
          </a:bodyPr>
          <a:lstStyle/>
          <a:p>
            <a:pPr algn="ctr"/>
            <a:r>
              <a:rPr lang="de-DE" sz="2800" b="1" dirty="0" smtClean="0"/>
              <a:t>Was heißt das konkret? </a:t>
            </a:r>
          </a:p>
          <a:p>
            <a:pPr algn="ctr"/>
            <a:r>
              <a:rPr lang="de-DE" sz="2800" dirty="0" smtClean="0"/>
              <a:t>Überschlagsrechnung: </a:t>
            </a:r>
          </a:p>
          <a:p>
            <a:pPr algn="ctr"/>
            <a:endParaRPr lang="de-DE" sz="2800" dirty="0" smtClean="0"/>
          </a:p>
          <a:p>
            <a:pPr algn="ctr"/>
            <a:r>
              <a:rPr lang="de-DE" sz="2800" dirty="0" smtClean="0"/>
              <a:t>Heizöl hat einen Brennwertfaktor/ Energieinhalt  von gut 10 kWh pro Liter. </a:t>
            </a:r>
          </a:p>
          <a:p>
            <a:pPr algn="ctr"/>
            <a:endParaRPr lang="de-DE" sz="2800" dirty="0"/>
          </a:p>
          <a:p>
            <a:pPr algn="ctr"/>
            <a:r>
              <a:rPr lang="de-DE" sz="2800" dirty="0" smtClean="0"/>
              <a:t>Heizöl oder Diesel 6 </a:t>
            </a:r>
            <a:r>
              <a:rPr lang="de-DE" sz="2800" dirty="0"/>
              <a:t>C</a:t>
            </a:r>
            <a:r>
              <a:rPr lang="de-DE" sz="2800" dirty="0" smtClean="0"/>
              <a:t>ent/kWh* 10 kWh/Liter = 60 Cent pro Liter</a:t>
            </a:r>
          </a:p>
          <a:p>
            <a:pPr algn="ctr"/>
            <a:endParaRPr lang="de-DE" sz="2800" dirty="0"/>
          </a:p>
          <a:p>
            <a:pPr algn="ctr"/>
            <a:r>
              <a:rPr lang="de-DE" sz="2800" dirty="0" smtClean="0"/>
              <a:t>10 kWh pro Tag Haushaltsverbrauch elektrische Energie, </a:t>
            </a:r>
          </a:p>
          <a:p>
            <a:pPr algn="ctr"/>
            <a:r>
              <a:rPr lang="de-DE" sz="2800" dirty="0" smtClean="0"/>
              <a:t>Braunkohlestrom 11 </a:t>
            </a:r>
            <a:r>
              <a:rPr lang="de-DE" sz="2800" dirty="0"/>
              <a:t>C</a:t>
            </a:r>
            <a:r>
              <a:rPr lang="de-DE" sz="2800" dirty="0" smtClean="0"/>
              <a:t>ent pro kWh, macht 1,1 Euro pro Tag </a:t>
            </a:r>
          </a:p>
          <a:p>
            <a:pPr algn="ctr"/>
            <a:endParaRPr lang="de-DE" sz="2800" dirty="0"/>
          </a:p>
          <a:p>
            <a:pPr algn="ctr"/>
            <a:r>
              <a:rPr lang="de-DE" sz="2800" dirty="0" smtClean="0"/>
              <a:t>Abhängig von CO</a:t>
            </a:r>
            <a:r>
              <a:rPr lang="de-DE" sz="2800" baseline="-25000" dirty="0" smtClean="0"/>
              <a:t>2</a:t>
            </a:r>
            <a:r>
              <a:rPr lang="de-DE" sz="2800" dirty="0" smtClean="0"/>
              <a:t>-Preis und weiteren Annahmen – </a:t>
            </a:r>
          </a:p>
          <a:p>
            <a:pPr algn="ctr"/>
            <a:r>
              <a:rPr lang="de-DE" sz="2800" dirty="0" smtClean="0"/>
              <a:t>mehr angesichts des Werts des Lebens!</a:t>
            </a:r>
            <a:endParaRPr lang="de-DE" sz="2800" dirty="0"/>
          </a:p>
        </p:txBody>
      </p:sp>
    </p:spTree>
    <p:extLst>
      <p:ext uri="{BB962C8B-B14F-4D97-AF65-F5344CB8AC3E}">
        <p14:creationId xmlns:p14="http://schemas.microsoft.com/office/powerpoint/2010/main" val="3710454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620688"/>
            <a:ext cx="11809314" cy="5256584"/>
          </a:xfrm>
        </p:spPr>
        <p:txBody>
          <a:bodyPr>
            <a:noAutofit/>
          </a:bodyPr>
          <a:lstStyle/>
          <a:p>
            <a:pPr marL="0" indent="0" algn="ctr">
              <a:buNone/>
            </a:pPr>
            <a:r>
              <a:rPr lang="de-DE" b="1" dirty="0" smtClean="0"/>
              <a:t>Gliederung</a:t>
            </a:r>
          </a:p>
          <a:p>
            <a:pPr marL="0" indent="0" algn="ctr">
              <a:buNone/>
            </a:pPr>
            <a:endParaRPr lang="de-DE" sz="2800" b="1" dirty="0"/>
          </a:p>
          <a:p>
            <a:pPr algn="ctr">
              <a:buFont typeface="+mj-lt"/>
              <a:buAutoNum type="arabicPeriod"/>
              <a:defRPr/>
            </a:pPr>
            <a:r>
              <a:rPr lang="de-DE" sz="2800" b="1" dirty="0" smtClean="0"/>
              <a:t>Total </a:t>
            </a:r>
            <a:r>
              <a:rPr lang="de-DE" sz="2800" b="1" dirty="0" err="1"/>
              <a:t>Cost</a:t>
            </a:r>
            <a:r>
              <a:rPr lang="de-DE" sz="2800" b="1" dirty="0"/>
              <a:t> </a:t>
            </a:r>
            <a:r>
              <a:rPr lang="de-DE" sz="2800" b="1" dirty="0" err="1"/>
              <a:t>of</a:t>
            </a:r>
            <a:r>
              <a:rPr lang="de-DE" sz="2800" b="1" dirty="0"/>
              <a:t> Ownership (TCO) und der Life Cycle </a:t>
            </a:r>
            <a:r>
              <a:rPr lang="de-DE" sz="2800" b="1" dirty="0" err="1"/>
              <a:t>Cost</a:t>
            </a:r>
            <a:r>
              <a:rPr lang="de-DE" sz="2800" b="1"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13016153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4048148225"/>
              </p:ext>
            </p:extLst>
          </p:nvPr>
        </p:nvGraphicFramePr>
        <p:xfrm>
          <a:off x="551384" y="188640"/>
          <a:ext cx="1130525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88341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b="1" dirty="0" err="1"/>
              <a:t>Contracting</a:t>
            </a:r>
            <a:endParaRPr lang="de-DE" sz="2800" b="1" dirty="0"/>
          </a:p>
          <a:p>
            <a:pPr algn="ctr">
              <a:buFont typeface="+mj-lt"/>
              <a:buAutoNum type="arabicPeriod"/>
              <a:defRPr/>
            </a:pPr>
            <a:r>
              <a:rPr lang="de-DE" sz="2800" dirty="0" smtClean="0"/>
              <a:t>Sensitivitätsanalysen</a:t>
            </a:r>
            <a:endParaRPr lang="de-DE" sz="2800"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1680683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23392" y="2121818"/>
            <a:ext cx="11089232" cy="1384995"/>
          </a:xfrm>
          <a:prstGeom prst="rect">
            <a:avLst/>
          </a:prstGeom>
        </p:spPr>
        <p:txBody>
          <a:bodyPr wrap="square">
            <a:spAutoFit/>
          </a:bodyPr>
          <a:lstStyle/>
          <a:p>
            <a:pPr algn="ctr"/>
            <a:r>
              <a:rPr lang="de-DE" sz="2800" dirty="0"/>
              <a:t>Kooperation zwischen </a:t>
            </a:r>
            <a:r>
              <a:rPr lang="de-DE" sz="2800" dirty="0" err="1"/>
              <a:t>Contractingnehmer</a:t>
            </a:r>
            <a:r>
              <a:rPr lang="de-DE" sz="2800" dirty="0"/>
              <a:t> (Industrieunternehmen) und einem </a:t>
            </a:r>
            <a:r>
              <a:rPr lang="de-DE" sz="2800" dirty="0" err="1"/>
              <a:t>Contractinggeber</a:t>
            </a:r>
            <a:r>
              <a:rPr lang="de-DE" sz="2800" dirty="0"/>
              <a:t> (</a:t>
            </a:r>
            <a:r>
              <a:rPr lang="de-DE" sz="2800" dirty="0" err="1"/>
              <a:t>Contractor</a:t>
            </a:r>
            <a:r>
              <a:rPr lang="de-DE" sz="2800" dirty="0"/>
              <a:t>, Energieversorgungsunternehmen, EVU) vorwiegend im Energiebereich. </a:t>
            </a:r>
          </a:p>
        </p:txBody>
      </p:sp>
      <p:sp>
        <p:nvSpPr>
          <p:cNvPr id="3" name="Rechteck 2"/>
          <p:cNvSpPr/>
          <p:nvPr/>
        </p:nvSpPr>
        <p:spPr>
          <a:xfrm>
            <a:off x="623392" y="407566"/>
            <a:ext cx="11089232" cy="1077218"/>
          </a:xfrm>
          <a:prstGeom prst="rect">
            <a:avLst/>
          </a:prstGeom>
        </p:spPr>
        <p:txBody>
          <a:bodyPr wrap="square">
            <a:spAutoFit/>
          </a:bodyPr>
          <a:lstStyle/>
          <a:p>
            <a:pPr algn="ctr"/>
            <a:r>
              <a:rPr lang="de-DE" sz="3200" b="1" dirty="0"/>
              <a:t>Was ist </a:t>
            </a:r>
            <a:r>
              <a:rPr lang="de-DE" sz="3200" b="1" dirty="0" err="1"/>
              <a:t>Contracting</a:t>
            </a:r>
            <a:r>
              <a:rPr lang="de-DE" sz="3200" b="1" dirty="0"/>
              <a:t>?</a:t>
            </a:r>
            <a:br>
              <a:rPr lang="de-DE" sz="3200" b="1" dirty="0"/>
            </a:br>
            <a:r>
              <a:rPr lang="de-DE" sz="3200" b="1" dirty="0"/>
              <a:t> </a:t>
            </a:r>
            <a:r>
              <a:rPr lang="de-DE" sz="2800" dirty="0"/>
              <a:t>(engl. einen Vertrag schließen, Kontrahierung)</a:t>
            </a:r>
          </a:p>
        </p:txBody>
      </p:sp>
    </p:spTree>
    <p:extLst>
      <p:ext uri="{BB962C8B-B14F-4D97-AF65-F5344CB8AC3E}">
        <p14:creationId xmlns:p14="http://schemas.microsoft.com/office/powerpoint/2010/main" val="1687296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2224219130"/>
              </p:ext>
            </p:extLst>
          </p:nvPr>
        </p:nvGraphicFramePr>
        <p:xfrm>
          <a:off x="1559496" y="1124743"/>
          <a:ext cx="8928992"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209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1344" y="404664"/>
            <a:ext cx="11665296" cy="1200329"/>
          </a:xfrm>
          <a:prstGeom prst="rect">
            <a:avLst/>
          </a:prstGeom>
          <a:noFill/>
        </p:spPr>
        <p:txBody>
          <a:bodyPr wrap="square" rtlCol="0">
            <a:spAutoFit/>
          </a:bodyPr>
          <a:lstStyle/>
          <a:p>
            <a:pPr algn="ctr"/>
            <a:r>
              <a:rPr lang="de-DE" sz="2400" dirty="0" smtClean="0"/>
              <a:t>Teile oder auch alle Schritte des Lebenszyklus</a:t>
            </a:r>
          </a:p>
          <a:p>
            <a:pPr algn="ctr"/>
            <a:r>
              <a:rPr lang="de-DE" sz="2400" dirty="0" smtClean="0"/>
              <a:t>der nötigen Anlagen durch den </a:t>
            </a:r>
            <a:r>
              <a:rPr lang="de-DE" sz="2400" dirty="0" err="1" smtClean="0"/>
              <a:t>Contractinggeber</a:t>
            </a:r>
            <a:r>
              <a:rPr lang="de-DE" sz="2400" dirty="0" smtClean="0"/>
              <a:t> (EVU) </a:t>
            </a:r>
          </a:p>
          <a:p>
            <a:pPr algn="ctr"/>
            <a:r>
              <a:rPr lang="de-DE" sz="2400" dirty="0" smtClean="0"/>
              <a:t>im Hause des </a:t>
            </a:r>
            <a:r>
              <a:rPr lang="de-DE" sz="2400" dirty="0" err="1" smtClean="0"/>
              <a:t>Contractingnehmers</a:t>
            </a:r>
            <a:r>
              <a:rPr lang="de-DE" sz="2400" dirty="0" smtClean="0"/>
              <a:t> (Industrieunternehmen)  </a:t>
            </a:r>
            <a:endParaRPr lang="de-DE" sz="2400" dirty="0"/>
          </a:p>
        </p:txBody>
      </p:sp>
      <p:graphicFrame>
        <p:nvGraphicFramePr>
          <p:cNvPr id="3" name="Diagramm 2"/>
          <p:cNvGraphicFramePr/>
          <p:nvPr>
            <p:extLst>
              <p:ext uri="{D42A27DB-BD31-4B8C-83A1-F6EECF244321}">
                <p14:modId xmlns:p14="http://schemas.microsoft.com/office/powerpoint/2010/main" val="3494706805"/>
              </p:ext>
            </p:extLst>
          </p:nvPr>
        </p:nvGraphicFramePr>
        <p:xfrm>
          <a:off x="263352" y="1988840"/>
          <a:ext cx="11593288" cy="4698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606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de-DE" altLang="de-DE" smtClean="0">
                <a:solidFill>
                  <a:schemeClr val="bg1"/>
                </a:solidFill>
              </a:rPr>
              <a:t>7 Contracting</a:t>
            </a:r>
          </a:p>
        </p:txBody>
      </p:sp>
      <p:sp>
        <p:nvSpPr>
          <p:cNvPr id="25603"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B160D43B-D105-4D0C-8B11-EB1FBE8825DD}" type="slidenum">
              <a:rPr lang="de-DE" altLang="de-DE" sz="1200">
                <a:latin typeface="Arial" panose="020B0604020202020204" pitchFamily="34" charset="0"/>
              </a:rPr>
              <a:pPr/>
              <a:t>35</a:t>
            </a:fld>
            <a:endParaRPr lang="de-DE" altLang="de-DE" sz="1200">
              <a:latin typeface="Arial" panose="020B0604020202020204"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1643324119"/>
              </p:ext>
            </p:extLst>
          </p:nvPr>
        </p:nvGraphicFramePr>
        <p:xfrm>
          <a:off x="695401" y="908720"/>
          <a:ext cx="11017223" cy="5256583"/>
        </p:xfrm>
        <a:graphic>
          <a:graphicData uri="http://schemas.openxmlformats.org/drawingml/2006/table">
            <a:tbl>
              <a:tblPr/>
              <a:tblGrid>
                <a:gridCol w="2736303"/>
                <a:gridCol w="1872208"/>
                <a:gridCol w="1869757"/>
                <a:gridCol w="2162691"/>
                <a:gridCol w="2376264"/>
              </a:tblGrid>
              <a:tr h="1706671">
                <a:tc>
                  <a:txBody>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de-DE" sz="2400" b="0" i="0" u="none" strike="noStrike" cap="none" normalizeH="0" baseline="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Finanzierung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Planung und Bau</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Betriebsführung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Erfolgsabhängige Vergütung für </a:t>
                      </a:r>
                      <a:r>
                        <a:rPr kumimoji="0" lang="de-DE" sz="2400" b="0" i="0" u="none" strike="noStrike" cap="none" normalizeH="0" baseline="0" dirty="0" err="1" smtClean="0">
                          <a:ln>
                            <a:noFill/>
                          </a:ln>
                          <a:solidFill>
                            <a:schemeClr val="tx1"/>
                          </a:solidFill>
                          <a:effectLst/>
                          <a:latin typeface="+mj-lt"/>
                          <a:ea typeface="Times New Roman" pitchFamily="18" charset="0"/>
                          <a:cs typeface="Arial" charset="0"/>
                        </a:rPr>
                        <a:t>Contractinggeber</a:t>
                      </a:r>
                      <a:endParaRPr kumimoji="0" lang="de-DE" sz="2400" b="0" i="0" u="none" strike="noStrike" cap="none" normalizeH="0" baseline="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Energieliefer-contracting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Finanzierungs-</a:t>
                      </a:r>
                      <a:r>
                        <a:rPr kumimoji="0" lang="de-DE" sz="2400" b="0" i="0" u="none" strike="noStrike" cap="none" normalizeH="0" baseline="0" dirty="0" err="1" smtClean="0">
                          <a:ln>
                            <a:noFill/>
                          </a:ln>
                          <a:solidFill>
                            <a:schemeClr val="tx1"/>
                          </a:solidFill>
                          <a:effectLst/>
                          <a:latin typeface="+mj-lt"/>
                          <a:ea typeface="Times New Roman" pitchFamily="18" charset="0"/>
                          <a:cs typeface="Arial" charset="0"/>
                        </a:rPr>
                        <a:t>contracting</a:t>
                      </a:r>
                      <a:endParaRPr kumimoji="0" lang="de-DE" sz="2400" b="0" i="0" u="none" strike="noStrike" cap="none" normalizeH="0" baseline="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de-DE" sz="2400" b="0" i="0" u="none" strike="noStrike" cap="none" normalizeH="0" baseline="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64669">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Betriebsführungs-contracting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de-DE" sz="2400" b="0" i="0" u="none" strike="noStrike" cap="none" normalizeH="0" baseline="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de-DE" sz="2400" b="0" i="0" u="none" strike="noStrike" cap="none" normalizeH="0" baseline="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err="1" smtClean="0">
                          <a:ln>
                            <a:noFill/>
                          </a:ln>
                          <a:solidFill>
                            <a:schemeClr val="tx1"/>
                          </a:solidFill>
                          <a:effectLst/>
                          <a:latin typeface="+mj-lt"/>
                          <a:ea typeface="Times New Roman" pitchFamily="18" charset="0"/>
                          <a:cs typeface="Arial" charset="0"/>
                        </a:rPr>
                        <a:t>Einsparcontracting</a:t>
                      </a:r>
                      <a:endParaRPr kumimoji="0" lang="de-DE" sz="2400" b="0" i="0" u="none" strike="noStrike" cap="none" normalizeH="0" baseline="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de-DE" sz="2400" b="0" i="0" u="none" strike="noStrike" cap="none" normalizeH="0" baseline="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2" name="Rectangle 1"/>
          <p:cNvSpPr>
            <a:spLocks noChangeArrowheads="1"/>
          </p:cNvSpPr>
          <p:nvPr/>
        </p:nvSpPr>
        <p:spPr bwMode="auto">
          <a:xfrm>
            <a:off x="1524001" y="-22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de-DE" altLang="de-DE"/>
          </a:p>
        </p:txBody>
      </p:sp>
      <p:sp>
        <p:nvSpPr>
          <p:cNvPr id="2" name="Textfeld 1"/>
          <p:cNvSpPr txBox="1"/>
          <p:nvPr/>
        </p:nvSpPr>
        <p:spPr>
          <a:xfrm>
            <a:off x="3215680" y="155358"/>
            <a:ext cx="4320480" cy="584775"/>
          </a:xfrm>
          <a:prstGeom prst="rect">
            <a:avLst/>
          </a:prstGeom>
          <a:noFill/>
        </p:spPr>
        <p:txBody>
          <a:bodyPr wrap="square" rtlCol="0">
            <a:spAutoFit/>
          </a:bodyPr>
          <a:lstStyle/>
          <a:p>
            <a:pPr algn="ctr"/>
            <a:r>
              <a:rPr lang="de-DE" sz="3200" b="1" dirty="0" smtClean="0"/>
              <a:t>Formen des </a:t>
            </a:r>
            <a:r>
              <a:rPr lang="de-DE" sz="3200" b="1" dirty="0" err="1" smtClean="0"/>
              <a:t>Contracting</a:t>
            </a:r>
            <a:r>
              <a:rPr lang="de-DE" sz="3200" b="1" dirty="0" smtClean="0"/>
              <a:t> </a:t>
            </a:r>
            <a:endParaRPr lang="de-DE" sz="3200" b="1" dirty="0"/>
          </a:p>
        </p:txBody>
      </p:sp>
    </p:spTree>
    <p:extLst>
      <p:ext uri="{BB962C8B-B14F-4D97-AF65-F5344CB8AC3E}">
        <p14:creationId xmlns:p14="http://schemas.microsoft.com/office/powerpoint/2010/main" val="20755254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4955403" y="140621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Diagramm 2"/>
          <p:cNvGraphicFramePr/>
          <p:nvPr>
            <p:extLst>
              <p:ext uri="{D42A27DB-BD31-4B8C-83A1-F6EECF244321}">
                <p14:modId xmlns:p14="http://schemas.microsoft.com/office/powerpoint/2010/main" val="3792574587"/>
              </p:ext>
            </p:extLst>
          </p:nvPr>
        </p:nvGraphicFramePr>
        <p:xfrm>
          <a:off x="1055440" y="183123"/>
          <a:ext cx="9361040" cy="598218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feld 3"/>
          <p:cNvSpPr txBox="1"/>
          <p:nvPr/>
        </p:nvSpPr>
        <p:spPr>
          <a:xfrm>
            <a:off x="6388412" y="3822139"/>
            <a:ext cx="2019725" cy="830997"/>
          </a:xfrm>
          <a:prstGeom prst="rect">
            <a:avLst/>
          </a:prstGeom>
          <a:noFill/>
        </p:spPr>
        <p:txBody>
          <a:bodyPr wrap="square" rtlCol="0">
            <a:spAutoFit/>
          </a:bodyPr>
          <a:lstStyle/>
          <a:p>
            <a:pPr algn="ctr"/>
            <a:r>
              <a:rPr lang="de-DE" sz="2400" dirty="0" smtClean="0"/>
              <a:t>Zeitpunkt</a:t>
            </a:r>
          </a:p>
          <a:p>
            <a:pPr algn="ctr"/>
            <a:r>
              <a:rPr lang="de-DE" sz="2400" dirty="0" smtClean="0"/>
              <a:t>Investition</a:t>
            </a:r>
            <a:endParaRPr lang="de-DE" sz="2400" dirty="0"/>
          </a:p>
        </p:txBody>
      </p:sp>
      <p:sp>
        <p:nvSpPr>
          <p:cNvPr id="5" name="Textfeld 4"/>
          <p:cNvSpPr txBox="1"/>
          <p:nvPr/>
        </p:nvSpPr>
        <p:spPr>
          <a:xfrm>
            <a:off x="7921182" y="1199967"/>
            <a:ext cx="1919234" cy="830997"/>
          </a:xfrm>
          <a:prstGeom prst="rect">
            <a:avLst/>
          </a:prstGeom>
          <a:noFill/>
        </p:spPr>
        <p:txBody>
          <a:bodyPr wrap="square" rtlCol="0">
            <a:spAutoFit/>
          </a:bodyPr>
          <a:lstStyle/>
          <a:p>
            <a:r>
              <a:rPr lang="de-DE" sz="2400" dirty="0" smtClean="0"/>
              <a:t>Baseline, Grundlinie</a:t>
            </a:r>
            <a:endParaRPr lang="de-DE" sz="2400" dirty="0"/>
          </a:p>
        </p:txBody>
      </p:sp>
      <p:cxnSp>
        <p:nvCxnSpPr>
          <p:cNvPr id="9" name="Gerade Verbindung 8"/>
          <p:cNvCxnSpPr/>
          <p:nvPr/>
        </p:nvCxnSpPr>
        <p:spPr>
          <a:xfrm>
            <a:off x="2547846" y="1615466"/>
            <a:ext cx="518457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418845" y="5703639"/>
            <a:ext cx="648072" cy="461665"/>
          </a:xfrm>
          <a:prstGeom prst="rect">
            <a:avLst/>
          </a:prstGeom>
          <a:noFill/>
        </p:spPr>
        <p:txBody>
          <a:bodyPr wrap="square" rtlCol="0">
            <a:spAutoFit/>
          </a:bodyPr>
          <a:lstStyle/>
          <a:p>
            <a:r>
              <a:rPr lang="de-DE" sz="2400" dirty="0" smtClean="0"/>
              <a:t>Zeit</a:t>
            </a:r>
            <a:endParaRPr lang="de-DE" sz="2400" dirty="0"/>
          </a:p>
        </p:txBody>
      </p:sp>
    </p:spTree>
    <p:extLst>
      <p:ext uri="{BB962C8B-B14F-4D97-AF65-F5344CB8AC3E}">
        <p14:creationId xmlns:p14="http://schemas.microsoft.com/office/powerpoint/2010/main" val="2541775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001715588"/>
              </p:ext>
            </p:extLst>
          </p:nvPr>
        </p:nvGraphicFramePr>
        <p:xfrm>
          <a:off x="1559496" y="548680"/>
          <a:ext cx="9032552" cy="6525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2999656" y="-27384"/>
            <a:ext cx="6840760" cy="584775"/>
          </a:xfrm>
          <a:prstGeom prst="rect">
            <a:avLst/>
          </a:prstGeom>
          <a:noFill/>
        </p:spPr>
        <p:txBody>
          <a:bodyPr wrap="square" rtlCol="0">
            <a:spAutoFit/>
          </a:bodyPr>
          <a:lstStyle/>
          <a:p>
            <a:pPr algn="ctr"/>
            <a:r>
              <a:rPr lang="de-DE" sz="3200" b="1" dirty="0" smtClean="0"/>
              <a:t>Die wichtigsten Vor- und Nachteile</a:t>
            </a:r>
            <a:endParaRPr lang="de-DE" sz="3200" b="1" dirty="0"/>
          </a:p>
        </p:txBody>
      </p:sp>
    </p:spTree>
    <p:extLst>
      <p:ext uri="{BB962C8B-B14F-4D97-AF65-F5344CB8AC3E}">
        <p14:creationId xmlns:p14="http://schemas.microsoft.com/office/powerpoint/2010/main" val="28907071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1052736"/>
            <a:ext cx="11809314" cy="4464496"/>
          </a:xfrm>
        </p:spPr>
        <p:txBody>
          <a:bodyPr>
            <a:noAutofit/>
          </a:bodyPr>
          <a:lstStyle/>
          <a:p>
            <a:pPr marL="0" indent="0" algn="ctr">
              <a:buNone/>
            </a:pPr>
            <a:r>
              <a:rPr lang="de-DE" sz="2800" b="1" dirty="0"/>
              <a:t>Gliederung</a:t>
            </a:r>
          </a:p>
          <a:p>
            <a:pPr algn="ctr">
              <a:buFont typeface="+mj-lt"/>
              <a:buAutoNum type="arabicPeriod"/>
              <a:defRPr/>
            </a:pPr>
            <a:r>
              <a:rPr lang="de-DE" sz="2800" dirty="0" smtClean="0"/>
              <a:t>Total </a:t>
            </a:r>
            <a:r>
              <a:rPr lang="de-DE" sz="2800" dirty="0" err="1"/>
              <a:t>Cost</a:t>
            </a:r>
            <a:r>
              <a:rPr lang="de-DE" sz="2800" dirty="0"/>
              <a:t> </a:t>
            </a:r>
            <a:r>
              <a:rPr lang="de-DE" sz="2800" dirty="0" err="1"/>
              <a:t>of</a:t>
            </a:r>
            <a:r>
              <a:rPr lang="de-DE" sz="2800" dirty="0"/>
              <a:t> Ownership (TCO) und der Life Cycle </a:t>
            </a:r>
            <a:r>
              <a:rPr lang="de-DE" sz="2800" dirty="0" err="1"/>
              <a:t>Cost</a:t>
            </a:r>
            <a:r>
              <a:rPr lang="de-DE" sz="2800" dirty="0"/>
              <a:t> (LCC)</a:t>
            </a:r>
          </a:p>
          <a:p>
            <a:pPr algn="ctr">
              <a:buFont typeface="+mj-lt"/>
              <a:buAutoNum type="arabicPeriod"/>
              <a:defRPr/>
            </a:pPr>
            <a:r>
              <a:rPr lang="de-DE" sz="2800" dirty="0" smtClean="0"/>
              <a:t>Amortisationszeit versus Wirtschaftlichkeit</a:t>
            </a:r>
          </a:p>
          <a:p>
            <a:pPr algn="ctr">
              <a:buFont typeface="+mj-lt"/>
              <a:buAutoNum type="arabicPeriod"/>
              <a:defRPr/>
            </a:pPr>
            <a:r>
              <a:rPr lang="de-DE" sz="2800" dirty="0" smtClean="0"/>
              <a:t>Optimaler </a:t>
            </a:r>
            <a:r>
              <a:rPr lang="de-DE" sz="2800" dirty="0"/>
              <a:t>Ersatzzeitpunkt</a:t>
            </a:r>
          </a:p>
          <a:p>
            <a:pPr algn="ctr">
              <a:buFont typeface="+mj-lt"/>
              <a:buAutoNum type="arabicPeriod"/>
              <a:defRPr/>
            </a:pPr>
            <a:r>
              <a:rPr lang="de-DE" sz="2800" dirty="0"/>
              <a:t>Energetische Amortisation</a:t>
            </a:r>
          </a:p>
          <a:p>
            <a:pPr algn="ctr">
              <a:buFont typeface="+mj-lt"/>
              <a:buAutoNum type="arabicPeriod"/>
              <a:defRPr/>
            </a:pPr>
            <a:r>
              <a:rPr lang="de-DE" sz="2800" dirty="0"/>
              <a:t>Externe Kosten</a:t>
            </a:r>
          </a:p>
          <a:p>
            <a:pPr algn="ctr">
              <a:buFont typeface="+mj-lt"/>
              <a:buAutoNum type="arabicPeriod"/>
              <a:defRPr/>
            </a:pPr>
            <a:r>
              <a:rPr lang="de-DE" sz="2800" dirty="0" err="1"/>
              <a:t>Contracting</a:t>
            </a:r>
            <a:endParaRPr lang="de-DE" sz="2800" dirty="0"/>
          </a:p>
          <a:p>
            <a:pPr algn="ctr">
              <a:buFont typeface="+mj-lt"/>
              <a:buAutoNum type="arabicPeriod"/>
              <a:defRPr/>
            </a:pPr>
            <a:r>
              <a:rPr lang="de-DE" sz="2800" b="1" dirty="0" smtClean="0"/>
              <a:t>Sensitivitätsanalysen</a:t>
            </a:r>
            <a:endParaRPr lang="de-DE" sz="2800" b="1" dirty="0"/>
          </a:p>
          <a:p>
            <a:pPr marL="0" indent="0" algn="ctr">
              <a:buNone/>
            </a:pPr>
            <a:endParaRPr lang="de-DE" sz="2800" dirty="0"/>
          </a:p>
          <a:p>
            <a:pPr marL="0" indent="0" algn="ctr">
              <a:buNone/>
            </a:pPr>
            <a:endParaRPr lang="de-DE" sz="2800" dirty="0"/>
          </a:p>
        </p:txBody>
      </p:sp>
    </p:spTree>
    <p:extLst>
      <p:ext uri="{BB962C8B-B14F-4D97-AF65-F5344CB8AC3E}">
        <p14:creationId xmlns:p14="http://schemas.microsoft.com/office/powerpoint/2010/main" val="26627437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360" y="116632"/>
            <a:ext cx="11377264" cy="1569660"/>
          </a:xfrm>
          <a:prstGeom prst="rect">
            <a:avLst/>
          </a:prstGeom>
          <a:noFill/>
        </p:spPr>
        <p:txBody>
          <a:bodyPr wrap="square" rtlCol="0">
            <a:spAutoFit/>
          </a:bodyPr>
          <a:lstStyle/>
          <a:p>
            <a:pPr algn="ctr"/>
            <a:r>
              <a:rPr lang="de-DE" sz="2400" dirty="0"/>
              <a:t>Die </a:t>
            </a:r>
            <a:r>
              <a:rPr lang="de-DE" sz="2400" b="1" dirty="0"/>
              <a:t>Sensitivitätsanalyse</a:t>
            </a:r>
            <a:r>
              <a:rPr lang="de-DE" sz="2400" dirty="0"/>
              <a:t> (auch: Sensibilitätsanalyse, Empfindlichkeitsanalyse) </a:t>
            </a:r>
            <a:r>
              <a:rPr lang="de-DE" sz="2400" dirty="0" smtClean="0"/>
              <a:t>untersucht, </a:t>
            </a:r>
            <a:r>
              <a:rPr lang="de-DE" sz="2400" dirty="0"/>
              <a:t>wie empfindlich Kennzahlen auf </a:t>
            </a:r>
            <a:r>
              <a:rPr lang="de-DE" sz="2400" dirty="0" smtClean="0"/>
              <a:t>Änderungen </a:t>
            </a:r>
            <a:r>
              <a:rPr lang="de-DE" sz="2400" dirty="0"/>
              <a:t>von Eingangsparametern reagieren. </a:t>
            </a:r>
            <a:r>
              <a:rPr lang="de-DE" sz="2400" dirty="0" err="1" smtClean="0"/>
              <a:t>Sensitivity</a:t>
            </a:r>
            <a:r>
              <a:rPr lang="de-DE" sz="2400" dirty="0" smtClean="0"/>
              <a:t> engl. ursprünglich: Sensibilität, also wie sensibel reagiert ein Modell, wenn sich etwas ändert. </a:t>
            </a:r>
            <a:endParaRPr lang="de-DE" sz="2400" dirty="0"/>
          </a:p>
        </p:txBody>
      </p:sp>
      <p:graphicFrame>
        <p:nvGraphicFramePr>
          <p:cNvPr id="3" name="Diagramm 2"/>
          <p:cNvGraphicFramePr/>
          <p:nvPr>
            <p:extLst>
              <p:ext uri="{D42A27DB-BD31-4B8C-83A1-F6EECF244321}">
                <p14:modId xmlns:p14="http://schemas.microsoft.com/office/powerpoint/2010/main" val="746225259"/>
              </p:ext>
            </p:extLst>
          </p:nvPr>
        </p:nvGraphicFramePr>
        <p:xfrm>
          <a:off x="695400" y="1628800"/>
          <a:ext cx="108012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113613574"/>
              </p:ext>
            </p:extLst>
          </p:nvPr>
        </p:nvGraphicFramePr>
        <p:xfrm>
          <a:off x="5587357" y="5733256"/>
          <a:ext cx="1228723" cy="1121098"/>
        </p:xfrm>
        <a:graphic>
          <a:graphicData uri="http://schemas.openxmlformats.org/presentationml/2006/ole">
            <mc:AlternateContent xmlns:mc="http://schemas.openxmlformats.org/markup-compatibility/2006">
              <mc:Choice xmlns:v="urn:schemas-microsoft-com:vml" Requires="v">
                <p:oleObj spid="_x0000_s1041" name="Formel" r:id="rId8" imgW="431613" imgH="393529" progId="Equation.3">
                  <p:embed/>
                </p:oleObj>
              </mc:Choice>
              <mc:Fallback>
                <p:oleObj name="Formel" r:id="rId8" imgW="431613"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7357" y="5733256"/>
                        <a:ext cx="1228723" cy="1121098"/>
                      </a:xfrm>
                      <a:prstGeom prst="rect">
                        <a:avLst/>
                      </a:prstGeom>
                      <a:noFill/>
                    </p:spPr>
                  </p:pic>
                </p:oleObj>
              </mc:Fallback>
            </mc:AlternateContent>
          </a:graphicData>
        </a:graphic>
      </p:graphicFrame>
    </p:spTree>
    <p:extLst>
      <p:ext uri="{BB962C8B-B14F-4D97-AF65-F5344CB8AC3E}">
        <p14:creationId xmlns:p14="http://schemas.microsoft.com/office/powerpoint/2010/main" val="362689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055295114"/>
              </p:ext>
            </p:extLst>
          </p:nvPr>
        </p:nvGraphicFramePr>
        <p:xfrm>
          <a:off x="407368" y="374310"/>
          <a:ext cx="11089232" cy="4782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839416" y="5499229"/>
            <a:ext cx="10657184" cy="954107"/>
          </a:xfrm>
          <a:prstGeom prst="rect">
            <a:avLst/>
          </a:prstGeom>
          <a:noFill/>
        </p:spPr>
        <p:txBody>
          <a:bodyPr wrap="square" rtlCol="0">
            <a:spAutoFit/>
          </a:bodyPr>
          <a:lstStyle/>
          <a:p>
            <a:pPr algn="ctr"/>
            <a:r>
              <a:rPr lang="de-DE" sz="2800" dirty="0" smtClean="0"/>
              <a:t>Wir übernehmen die übliche Definition (LCC wie TCO) und bleiben bei der internen, harten, quantitativen Investitionsrechnung. </a:t>
            </a:r>
            <a:endParaRPr lang="de-DE" sz="2800" dirty="0"/>
          </a:p>
        </p:txBody>
      </p:sp>
    </p:spTree>
    <p:extLst>
      <p:ext uri="{BB962C8B-B14F-4D97-AF65-F5344CB8AC3E}">
        <p14:creationId xmlns:p14="http://schemas.microsoft.com/office/powerpoint/2010/main" val="16601389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8043973" y="341739"/>
            <a:ext cx="4063500" cy="3375123"/>
            <a:chOff x="2318" y="9434"/>
            <a:chExt cx="7200" cy="4948"/>
          </a:xfrm>
        </p:grpSpPr>
        <p:sp>
          <p:nvSpPr>
            <p:cNvPr id="4" name="AutoShape 17"/>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Text Box 16"/>
            <p:cNvSpPr txBox="1">
              <a:spLocks noChangeArrowheads="1"/>
            </p:cNvSpPr>
            <p:nvPr/>
          </p:nvSpPr>
          <p:spPr bwMode="auto">
            <a:xfrm>
              <a:off x="2318" y="10096"/>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 name="Text Box 15"/>
            <p:cNvSpPr txBox="1">
              <a:spLocks noChangeArrowheads="1"/>
            </p:cNvSpPr>
            <p:nvPr/>
          </p:nvSpPr>
          <p:spPr bwMode="auto">
            <a:xfrm>
              <a:off x="2892" y="9434"/>
              <a:ext cx="2002" cy="7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Amortisationszeit in Jahren (A)</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14"/>
            <p:cNvSpPr txBox="1">
              <a:spLocks noChangeArrowheads="1"/>
            </p:cNvSpPr>
            <p:nvPr/>
          </p:nvSpPr>
          <p:spPr bwMode="auto">
            <a:xfrm>
              <a:off x="6526" y="13899"/>
              <a:ext cx="2964"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Einsparungen/a  in Euro (E)</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8" name="Line 13"/>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 name="Text Box 12"/>
            <p:cNvSpPr txBox="1">
              <a:spLocks noChangeArrowheads="1"/>
            </p:cNvSpPr>
            <p:nvPr/>
          </p:nvSpPr>
          <p:spPr bwMode="auto">
            <a:xfrm>
              <a:off x="7406" y="13393"/>
              <a:ext cx="128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11"/>
            <p:cNvSpPr txBox="1">
              <a:spLocks noChangeArrowheads="1"/>
            </p:cNvSpPr>
            <p:nvPr/>
          </p:nvSpPr>
          <p:spPr bwMode="auto">
            <a:xfrm>
              <a:off x="516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1" name="Text Box 10"/>
            <p:cNvSpPr txBox="1">
              <a:spLocks noChangeArrowheads="1"/>
            </p:cNvSpPr>
            <p:nvPr/>
          </p:nvSpPr>
          <p:spPr bwMode="auto">
            <a:xfrm>
              <a:off x="2318" y="11562"/>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2318" y="12373"/>
              <a:ext cx="887"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3" name="Line 8"/>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Text Box 7"/>
            <p:cNvSpPr txBox="1">
              <a:spLocks noChangeArrowheads="1"/>
            </p:cNvSpPr>
            <p:nvPr/>
          </p:nvSpPr>
          <p:spPr bwMode="auto">
            <a:xfrm>
              <a:off x="4024" y="13393"/>
              <a:ext cx="870"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5" name="Text Box 6"/>
            <p:cNvSpPr txBox="1">
              <a:spLocks noChangeArrowheads="1"/>
            </p:cNvSpPr>
            <p:nvPr/>
          </p:nvSpPr>
          <p:spPr bwMode="auto">
            <a:xfrm>
              <a:off x="2318" y="10867"/>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6" name="AutoShape 5"/>
            <p:cNvSpPr>
              <a:spLocks noChangeShapeType="1"/>
            </p:cNvSpPr>
            <p:nvPr/>
          </p:nvSpPr>
          <p:spPr bwMode="auto">
            <a:xfrm>
              <a:off x="4200" y="10339"/>
              <a:ext cx="1206" cy="15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Text Box 4"/>
            <p:cNvSpPr txBox="1">
              <a:spLocks noChangeArrowheads="1"/>
            </p:cNvSpPr>
            <p:nvPr/>
          </p:nvSpPr>
          <p:spPr bwMode="auto">
            <a:xfrm>
              <a:off x="6244"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8" name="AutoShape 3"/>
            <p:cNvSpPr>
              <a:spLocks noChangeShapeType="1"/>
            </p:cNvSpPr>
            <p:nvPr/>
          </p:nvSpPr>
          <p:spPr bwMode="auto">
            <a:xfrm>
              <a:off x="5406" y="11858"/>
              <a:ext cx="1120" cy="5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 name="AutoShape 2"/>
            <p:cNvSpPr>
              <a:spLocks noChangeShapeType="1"/>
            </p:cNvSpPr>
            <p:nvPr/>
          </p:nvSpPr>
          <p:spPr bwMode="auto">
            <a:xfrm>
              <a:off x="6526" y="12373"/>
              <a:ext cx="1357" cy="22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grpSp>
      <p:graphicFrame>
        <p:nvGraphicFramePr>
          <p:cNvPr id="24" name="Objekt 23"/>
          <p:cNvGraphicFramePr>
            <a:graphicFrameLocks noChangeAspect="1"/>
          </p:cNvGraphicFramePr>
          <p:nvPr>
            <p:extLst>
              <p:ext uri="{D42A27DB-BD31-4B8C-83A1-F6EECF244321}">
                <p14:modId xmlns:p14="http://schemas.microsoft.com/office/powerpoint/2010/main" val="1348377542"/>
              </p:ext>
            </p:extLst>
          </p:nvPr>
        </p:nvGraphicFramePr>
        <p:xfrm>
          <a:off x="8852137" y="3235797"/>
          <a:ext cx="1228723" cy="1121098"/>
        </p:xfrm>
        <a:graphic>
          <a:graphicData uri="http://schemas.openxmlformats.org/presentationml/2006/ole">
            <mc:AlternateContent xmlns:mc="http://schemas.openxmlformats.org/markup-compatibility/2006">
              <mc:Choice xmlns:v="urn:schemas-microsoft-com:vml" Requires="v">
                <p:oleObj spid="_x0000_s2095" name="Formel" r:id="rId3" imgW="431613" imgH="393529" progId="Equation.3">
                  <p:embed/>
                </p:oleObj>
              </mc:Choice>
              <mc:Fallback>
                <p:oleObj name="Formel"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2137" y="3235797"/>
                        <a:ext cx="1228723" cy="1121098"/>
                      </a:xfrm>
                      <a:prstGeom prst="rect">
                        <a:avLst/>
                      </a:prstGeom>
                      <a:noFill/>
                    </p:spPr>
                  </p:pic>
                </p:oleObj>
              </mc:Fallback>
            </mc:AlternateContent>
          </a:graphicData>
        </a:graphic>
      </p:graphicFrame>
      <p:sp>
        <p:nvSpPr>
          <p:cNvPr id="26" name="Textfeld 25"/>
          <p:cNvSpPr txBox="1"/>
          <p:nvPr/>
        </p:nvSpPr>
        <p:spPr>
          <a:xfrm>
            <a:off x="3287356" y="6520853"/>
            <a:ext cx="5614110" cy="276999"/>
          </a:xfrm>
          <a:prstGeom prst="rect">
            <a:avLst/>
          </a:prstGeom>
          <a:noFill/>
        </p:spPr>
        <p:txBody>
          <a:bodyPr wrap="square" rtlCol="0">
            <a:spAutoFit/>
          </a:bodyPr>
          <a:lstStyle/>
          <a:p>
            <a:r>
              <a:rPr lang="de-DE" sz="1200" dirty="0" smtClean="0"/>
              <a:t>Kals, Betriebliches Energiemanagement, 2010, Abschnitt 5.2.6 Sensitivitätsanalysen</a:t>
            </a:r>
            <a:endParaRPr lang="de-DE" sz="1200" dirty="0"/>
          </a:p>
        </p:txBody>
      </p:sp>
      <p:grpSp>
        <p:nvGrpSpPr>
          <p:cNvPr id="28" name="Group 35"/>
          <p:cNvGrpSpPr>
            <a:grpSpLocks noChangeAspect="1"/>
          </p:cNvGrpSpPr>
          <p:nvPr/>
        </p:nvGrpSpPr>
        <p:grpSpPr bwMode="auto">
          <a:xfrm>
            <a:off x="123718" y="213501"/>
            <a:ext cx="4333029" cy="3483134"/>
            <a:chOff x="2318" y="9434"/>
            <a:chExt cx="7444" cy="4951"/>
          </a:xfrm>
        </p:grpSpPr>
        <p:sp>
          <p:nvSpPr>
            <p:cNvPr id="29" name="AutoShape 54"/>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2000"/>
            </a:p>
          </p:txBody>
        </p:sp>
        <p:sp>
          <p:nvSpPr>
            <p:cNvPr id="30" name="Text Box 53"/>
            <p:cNvSpPr txBox="1">
              <a:spLocks noChangeArrowheads="1"/>
            </p:cNvSpPr>
            <p:nvPr/>
          </p:nvSpPr>
          <p:spPr bwMode="auto">
            <a:xfrm>
              <a:off x="2318" y="10078"/>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31" name="Text Box 52"/>
            <p:cNvSpPr txBox="1">
              <a:spLocks noChangeArrowheads="1"/>
            </p:cNvSpPr>
            <p:nvPr/>
          </p:nvSpPr>
          <p:spPr bwMode="auto">
            <a:xfrm>
              <a:off x="7441" y="9975"/>
              <a:ext cx="2077" cy="5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Amort</a:t>
              </a:r>
              <a:r>
                <a:rPr kumimoji="0" lang="de-DE" sz="105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 Jahr </a:t>
              </a:r>
              <a:endParaRPr kumimoji="0" lang="de-DE" sz="2000" b="0" i="0" u="none" strike="noStrike" cap="none" normalizeH="0" baseline="0" dirty="0" smtClean="0">
                <a:ln>
                  <a:noFill/>
                </a:ln>
                <a:solidFill>
                  <a:schemeClr val="tx1"/>
                </a:solidFill>
                <a:effectLst/>
                <a:latin typeface="Arial" panose="020B0604020202020204" pitchFamily="34" charset="0"/>
              </a:endParaRPr>
            </a:p>
          </p:txBody>
        </p:sp>
        <p:sp>
          <p:nvSpPr>
            <p:cNvPr id="32" name="Text Box 51"/>
            <p:cNvSpPr txBox="1">
              <a:spLocks noChangeArrowheads="1"/>
            </p:cNvSpPr>
            <p:nvPr/>
          </p:nvSpPr>
          <p:spPr bwMode="auto">
            <a:xfrm>
              <a:off x="6640" y="13902"/>
              <a:ext cx="3122"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Investitionshöhe in Euro (I)</a:t>
              </a:r>
              <a:endParaRPr kumimoji="0" lang="de-DE" b="0" i="0" u="none" strike="noStrike" cap="none" normalizeH="0" baseline="0" dirty="0" smtClean="0">
                <a:ln>
                  <a:noFill/>
                </a:ln>
                <a:solidFill>
                  <a:schemeClr val="tx1"/>
                </a:solidFill>
                <a:effectLst/>
                <a:latin typeface="Arial" panose="020B0604020202020204" pitchFamily="34" charset="0"/>
              </a:endParaRPr>
            </a:p>
          </p:txBody>
        </p:sp>
        <p:sp>
          <p:nvSpPr>
            <p:cNvPr id="33" name="Line 50"/>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2000"/>
            </a:p>
          </p:txBody>
        </p:sp>
        <p:sp>
          <p:nvSpPr>
            <p:cNvPr id="34" name="Text Box 49"/>
            <p:cNvSpPr txBox="1">
              <a:spLocks noChangeArrowheads="1"/>
            </p:cNvSpPr>
            <p:nvPr/>
          </p:nvSpPr>
          <p:spPr bwMode="auto">
            <a:xfrm>
              <a:off x="3889" y="10715"/>
              <a:ext cx="1178" cy="20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de-DE" sz="2000"/>
            </a:p>
          </p:txBody>
        </p:sp>
        <p:sp>
          <p:nvSpPr>
            <p:cNvPr id="35" name="Text Box 48"/>
            <p:cNvSpPr txBox="1">
              <a:spLocks noChangeArrowheads="1"/>
            </p:cNvSpPr>
            <p:nvPr/>
          </p:nvSpPr>
          <p:spPr bwMode="auto">
            <a:xfrm>
              <a:off x="6693" y="13393"/>
              <a:ext cx="1280"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36" name="Text Box 47"/>
            <p:cNvSpPr txBox="1">
              <a:spLocks noChangeArrowheads="1"/>
            </p:cNvSpPr>
            <p:nvPr/>
          </p:nvSpPr>
          <p:spPr bwMode="auto">
            <a:xfrm>
              <a:off x="489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37" name="Text Box 46"/>
            <p:cNvSpPr txBox="1">
              <a:spLocks noChangeArrowheads="1"/>
            </p:cNvSpPr>
            <p:nvPr/>
          </p:nvSpPr>
          <p:spPr bwMode="auto">
            <a:xfrm>
              <a:off x="2318" y="11385"/>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38" name="Text Box 45"/>
            <p:cNvSpPr txBox="1">
              <a:spLocks noChangeArrowheads="1"/>
            </p:cNvSpPr>
            <p:nvPr/>
          </p:nvSpPr>
          <p:spPr bwMode="auto">
            <a:xfrm>
              <a:off x="2318" y="12159"/>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39" name="Line 44"/>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2000"/>
            </a:p>
          </p:txBody>
        </p:sp>
        <p:sp>
          <p:nvSpPr>
            <p:cNvPr id="40" name="AutoShape 43"/>
            <p:cNvSpPr>
              <a:spLocks noChangeShapeType="1"/>
            </p:cNvSpPr>
            <p:nvPr/>
          </p:nvSpPr>
          <p:spPr bwMode="auto">
            <a:xfrm flipV="1">
              <a:off x="3294" y="9975"/>
              <a:ext cx="4564" cy="333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2000"/>
            </a:p>
          </p:txBody>
        </p:sp>
        <p:sp>
          <p:nvSpPr>
            <p:cNvPr id="41" name="AutoShape 42"/>
            <p:cNvSpPr>
              <a:spLocks noChangeShapeType="1"/>
            </p:cNvSpPr>
            <p:nvPr/>
          </p:nvSpPr>
          <p:spPr bwMode="auto">
            <a:xfrm flipV="1">
              <a:off x="3294" y="12283"/>
              <a:ext cx="4803" cy="10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2000"/>
            </a:p>
          </p:txBody>
        </p:sp>
        <p:sp>
          <p:nvSpPr>
            <p:cNvPr id="45" name="Text Box 38"/>
            <p:cNvSpPr txBox="1">
              <a:spLocks noChangeArrowheads="1"/>
            </p:cNvSpPr>
            <p:nvPr/>
          </p:nvSpPr>
          <p:spPr bwMode="auto">
            <a:xfrm>
              <a:off x="3889" y="13393"/>
              <a:ext cx="869"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46" name="Text Box 37"/>
            <p:cNvSpPr txBox="1">
              <a:spLocks noChangeArrowheads="1"/>
            </p:cNvSpPr>
            <p:nvPr/>
          </p:nvSpPr>
          <p:spPr bwMode="auto">
            <a:xfrm>
              <a:off x="5907" y="13393"/>
              <a:ext cx="78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750</a:t>
              </a:r>
              <a:endParaRPr kumimoji="0" lang="de-DE" sz="2000" b="0" i="0" u="none" strike="noStrike" cap="none" normalizeH="0" baseline="0" smtClean="0">
                <a:ln>
                  <a:noFill/>
                </a:ln>
                <a:solidFill>
                  <a:schemeClr val="tx1"/>
                </a:solidFill>
                <a:effectLst/>
                <a:latin typeface="Arial" panose="020B0604020202020204" pitchFamily="34" charset="0"/>
              </a:endParaRPr>
            </a:p>
          </p:txBody>
        </p:sp>
        <p:sp>
          <p:nvSpPr>
            <p:cNvPr id="47" name="Text Box 36"/>
            <p:cNvSpPr txBox="1">
              <a:spLocks noChangeArrowheads="1"/>
            </p:cNvSpPr>
            <p:nvPr/>
          </p:nvSpPr>
          <p:spPr bwMode="auto">
            <a:xfrm>
              <a:off x="2344" y="10715"/>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5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750</a:t>
              </a:r>
              <a:endParaRPr kumimoji="0" lang="de-DE" sz="2000" b="0" i="0" u="none" strike="noStrike" cap="none" normalizeH="0" baseline="0" smtClean="0">
                <a:ln>
                  <a:noFill/>
                </a:ln>
                <a:solidFill>
                  <a:schemeClr val="tx1"/>
                </a:solidFill>
                <a:effectLst/>
                <a:latin typeface="Arial" panose="020B0604020202020204" pitchFamily="34" charset="0"/>
              </a:endParaRPr>
            </a:p>
          </p:txBody>
        </p:sp>
      </p:grpSp>
      <p:graphicFrame>
        <p:nvGraphicFramePr>
          <p:cNvPr id="49" name="Objekt 48"/>
          <p:cNvGraphicFramePr>
            <a:graphicFrameLocks noChangeAspect="1"/>
          </p:cNvGraphicFramePr>
          <p:nvPr>
            <p:extLst>
              <p:ext uri="{D42A27DB-BD31-4B8C-83A1-F6EECF244321}">
                <p14:modId xmlns:p14="http://schemas.microsoft.com/office/powerpoint/2010/main" val="3853765206"/>
              </p:ext>
            </p:extLst>
          </p:nvPr>
        </p:nvGraphicFramePr>
        <p:xfrm>
          <a:off x="1199456" y="3322563"/>
          <a:ext cx="971550" cy="898525"/>
        </p:xfrm>
        <a:graphic>
          <a:graphicData uri="http://schemas.openxmlformats.org/presentationml/2006/ole">
            <mc:AlternateContent xmlns:mc="http://schemas.openxmlformats.org/markup-compatibility/2006">
              <mc:Choice xmlns:v="urn:schemas-microsoft-com:vml" Requires="v">
                <p:oleObj spid="_x0000_s2096" name="Formel" r:id="rId5" imgW="431640" imgH="393480" progId="Equation.3">
                  <p:embed/>
                </p:oleObj>
              </mc:Choice>
              <mc:Fallback>
                <p:oleObj name="Formel" r:id="rId5" imgW="431640" imgH="393480" progId="Equation.3">
                  <p:embed/>
                  <p:pic>
                    <p:nvPicPr>
                      <p:cNvPr id="0" name=""/>
                      <p:cNvPicPr>
                        <a:picLocks noChangeAspect="1" noChangeArrowheads="1"/>
                      </p:cNvPicPr>
                      <p:nvPr/>
                    </p:nvPicPr>
                    <p:blipFill>
                      <a:blip r:embed="rId6"/>
                      <a:srcRect/>
                      <a:stretch>
                        <a:fillRect/>
                      </a:stretch>
                    </p:blipFill>
                    <p:spPr bwMode="auto">
                      <a:xfrm>
                        <a:off x="1199456" y="3322563"/>
                        <a:ext cx="971550" cy="898525"/>
                      </a:xfrm>
                      <a:prstGeom prst="rect">
                        <a:avLst/>
                      </a:prstGeom>
                      <a:noFill/>
                    </p:spPr>
                  </p:pic>
                </p:oleObj>
              </mc:Fallback>
            </mc:AlternateContent>
          </a:graphicData>
        </a:graphic>
      </p:graphicFrame>
      <p:grpSp>
        <p:nvGrpSpPr>
          <p:cNvPr id="52" name="Group 70"/>
          <p:cNvGrpSpPr>
            <a:grpSpLocks noChangeAspect="1"/>
          </p:cNvGrpSpPr>
          <p:nvPr/>
        </p:nvGrpSpPr>
        <p:grpSpPr bwMode="auto">
          <a:xfrm>
            <a:off x="3971432" y="247862"/>
            <a:ext cx="4500667" cy="3448662"/>
            <a:chOff x="2318" y="9434"/>
            <a:chExt cx="7732" cy="4902"/>
          </a:xfrm>
        </p:grpSpPr>
        <p:sp>
          <p:nvSpPr>
            <p:cNvPr id="53" name="AutoShape 87"/>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4" name="Text Box 86"/>
            <p:cNvSpPr txBox="1">
              <a:spLocks noChangeArrowheads="1"/>
            </p:cNvSpPr>
            <p:nvPr/>
          </p:nvSpPr>
          <p:spPr bwMode="auto">
            <a:xfrm>
              <a:off x="2318" y="10096"/>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55" name="Text Box 85"/>
            <p:cNvSpPr txBox="1">
              <a:spLocks noChangeArrowheads="1"/>
            </p:cNvSpPr>
            <p:nvPr/>
          </p:nvSpPr>
          <p:spPr bwMode="auto">
            <a:xfrm>
              <a:off x="2892" y="9434"/>
              <a:ext cx="2100" cy="7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Amortisationszeit in Jahren (A)</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56" name="Text Box 84"/>
            <p:cNvSpPr txBox="1">
              <a:spLocks noChangeArrowheads="1"/>
            </p:cNvSpPr>
            <p:nvPr/>
          </p:nvSpPr>
          <p:spPr bwMode="auto">
            <a:xfrm>
              <a:off x="6804" y="13853"/>
              <a:ext cx="3246"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Investitionshöhe in Euro (I)</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57" name="Line 83"/>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8" name="Text Box 82"/>
            <p:cNvSpPr txBox="1">
              <a:spLocks noChangeArrowheads="1"/>
            </p:cNvSpPr>
            <p:nvPr/>
          </p:nvSpPr>
          <p:spPr bwMode="auto">
            <a:xfrm>
              <a:off x="7105" y="13393"/>
              <a:ext cx="128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59" name="Text Box 81"/>
            <p:cNvSpPr txBox="1">
              <a:spLocks noChangeArrowheads="1"/>
            </p:cNvSpPr>
            <p:nvPr/>
          </p:nvSpPr>
          <p:spPr bwMode="auto">
            <a:xfrm>
              <a:off x="516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0" name="Text Box 80"/>
            <p:cNvSpPr txBox="1">
              <a:spLocks noChangeArrowheads="1"/>
            </p:cNvSpPr>
            <p:nvPr/>
          </p:nvSpPr>
          <p:spPr bwMode="auto">
            <a:xfrm>
              <a:off x="2318" y="11562"/>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1" name="Text Box 79"/>
            <p:cNvSpPr txBox="1">
              <a:spLocks noChangeArrowheads="1"/>
            </p:cNvSpPr>
            <p:nvPr/>
          </p:nvSpPr>
          <p:spPr bwMode="auto">
            <a:xfrm>
              <a:off x="2318" y="12373"/>
              <a:ext cx="887"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2" name="Line 78"/>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3" name="Text Box 77"/>
            <p:cNvSpPr txBox="1">
              <a:spLocks noChangeArrowheads="1"/>
            </p:cNvSpPr>
            <p:nvPr/>
          </p:nvSpPr>
          <p:spPr bwMode="auto">
            <a:xfrm>
              <a:off x="4122" y="13393"/>
              <a:ext cx="870"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4" name="Text Box 76"/>
            <p:cNvSpPr txBox="1">
              <a:spLocks noChangeArrowheads="1"/>
            </p:cNvSpPr>
            <p:nvPr/>
          </p:nvSpPr>
          <p:spPr bwMode="auto">
            <a:xfrm>
              <a:off x="2318" y="10867"/>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5" name="AutoShape 75"/>
            <p:cNvSpPr>
              <a:spLocks noChangeShapeType="1"/>
            </p:cNvSpPr>
            <p:nvPr/>
          </p:nvSpPr>
          <p:spPr bwMode="auto">
            <a:xfrm flipV="1">
              <a:off x="3294" y="10096"/>
              <a:ext cx="4337" cy="321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6" name="Text Box 74"/>
            <p:cNvSpPr txBox="1">
              <a:spLocks noChangeArrowheads="1"/>
            </p:cNvSpPr>
            <p:nvPr/>
          </p:nvSpPr>
          <p:spPr bwMode="auto">
            <a:xfrm>
              <a:off x="7759" y="9838"/>
              <a:ext cx="1759" cy="7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Einsparungen/a 250 Euro</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7" name="Text Box 73"/>
            <p:cNvSpPr txBox="1">
              <a:spLocks noChangeArrowheads="1"/>
            </p:cNvSpPr>
            <p:nvPr/>
          </p:nvSpPr>
          <p:spPr bwMode="auto">
            <a:xfrm>
              <a:off x="7731" y="11356"/>
              <a:ext cx="1759" cy="7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Einsparungen/a 500 Euro</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8" name="AutoShape 72"/>
            <p:cNvSpPr>
              <a:spLocks noChangeShapeType="1"/>
            </p:cNvSpPr>
            <p:nvPr/>
          </p:nvSpPr>
          <p:spPr bwMode="auto">
            <a:xfrm flipV="1">
              <a:off x="3294" y="11770"/>
              <a:ext cx="4149" cy="154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9" name="Text Box 71"/>
            <p:cNvSpPr txBox="1">
              <a:spLocks noChangeArrowheads="1"/>
            </p:cNvSpPr>
            <p:nvPr/>
          </p:nvSpPr>
          <p:spPr bwMode="auto">
            <a:xfrm>
              <a:off x="6244"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750</a:t>
              </a:r>
              <a:endParaRPr kumimoji="0" lang="de-DE" sz="1800" b="0" i="0" u="none" strike="noStrike" cap="none" normalizeH="0" baseline="0" smtClean="0">
                <a:ln>
                  <a:noFill/>
                </a:ln>
                <a:solidFill>
                  <a:schemeClr val="tx1"/>
                </a:solidFill>
                <a:effectLst/>
                <a:latin typeface="Arial" panose="020B0604020202020204" pitchFamily="34" charset="0"/>
              </a:endParaRPr>
            </a:p>
          </p:txBody>
        </p:sp>
      </p:grpSp>
      <p:graphicFrame>
        <p:nvGraphicFramePr>
          <p:cNvPr id="71" name="Objekt 70"/>
          <p:cNvGraphicFramePr>
            <a:graphicFrameLocks noChangeAspect="1"/>
          </p:cNvGraphicFramePr>
          <p:nvPr>
            <p:extLst>
              <p:ext uri="{D42A27DB-BD31-4B8C-83A1-F6EECF244321}">
                <p14:modId xmlns:p14="http://schemas.microsoft.com/office/powerpoint/2010/main" val="1749525532"/>
              </p:ext>
            </p:extLst>
          </p:nvPr>
        </p:nvGraphicFramePr>
        <p:xfrm>
          <a:off x="5375920" y="3356992"/>
          <a:ext cx="1083240" cy="974137"/>
        </p:xfrm>
        <a:graphic>
          <a:graphicData uri="http://schemas.openxmlformats.org/presentationml/2006/ole">
            <mc:AlternateContent xmlns:mc="http://schemas.openxmlformats.org/markup-compatibility/2006">
              <mc:Choice xmlns:v="urn:schemas-microsoft-com:vml" Requires="v">
                <p:oleObj spid="_x0000_s2097" name="Formel" r:id="rId7" imgW="444307" imgH="393529" progId="Equation.3">
                  <p:embed/>
                </p:oleObj>
              </mc:Choice>
              <mc:Fallback>
                <p:oleObj name="Formel" r:id="rId7" imgW="444307"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5920" y="3356992"/>
                        <a:ext cx="1083240" cy="974137"/>
                      </a:xfrm>
                      <a:prstGeom prst="rect">
                        <a:avLst/>
                      </a:prstGeom>
                      <a:noFill/>
                    </p:spPr>
                  </p:pic>
                </p:oleObj>
              </mc:Fallback>
            </mc:AlternateContent>
          </a:graphicData>
        </a:graphic>
      </p:graphicFrame>
      <p:sp>
        <p:nvSpPr>
          <p:cNvPr id="73" name="Text Box 104"/>
          <p:cNvSpPr txBox="1">
            <a:spLocks noChangeArrowheads="1"/>
          </p:cNvSpPr>
          <p:nvPr/>
        </p:nvSpPr>
        <p:spPr bwMode="auto">
          <a:xfrm>
            <a:off x="46934" y="335831"/>
            <a:ext cx="1967476" cy="3670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rPr>
              <a:t>Kostensenkung/a in Euro (E)</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74" name="Text Box 52"/>
          <p:cNvSpPr txBox="1">
            <a:spLocks noChangeArrowheads="1"/>
          </p:cNvSpPr>
          <p:nvPr/>
        </p:nvSpPr>
        <p:spPr bwMode="auto">
          <a:xfrm>
            <a:off x="3055452" y="2371298"/>
            <a:ext cx="1208987" cy="4157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Amort</a:t>
            </a: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4 Jahr </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75" name="Textfeld 74"/>
          <p:cNvSpPr txBox="1"/>
          <p:nvPr/>
        </p:nvSpPr>
        <p:spPr>
          <a:xfrm>
            <a:off x="502333" y="4548176"/>
            <a:ext cx="3145395" cy="2031325"/>
          </a:xfrm>
          <a:prstGeom prst="rect">
            <a:avLst/>
          </a:prstGeom>
          <a:noFill/>
        </p:spPr>
        <p:txBody>
          <a:bodyPr wrap="square" rtlCol="0">
            <a:spAutoFit/>
          </a:bodyPr>
          <a:lstStyle/>
          <a:p>
            <a:r>
              <a:rPr lang="de-DE" dirty="0" smtClean="0"/>
              <a:t>Einsparung ist abhängige Variable, Investitionshöhe unabhängige Variable. Für die Amortisationszeiten 1 und 4 (als Zahl/ Skalar/ Faktor in der Formel) sind die Graphen aufgezeichnet.</a:t>
            </a:r>
            <a:endParaRPr lang="de-DE" dirty="0"/>
          </a:p>
        </p:txBody>
      </p:sp>
      <p:sp>
        <p:nvSpPr>
          <p:cNvPr id="76" name="Textfeld 75"/>
          <p:cNvSpPr txBox="1"/>
          <p:nvPr/>
        </p:nvSpPr>
        <p:spPr>
          <a:xfrm>
            <a:off x="4799856" y="4544141"/>
            <a:ext cx="3416177" cy="2031325"/>
          </a:xfrm>
          <a:prstGeom prst="rect">
            <a:avLst/>
          </a:prstGeom>
          <a:noFill/>
        </p:spPr>
        <p:txBody>
          <a:bodyPr wrap="square" rtlCol="0">
            <a:spAutoFit/>
          </a:bodyPr>
          <a:lstStyle/>
          <a:p>
            <a:r>
              <a:rPr lang="de-DE" dirty="0" smtClean="0"/>
              <a:t>Amortisationszeit ist abhängige Variable, Investitionshöhe unabhängige Variable und für zwei feste Einsparungen (250 und 500 als Zahl/ Skalar/ Faktor in der Formel) sind die Graphen aufgezeichnet.</a:t>
            </a:r>
            <a:endParaRPr lang="de-DE" dirty="0"/>
          </a:p>
        </p:txBody>
      </p:sp>
      <p:sp>
        <p:nvSpPr>
          <p:cNvPr id="78" name="Textfeld 77"/>
          <p:cNvSpPr txBox="1"/>
          <p:nvPr/>
        </p:nvSpPr>
        <p:spPr>
          <a:xfrm>
            <a:off x="8711245" y="4941168"/>
            <a:ext cx="3145395" cy="1477328"/>
          </a:xfrm>
          <a:prstGeom prst="rect">
            <a:avLst/>
          </a:prstGeom>
          <a:noFill/>
        </p:spPr>
        <p:txBody>
          <a:bodyPr wrap="square" rtlCol="0">
            <a:spAutoFit/>
          </a:bodyPr>
          <a:lstStyle/>
          <a:p>
            <a:r>
              <a:rPr lang="de-DE" dirty="0" smtClean="0"/>
              <a:t>Amortisationszeit ist abhängige Variable, Einsparung unabhängige Variable und für die Investitionshöhe 1.000 ist der Graph aufgezeichnet.</a:t>
            </a:r>
            <a:endParaRPr lang="de-DE" dirty="0"/>
          </a:p>
        </p:txBody>
      </p:sp>
    </p:spTree>
    <p:extLst>
      <p:ext uri="{BB962C8B-B14F-4D97-AF65-F5344CB8AC3E}">
        <p14:creationId xmlns:p14="http://schemas.microsoft.com/office/powerpoint/2010/main" val="32073106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07368" y="980728"/>
            <a:ext cx="11305256" cy="5668739"/>
          </a:xfrm>
        </p:spPr>
        <p:txBody>
          <a:bodyPr>
            <a:noAutofit/>
          </a:bodyPr>
          <a:lstStyle/>
          <a:p>
            <a:pPr>
              <a:buFont typeface="Wingdings" panose="05000000000000000000" pitchFamily="2" charset="2"/>
              <a:buNone/>
              <a:defRPr/>
            </a:pPr>
            <a:r>
              <a:rPr lang="de-DE" sz="2000" dirty="0"/>
              <a:t>	In einem Unternehmen ist der Heizölverbrauch für 6.600 Quadratmeter 224.000 Liter zu 65 Cent pro Liter. Nun ist eine Fußbodenheizung mit Wärmepumpe und Erdsonden in Diskussion. Bereiten Sie die Entscheidung vor: </a:t>
            </a:r>
          </a:p>
          <a:p>
            <a:pPr>
              <a:buFont typeface="+mj-lt"/>
              <a:buAutoNum type="arabicPeriod"/>
              <a:defRPr/>
            </a:pPr>
            <a:r>
              <a:rPr lang="de-DE" sz="2000" dirty="0"/>
              <a:t>Berechnen Sie den derzeitigen Energiebedarf in </a:t>
            </a:r>
            <a:r>
              <a:rPr lang="de-DE" sz="2000" dirty="0" err="1"/>
              <a:t>kWh</a:t>
            </a:r>
            <a:r>
              <a:rPr lang="de-DE" sz="2000" dirty="0"/>
              <a:t> sowie die Kosten aufgrund des Heizölverbrauchs (Brennwertfaktor 10,08). </a:t>
            </a:r>
          </a:p>
          <a:p>
            <a:pPr>
              <a:buFont typeface="+mj-lt"/>
              <a:buAutoNum type="arabicPeriod"/>
              <a:defRPr/>
            </a:pPr>
            <a:r>
              <a:rPr lang="de-DE" sz="2000" dirty="0"/>
              <a:t>Berechnen Sie den Energieeinsatz bei der neuen Heizung. Gehen Sie von einem konstanten Energiebedarf aus. Eine Wärmepumpe entzieht dem Boden oder der Luft Wärme, so dass jede in der Wärmepumpe eingesetzte Kilowattstunde Energie das Dreifache an Heizenergie erbringt. </a:t>
            </a:r>
          </a:p>
          <a:p>
            <a:pPr>
              <a:buFont typeface="+mj-lt"/>
              <a:buAutoNum type="arabicPeriod"/>
              <a:defRPr/>
            </a:pPr>
            <a:r>
              <a:rPr lang="de-DE" sz="2000" dirty="0"/>
              <a:t>Wie hoch ist die Kosteneinsparung bei einem Strompreis von 80 Euro pro </a:t>
            </a:r>
            <a:r>
              <a:rPr lang="de-DE" sz="2000" dirty="0" err="1"/>
              <a:t>MWh</a:t>
            </a:r>
            <a:r>
              <a:rPr lang="de-DE" sz="2000" dirty="0"/>
              <a:t> absolut und prozentual? </a:t>
            </a:r>
          </a:p>
          <a:p>
            <a:pPr>
              <a:buFont typeface="+mj-lt"/>
              <a:buAutoNum type="arabicPeriod"/>
              <a:defRPr/>
            </a:pPr>
            <a:r>
              <a:rPr lang="de-DE" sz="2000" dirty="0"/>
              <a:t>Wie wissen nicht, wie </a:t>
            </a:r>
            <a:r>
              <a:rPr lang="de-DE" sz="2000" dirty="0" smtClean="0"/>
              <a:t> teuer </a:t>
            </a:r>
            <a:r>
              <a:rPr lang="de-DE" sz="2000" dirty="0"/>
              <a:t>das neue Heizsystem wird. Erstellen Sie eine Sensitivitätsanalyse als Graphik, auf der Abszisse die Investitionshöhe, auf der Ordinate die Amortisationszeit. (Falls Sie oben kein Ergebnis haben, nehmen Sie als jährliche Einsparung 50.000 Euro an.)</a:t>
            </a:r>
          </a:p>
          <a:p>
            <a:pPr>
              <a:buFont typeface="+mj-lt"/>
              <a:buAutoNum type="arabicPeriod"/>
              <a:defRPr/>
            </a:pPr>
            <a:r>
              <a:rPr lang="de-DE" sz="2000" dirty="0"/>
              <a:t>Der Führungskreis zweifelt die Einsparung an. Sie wollen das Projekt nicht aufgeben und holen drei Angebote ein, das niedrigste erfordert ein Investitionsvolumen von 750.000 Euro. Erstellen Sie auf dieser Basis eine Sensitivitätsanalyse, die auf der Abszisse die Einsparungen in Prozent, auf der Ordinate die Amortisationszeit darstellt.</a:t>
            </a:r>
          </a:p>
        </p:txBody>
      </p:sp>
      <p:sp>
        <p:nvSpPr>
          <p:cNvPr id="29700"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A7D63E87-1E1D-4AC7-B5DF-92F1EAD2AFD9}" type="slidenum">
              <a:rPr lang="de-DE" altLang="de-DE" sz="1200">
                <a:latin typeface="Arial" panose="020B0604020202020204" pitchFamily="34" charset="0"/>
              </a:rPr>
              <a:pPr/>
              <a:t>41</a:t>
            </a:fld>
            <a:endParaRPr lang="de-DE" altLang="de-DE" sz="1200">
              <a:latin typeface="Arial" panose="020B0604020202020204" pitchFamily="34" charset="0"/>
            </a:endParaRPr>
          </a:p>
        </p:txBody>
      </p:sp>
      <p:sp>
        <p:nvSpPr>
          <p:cNvPr id="4" name="Textfeld 3"/>
          <p:cNvSpPr txBox="1"/>
          <p:nvPr/>
        </p:nvSpPr>
        <p:spPr>
          <a:xfrm>
            <a:off x="3424064" y="188640"/>
            <a:ext cx="4400128" cy="584775"/>
          </a:xfrm>
          <a:prstGeom prst="rect">
            <a:avLst/>
          </a:prstGeom>
          <a:noFill/>
        </p:spPr>
        <p:txBody>
          <a:bodyPr wrap="square" rtlCol="0">
            <a:spAutoFit/>
          </a:bodyPr>
          <a:lstStyle/>
          <a:p>
            <a:pPr algn="ctr"/>
            <a:r>
              <a:rPr lang="de-DE" sz="3200" b="1" dirty="0"/>
              <a:t>Sensitivitätsanalysen </a:t>
            </a:r>
          </a:p>
        </p:txBody>
      </p:sp>
    </p:spTree>
    <p:extLst>
      <p:ext uri="{BB962C8B-B14F-4D97-AF65-F5344CB8AC3E}">
        <p14:creationId xmlns:p14="http://schemas.microsoft.com/office/powerpoint/2010/main" val="8163162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Inhaltsplatzhalter 2"/>
          <p:cNvSpPr>
            <a:spLocks noGrp="1"/>
          </p:cNvSpPr>
          <p:nvPr>
            <p:ph idx="1"/>
          </p:nvPr>
        </p:nvSpPr>
        <p:spPr>
          <a:xfrm>
            <a:off x="335360" y="260648"/>
            <a:ext cx="11521280" cy="5526088"/>
          </a:xfrm>
        </p:spPr>
        <p:txBody>
          <a:bodyPr rtlCol="0">
            <a:noAutofit/>
          </a:bodyPr>
          <a:lstStyle/>
          <a:p>
            <a:pPr>
              <a:buNone/>
              <a:defRPr/>
            </a:pPr>
            <a:r>
              <a:rPr lang="de-DE" altLang="de-DE" sz="2300" dirty="0" smtClean="0"/>
              <a:t>Zusammenfassende und weiterführende Fragen: </a:t>
            </a:r>
          </a:p>
          <a:p>
            <a:pPr>
              <a:defRPr/>
            </a:pPr>
            <a:r>
              <a:rPr lang="de-DE" altLang="de-DE" sz="2300" dirty="0" smtClean="0"/>
              <a:t>Weshalb ist der Begriff „Investitionskosten“ unsinnig?</a:t>
            </a:r>
          </a:p>
          <a:p>
            <a:pPr>
              <a:defRPr/>
            </a:pPr>
            <a:r>
              <a:rPr lang="de-DE" altLang="de-DE" sz="2300" dirty="0" smtClean="0"/>
              <a:t>Weshalb ist die Amortisationszeit eine Kennzahl der Risikoabschätzung und NICHT der Rentabilitätsberechnung?</a:t>
            </a:r>
          </a:p>
          <a:p>
            <a:pPr>
              <a:defRPr/>
            </a:pPr>
            <a:r>
              <a:rPr lang="de-DE" altLang="de-DE" sz="2300" dirty="0" smtClean="0"/>
              <a:t>Als Entscheidungskriterium über Investitionen ist die Amortisationszeit in der Praxis sehr verbreitet. Weshalb entspricht eine Amortisationszeit von 10 Jahren (die uns als Privatperson meist freuen würde) nicht immer den Investitionsrichtlinien für Unternehmen? Erklären Sie dabei den Begriff Opportunitätskosten. </a:t>
            </a:r>
          </a:p>
          <a:p>
            <a:pPr>
              <a:defRPr/>
            </a:pPr>
            <a:r>
              <a:rPr lang="de-DE" altLang="de-DE" sz="2300" dirty="0" smtClean="0"/>
              <a:t>Innerhalb welcher Spanne beweg(t)en sich die Amortisationserwartungen in der Praxis? Gibt es ethische Erwägungen?</a:t>
            </a:r>
          </a:p>
          <a:p>
            <a:pPr>
              <a:defRPr/>
            </a:pPr>
            <a:r>
              <a:rPr lang="de-DE" altLang="de-DE" sz="2300" dirty="0" smtClean="0"/>
              <a:t>Was würde sich in den Modellen ändern, wenn die Altanlagen noch nicht vollständig abgeschrieben sind? (Hinweis: </a:t>
            </a:r>
            <a:r>
              <a:rPr lang="de-DE" altLang="de-DE" sz="2300" dirty="0" err="1" smtClean="0"/>
              <a:t>Sunk</a:t>
            </a:r>
            <a:r>
              <a:rPr lang="de-DE" altLang="de-DE" sz="2300" dirty="0" smtClean="0"/>
              <a:t> </a:t>
            </a:r>
            <a:r>
              <a:rPr lang="de-DE" altLang="de-DE" sz="2300" dirty="0" err="1" smtClean="0"/>
              <a:t>Cost</a:t>
            </a:r>
            <a:r>
              <a:rPr lang="de-DE" altLang="de-DE" sz="2300" dirty="0" smtClean="0"/>
              <a:t>)</a:t>
            </a:r>
          </a:p>
          <a:p>
            <a:pPr>
              <a:defRPr/>
            </a:pPr>
            <a:r>
              <a:rPr lang="de-DE" altLang="de-DE" sz="2300" dirty="0" smtClean="0"/>
              <a:t>Weshalb werden die Zinsen und die Entwicklung der Energiekosten wichtiger, wenn der Betrachtungszeitraum länger wird? </a:t>
            </a:r>
          </a:p>
          <a:p>
            <a:pPr>
              <a:defRPr/>
            </a:pPr>
            <a:r>
              <a:rPr lang="de-DE" altLang="de-DE" sz="2300" dirty="0" smtClean="0"/>
              <a:t>Welche Methode kann man einsetzen, wenn wichtige Parameter und Daten (z.B. Investitionshöhe, Einsparungsprozentsatz, Energiekostenentwicklung) unsicher sind? </a:t>
            </a:r>
          </a:p>
        </p:txBody>
      </p:sp>
      <p:sp>
        <p:nvSpPr>
          <p:cNvPr id="22532"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4403F136-59AF-4797-BD24-FDF19BA57D24}" type="slidenum">
              <a:rPr lang="de-DE" altLang="de-DE" sz="1200">
                <a:solidFill>
                  <a:srgbClr val="000000"/>
                </a:solidFill>
                <a:latin typeface="Arial" panose="020B0604020202020204" pitchFamily="34" charset="0"/>
              </a:rPr>
              <a:pPr algn="ctr">
                <a:spcBef>
                  <a:spcPct val="0"/>
                </a:spcBef>
                <a:buFontTx/>
                <a:buNone/>
              </a:pPr>
              <a:t>42</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5973007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994249174"/>
              </p:ext>
            </p:extLst>
          </p:nvPr>
        </p:nvGraphicFramePr>
        <p:xfrm>
          <a:off x="0" y="188640"/>
          <a:ext cx="7392144"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0" y="0"/>
            <a:ext cx="2567608" cy="830997"/>
          </a:xfrm>
          <a:prstGeom prst="rect">
            <a:avLst/>
          </a:prstGeom>
          <a:noFill/>
        </p:spPr>
        <p:txBody>
          <a:bodyPr wrap="square" rtlCol="0">
            <a:spAutoFit/>
          </a:bodyPr>
          <a:lstStyle/>
          <a:p>
            <a:r>
              <a:rPr lang="de-DE" sz="2400" dirty="0" smtClean="0"/>
              <a:t>Schon eingeführte Abbildung: </a:t>
            </a:r>
            <a:endParaRPr lang="de-DE" sz="2400" dirty="0"/>
          </a:p>
        </p:txBody>
      </p:sp>
      <p:sp>
        <p:nvSpPr>
          <p:cNvPr id="5" name="Titel 1"/>
          <p:cNvSpPr txBox="1">
            <a:spLocks/>
          </p:cNvSpPr>
          <p:nvPr/>
        </p:nvSpPr>
        <p:spPr>
          <a:xfrm>
            <a:off x="7824192" y="701824"/>
            <a:ext cx="4104456" cy="55354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800" dirty="0" smtClean="0"/>
              <a:t>In den nächsten Präsentationen: </a:t>
            </a:r>
          </a:p>
          <a:p>
            <a:endParaRPr lang="de-DE" sz="2800" dirty="0"/>
          </a:p>
          <a:p>
            <a:r>
              <a:rPr lang="de-DE" sz="2800" dirty="0" smtClean="0"/>
              <a:t>Investitionsentscheidung und zusätzlich </a:t>
            </a:r>
          </a:p>
          <a:p>
            <a:endParaRPr lang="de-DE" sz="2800" dirty="0"/>
          </a:p>
          <a:p>
            <a:r>
              <a:rPr lang="de-DE" sz="2800" dirty="0" smtClean="0"/>
              <a:t>qualitative, </a:t>
            </a:r>
          </a:p>
          <a:p>
            <a:r>
              <a:rPr lang="de-DE" sz="2800" dirty="0" smtClean="0"/>
              <a:t>weiche, </a:t>
            </a:r>
          </a:p>
          <a:p>
            <a:r>
              <a:rPr lang="de-DE" sz="2800" dirty="0" smtClean="0"/>
              <a:t>nicht-rechenbare, strategische und moralisch-ethische </a:t>
            </a:r>
            <a:endParaRPr lang="de-DE" sz="2800" dirty="0"/>
          </a:p>
          <a:p>
            <a:r>
              <a:rPr lang="de-DE" sz="2800" dirty="0" smtClean="0"/>
              <a:t>Gesichtspunkte</a:t>
            </a:r>
            <a:endParaRPr lang="en-US" sz="2800" dirty="0"/>
          </a:p>
        </p:txBody>
      </p:sp>
    </p:spTree>
    <p:extLst>
      <p:ext uri="{BB962C8B-B14F-4D97-AF65-F5344CB8AC3E}">
        <p14:creationId xmlns:p14="http://schemas.microsoft.com/office/powerpoint/2010/main" val="1267182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16632"/>
            <a:ext cx="10972800" cy="1143000"/>
          </a:xfrm>
        </p:spPr>
        <p:txBody>
          <a:bodyPr>
            <a:normAutofit/>
          </a:bodyPr>
          <a:lstStyle/>
          <a:p>
            <a:r>
              <a:rPr lang="de-DE" sz="4000" b="1" dirty="0"/>
              <a:t>Quellen</a:t>
            </a:r>
            <a:endParaRPr lang="en-GB" sz="4000" b="1" dirty="0"/>
          </a:p>
        </p:txBody>
      </p:sp>
      <p:sp>
        <p:nvSpPr>
          <p:cNvPr id="3" name="Inhaltsplatzhalter 2"/>
          <p:cNvSpPr>
            <a:spLocks noGrp="1"/>
          </p:cNvSpPr>
          <p:nvPr>
            <p:ph idx="1"/>
          </p:nvPr>
        </p:nvSpPr>
        <p:spPr>
          <a:xfrm>
            <a:off x="623392" y="1196752"/>
            <a:ext cx="10801200" cy="5040560"/>
          </a:xfrm>
        </p:spPr>
        <p:txBody>
          <a:bodyPr>
            <a:noAutofit/>
          </a:bodyPr>
          <a:lstStyle/>
          <a:p>
            <a:pPr>
              <a:lnSpc>
                <a:spcPct val="120000"/>
              </a:lnSpc>
            </a:pPr>
            <a:r>
              <a:rPr lang="de-DE" sz="1800" dirty="0"/>
              <a:t>Bea, F.X.; Schweitzer M.: Allgemeine Betriebswirtschaftslehre, 7. Auflage, Stuttgart 2009</a:t>
            </a:r>
          </a:p>
          <a:p>
            <a:pPr>
              <a:lnSpc>
                <a:spcPct val="120000"/>
              </a:lnSpc>
            </a:pPr>
            <a:r>
              <a:rPr lang="de-DE" sz="1800" dirty="0"/>
              <a:t>Becker, Hans Paul: Investition und Finanzierung: Grundlagen der betrieblichen Finanzwirtschaft, Wiesbaden 2016</a:t>
            </a:r>
          </a:p>
          <a:p>
            <a:pPr lvl="0">
              <a:lnSpc>
                <a:spcPct val="120000"/>
              </a:lnSpc>
            </a:pPr>
            <a:r>
              <a:rPr lang="de-DE" sz="1800" dirty="0" err="1"/>
              <a:t>Hofman</a:t>
            </a:r>
            <a:r>
              <a:rPr lang="de-DE" sz="1800" dirty="0"/>
              <a:t>, Erik; Maucher, Daniel; Hornstein, Jens; Den </a:t>
            </a:r>
            <a:r>
              <a:rPr lang="de-DE" sz="1800" dirty="0" err="1"/>
              <a:t>Ouden</a:t>
            </a:r>
            <a:r>
              <a:rPr lang="de-DE" sz="1800" dirty="0"/>
              <a:t>, Rainer: Investitionsgütereinkauf: erfolgreiches Beschaffungsmanagement komplexer Leistungen, Berlin/Heidelberg 2012, S. 67 ff. </a:t>
            </a:r>
          </a:p>
          <a:p>
            <a:pPr>
              <a:lnSpc>
                <a:spcPct val="120000"/>
              </a:lnSpc>
            </a:pPr>
            <a:r>
              <a:rPr lang="de-DE" sz="1800" dirty="0" err="1"/>
              <a:t>Kals</a:t>
            </a:r>
            <a:r>
              <a:rPr lang="de-DE" sz="1800" dirty="0"/>
              <a:t>, Johannes: ISO 50001 </a:t>
            </a:r>
            <a:r>
              <a:rPr lang="de-DE" sz="1800" dirty="0" err="1"/>
              <a:t>What</a:t>
            </a:r>
            <a:r>
              <a:rPr lang="de-DE" sz="1800" dirty="0"/>
              <a:t> </a:t>
            </a:r>
            <a:r>
              <a:rPr lang="de-DE" sz="1800" dirty="0" err="1"/>
              <a:t>managers</a:t>
            </a:r>
            <a:r>
              <a:rPr lang="de-DE" sz="1800" dirty="0"/>
              <a:t> </a:t>
            </a:r>
            <a:r>
              <a:rPr lang="de-DE" sz="1800" dirty="0" err="1"/>
              <a:t>need</a:t>
            </a:r>
            <a:r>
              <a:rPr lang="de-DE" sz="1800" dirty="0"/>
              <a:t> </a:t>
            </a:r>
            <a:r>
              <a:rPr lang="de-DE" sz="1800" dirty="0" err="1"/>
              <a:t>to</a:t>
            </a:r>
            <a:r>
              <a:rPr lang="de-DE" sz="1800" dirty="0"/>
              <a:t> </a:t>
            </a:r>
            <a:r>
              <a:rPr lang="de-DE" sz="1800" dirty="0" err="1"/>
              <a:t>know</a:t>
            </a:r>
            <a:r>
              <a:rPr lang="de-DE" sz="1800" dirty="0"/>
              <a:t> </a:t>
            </a:r>
            <a:r>
              <a:rPr lang="de-DE" sz="1800" dirty="0" err="1"/>
              <a:t>about</a:t>
            </a:r>
            <a:r>
              <a:rPr lang="de-DE" sz="1800" dirty="0"/>
              <a:t> </a:t>
            </a:r>
            <a:r>
              <a:rPr lang="de-DE" sz="1800" dirty="0" err="1"/>
              <a:t>energy</a:t>
            </a:r>
            <a:r>
              <a:rPr lang="de-DE" sz="1800" dirty="0"/>
              <a:t> </a:t>
            </a:r>
            <a:r>
              <a:rPr lang="de-DE" sz="1800" dirty="0" err="1"/>
              <a:t>and</a:t>
            </a:r>
            <a:r>
              <a:rPr lang="de-DE" sz="1800" dirty="0"/>
              <a:t> </a:t>
            </a:r>
            <a:r>
              <a:rPr lang="de-DE" sz="1800" dirty="0" err="1"/>
              <a:t>business</a:t>
            </a:r>
            <a:r>
              <a:rPr lang="de-DE" sz="1800" dirty="0"/>
              <a:t> </a:t>
            </a:r>
            <a:r>
              <a:rPr lang="de-DE" sz="1800" dirty="0" err="1"/>
              <a:t>administration</a:t>
            </a:r>
            <a:r>
              <a:rPr lang="de-DE" sz="1800" dirty="0"/>
              <a:t>, New York 2015</a:t>
            </a:r>
          </a:p>
          <a:p>
            <a:pPr>
              <a:lnSpc>
                <a:spcPct val="120000"/>
              </a:lnSpc>
            </a:pPr>
            <a:r>
              <a:rPr lang="de-DE" sz="1800" dirty="0" err="1"/>
              <a:t>Krischum</a:t>
            </a:r>
            <a:r>
              <a:rPr lang="de-DE" sz="1800" dirty="0"/>
              <a:t>, Sascha: Total </a:t>
            </a:r>
            <a:r>
              <a:rPr lang="de-DE" sz="1800" dirty="0" err="1"/>
              <a:t>Cost</a:t>
            </a:r>
            <a:r>
              <a:rPr lang="de-DE" sz="1800" dirty="0"/>
              <a:t> </a:t>
            </a:r>
            <a:r>
              <a:rPr lang="de-DE" sz="1800" dirty="0" err="1"/>
              <a:t>of</a:t>
            </a:r>
            <a:r>
              <a:rPr lang="de-DE" sz="1800" dirty="0"/>
              <a:t> Ownership: Bedeutung für das internationale Beschaffungsmanagement, Hamburg 2010</a:t>
            </a:r>
          </a:p>
          <a:p>
            <a:pPr>
              <a:lnSpc>
                <a:spcPct val="120000"/>
              </a:lnSpc>
            </a:pPr>
            <a:r>
              <a:rPr lang="en-GB" sz="1800" dirty="0" err="1"/>
              <a:t>Schweiger</a:t>
            </a:r>
            <a:r>
              <a:rPr lang="en-GB" sz="1800" dirty="0"/>
              <a:t>, Stefan: </a:t>
            </a:r>
            <a:r>
              <a:rPr lang="en-GB" sz="1800" dirty="0" err="1"/>
              <a:t>Lebenszykluskosten</a:t>
            </a:r>
            <a:r>
              <a:rPr lang="en-GB" sz="1800" dirty="0"/>
              <a:t> </a:t>
            </a:r>
            <a:r>
              <a:rPr lang="en-GB" sz="1800" dirty="0" err="1"/>
              <a:t>optimieren</a:t>
            </a:r>
            <a:r>
              <a:rPr lang="en-GB" sz="1800" dirty="0"/>
              <a:t>: </a:t>
            </a:r>
            <a:r>
              <a:rPr lang="en-GB" sz="1800" dirty="0" err="1" smtClean="0"/>
              <a:t>Paradigmenwechsel</a:t>
            </a:r>
            <a:r>
              <a:rPr lang="en-GB" sz="1800" dirty="0" smtClean="0"/>
              <a:t> </a:t>
            </a:r>
            <a:r>
              <a:rPr lang="en-GB" sz="1800" dirty="0" err="1"/>
              <a:t>für</a:t>
            </a:r>
            <a:r>
              <a:rPr lang="en-GB" sz="1800" dirty="0"/>
              <a:t> die </a:t>
            </a:r>
            <a:r>
              <a:rPr lang="en-GB" sz="1800" dirty="0" err="1"/>
              <a:t>Anbieter</a:t>
            </a:r>
            <a:r>
              <a:rPr lang="en-GB" sz="1800" dirty="0"/>
              <a:t> und </a:t>
            </a:r>
            <a:r>
              <a:rPr lang="en-GB" sz="1800" dirty="0" err="1"/>
              <a:t>Nutzer</a:t>
            </a:r>
            <a:r>
              <a:rPr lang="en-GB" sz="1800" dirty="0"/>
              <a:t> von </a:t>
            </a:r>
            <a:r>
              <a:rPr lang="en-GB" sz="1800" dirty="0" err="1"/>
              <a:t>Investitionsgütern</a:t>
            </a:r>
            <a:r>
              <a:rPr lang="en-GB" sz="1800" dirty="0"/>
              <a:t>, Wiesbaden 2009</a:t>
            </a:r>
          </a:p>
          <a:p>
            <a:pPr>
              <a:lnSpc>
                <a:spcPct val="120000"/>
              </a:lnSpc>
            </a:pPr>
            <a:r>
              <a:rPr lang="de-DE" sz="1800" dirty="0" err="1"/>
              <a:t>Thommen</a:t>
            </a:r>
            <a:r>
              <a:rPr lang="de-DE" sz="1800" dirty="0"/>
              <a:t>, Jean-Paul; Achleitner, Ann-Kristin: Allgemeine Betriebswirtschaftslehre: Umfassende Einführung aus managementorientierter Sicht, 7. Auflage, Wiesbaden 2012</a:t>
            </a:r>
            <a:endParaRPr lang="en-GB" sz="1800" dirty="0"/>
          </a:p>
          <a:p>
            <a:pPr>
              <a:lnSpc>
                <a:spcPct val="120000"/>
              </a:lnSpc>
            </a:pPr>
            <a:r>
              <a:rPr lang="de-DE" sz="1800" dirty="0" err="1"/>
              <a:t>Wöhe</a:t>
            </a:r>
            <a:r>
              <a:rPr lang="de-DE" sz="1800" dirty="0"/>
              <a:t>, Günter; Döring Ulrich: Einführung in die Allgemeine Betriebswirtschaftslehre, 24. Auflage, München 2010</a:t>
            </a:r>
            <a:endParaRPr lang="en-GB" sz="1800" dirty="0"/>
          </a:p>
        </p:txBody>
      </p:sp>
    </p:spTree>
    <p:extLst>
      <p:ext uri="{BB962C8B-B14F-4D97-AF65-F5344CB8AC3E}">
        <p14:creationId xmlns:p14="http://schemas.microsoft.com/office/powerpoint/2010/main" val="2307153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360" y="1244947"/>
            <a:ext cx="9145016" cy="2616101"/>
          </a:xfrm>
          <a:prstGeom prst="rect">
            <a:avLst/>
          </a:prstGeom>
          <a:noFill/>
        </p:spPr>
        <p:txBody>
          <a:bodyPr wrap="square" rtlCol="0">
            <a:spAutoFit/>
          </a:bodyPr>
          <a:lstStyle/>
          <a:p>
            <a:pPr algn="ctr"/>
            <a:r>
              <a:rPr lang="de-DE" sz="3600" b="1" dirty="0" smtClean="0"/>
              <a:t>Entstehung des TCO-Konzept im IT Bereich</a:t>
            </a:r>
          </a:p>
          <a:p>
            <a:pPr algn="ctr"/>
            <a:endParaRPr lang="de-DE" sz="3200" b="1" dirty="0" smtClean="0"/>
          </a:p>
          <a:p>
            <a:pPr algn="ctr"/>
            <a:endParaRPr lang="de-DE" sz="3200" b="1" dirty="0" smtClean="0"/>
          </a:p>
          <a:p>
            <a:pPr algn="ctr"/>
            <a:r>
              <a:rPr lang="de-DE" sz="3200" dirty="0" smtClean="0"/>
              <a:t>Beispiel: </a:t>
            </a:r>
          </a:p>
          <a:p>
            <a:pPr algn="ctr"/>
            <a:r>
              <a:rPr lang="de-DE" sz="3200" dirty="0" smtClean="0"/>
              <a:t>„Hey Joe-Effekt“ </a:t>
            </a:r>
            <a:endParaRPr lang="de-DE" sz="3200" dirty="0"/>
          </a:p>
        </p:txBody>
      </p:sp>
      <p:pic>
        <p:nvPicPr>
          <p:cNvPr id="4098" name="Picture 2" descr="Home Office, Workstation, Office, Business, Not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088" y="2636912"/>
            <a:ext cx="5075548" cy="338369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6888088" y="6020611"/>
            <a:ext cx="2232248" cy="276999"/>
          </a:xfrm>
          <a:prstGeom prst="rect">
            <a:avLst/>
          </a:prstGeom>
          <a:noFill/>
        </p:spPr>
        <p:txBody>
          <a:bodyPr wrap="square" rtlCol="0">
            <a:spAutoFit/>
          </a:bodyPr>
          <a:lstStyle/>
          <a:p>
            <a:r>
              <a:rPr lang="de-DE" sz="1200" dirty="0" smtClean="0"/>
              <a:t>Pixabay.com</a:t>
            </a:r>
            <a:endParaRPr lang="de-DE" sz="1200" dirty="0"/>
          </a:p>
        </p:txBody>
      </p:sp>
    </p:spTree>
    <p:extLst>
      <p:ext uri="{BB962C8B-B14F-4D97-AF65-F5344CB8AC3E}">
        <p14:creationId xmlns:p14="http://schemas.microsoft.com/office/powerpoint/2010/main" val="3378987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1544" y="-24730"/>
            <a:ext cx="8229600" cy="1143000"/>
          </a:xfrm>
        </p:spPr>
        <p:txBody>
          <a:bodyPr>
            <a:normAutofit/>
          </a:bodyPr>
          <a:lstStyle/>
          <a:p>
            <a:r>
              <a:rPr lang="de-DE" sz="4000" b="1" dirty="0"/>
              <a:t>Beispiel LCC</a:t>
            </a:r>
            <a:endParaRPr lang="en-GB" sz="40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103590616"/>
              </p:ext>
            </p:extLst>
          </p:nvPr>
        </p:nvGraphicFramePr>
        <p:xfrm>
          <a:off x="551384" y="1052735"/>
          <a:ext cx="10873208" cy="5472610"/>
        </p:xfrm>
        <a:graphic>
          <a:graphicData uri="http://schemas.openxmlformats.org/drawingml/2006/table">
            <a:tbl>
              <a:tblPr firstRow="1" firstCol="1" bandRow="1">
                <a:tableStyleId>{5C22544A-7EE6-4342-B048-85BDC9FD1C3A}</a:tableStyleId>
              </a:tblPr>
              <a:tblGrid>
                <a:gridCol w="1359151"/>
                <a:gridCol w="1359151"/>
                <a:gridCol w="1359151"/>
                <a:gridCol w="1359151"/>
                <a:gridCol w="1359151"/>
                <a:gridCol w="1359151"/>
                <a:gridCol w="1359151"/>
                <a:gridCol w="1359151"/>
              </a:tblGrid>
              <a:tr h="1094522">
                <a:tc>
                  <a:txBody>
                    <a:bodyPr/>
                    <a:lstStyle/>
                    <a:p>
                      <a:pPr algn="ctr"/>
                      <a:r>
                        <a:rPr lang="de-DE" dirty="0" smtClean="0"/>
                        <a:t>Modell</a:t>
                      </a:r>
                      <a:endParaRPr lang="en-GB" dirty="0"/>
                    </a:p>
                  </a:txBody>
                  <a:tcPr anchor="ctr"/>
                </a:tc>
                <a:tc>
                  <a:txBody>
                    <a:bodyPr/>
                    <a:lstStyle/>
                    <a:p>
                      <a:pPr algn="ctr"/>
                      <a:r>
                        <a:rPr lang="de-DE" dirty="0" smtClean="0"/>
                        <a:t>Leistung in kW</a:t>
                      </a:r>
                      <a:endParaRPr lang="en-GB" dirty="0"/>
                    </a:p>
                  </a:txBody>
                  <a:tcPr anchor="ctr"/>
                </a:tc>
                <a:tc>
                  <a:txBody>
                    <a:bodyPr/>
                    <a:lstStyle/>
                    <a:p>
                      <a:pPr algn="ctr"/>
                      <a:r>
                        <a:rPr lang="de-DE" dirty="0" smtClean="0"/>
                        <a:t>Verbrauch</a:t>
                      </a:r>
                      <a:endParaRPr lang="en-GB" dirty="0"/>
                    </a:p>
                  </a:txBody>
                  <a:tcPr anchor="ctr"/>
                </a:tc>
                <a:tc>
                  <a:txBody>
                    <a:bodyPr/>
                    <a:lstStyle/>
                    <a:p>
                      <a:pPr algn="ctr"/>
                      <a:r>
                        <a:rPr lang="de-DE" dirty="0" smtClean="0"/>
                        <a:t>Grund-preis</a:t>
                      </a:r>
                      <a:endParaRPr lang="en-GB" dirty="0"/>
                    </a:p>
                  </a:txBody>
                  <a:tcPr anchor="ctr"/>
                </a:tc>
                <a:tc>
                  <a:txBody>
                    <a:bodyPr/>
                    <a:lstStyle/>
                    <a:p>
                      <a:pPr algn="ctr"/>
                      <a:r>
                        <a:rPr lang="de-DE" dirty="0" smtClean="0"/>
                        <a:t>Cent/km bei</a:t>
                      </a:r>
                      <a:br>
                        <a:rPr lang="de-DE" dirty="0" smtClean="0"/>
                      </a:br>
                      <a:r>
                        <a:rPr lang="de-DE" dirty="0" smtClean="0"/>
                        <a:t>10.000 km/Jahr</a:t>
                      </a:r>
                      <a:endParaRPr lang="en-GB" dirty="0"/>
                    </a:p>
                  </a:txBody>
                  <a:tcPr anchor="ctr"/>
                </a:tc>
                <a:tc>
                  <a:txBody>
                    <a:bodyPr/>
                    <a:lstStyle/>
                    <a:p>
                      <a:pPr algn="ctr"/>
                      <a:r>
                        <a:rPr lang="de-DE" dirty="0" smtClean="0"/>
                        <a:t>Cent/km bei</a:t>
                      </a:r>
                      <a:br>
                        <a:rPr lang="de-DE" dirty="0" smtClean="0"/>
                      </a:br>
                      <a:r>
                        <a:rPr lang="de-DE" dirty="0" smtClean="0"/>
                        <a:t>15.000 km/ Jahr</a:t>
                      </a:r>
                      <a:endParaRPr lang="en-GB" dirty="0"/>
                    </a:p>
                  </a:txBody>
                  <a:tcPr anchor="ctr"/>
                </a:tc>
                <a:tc>
                  <a:txBody>
                    <a:bodyPr/>
                    <a:lstStyle/>
                    <a:p>
                      <a:pPr algn="ctr"/>
                      <a:r>
                        <a:rPr lang="de-DE" dirty="0" smtClean="0"/>
                        <a:t>Cent/km bei 20.000 km/ Jahr</a:t>
                      </a:r>
                      <a:endParaRPr lang="en-GB" dirty="0"/>
                    </a:p>
                  </a:txBody>
                  <a:tcPr anchor="ctr"/>
                </a:tc>
                <a:tc>
                  <a:txBody>
                    <a:bodyPr/>
                    <a:lstStyle/>
                    <a:p>
                      <a:pPr algn="ctr"/>
                      <a:r>
                        <a:rPr lang="de-DE" dirty="0" smtClean="0"/>
                        <a:t>Cent/km bei</a:t>
                      </a:r>
                      <a:br>
                        <a:rPr lang="de-DE" dirty="0" smtClean="0"/>
                      </a:br>
                      <a:r>
                        <a:rPr lang="de-DE" dirty="0" smtClean="0"/>
                        <a:t>30.000 km/Jahr</a:t>
                      </a:r>
                      <a:endParaRPr lang="en-GB" dirty="0"/>
                    </a:p>
                  </a:txBody>
                  <a:tcPr anchor="ctr"/>
                </a:tc>
              </a:tr>
              <a:tr h="1094522">
                <a:tc>
                  <a:txBody>
                    <a:bodyPr/>
                    <a:lstStyle/>
                    <a:p>
                      <a:pPr algn="ctr"/>
                      <a:r>
                        <a:rPr lang="de-DE" dirty="0" smtClean="0"/>
                        <a:t>Audi A4 Avant 1.4 TFSI</a:t>
                      </a:r>
                      <a:endParaRPr lang="en-GB" dirty="0"/>
                    </a:p>
                  </a:txBody>
                  <a:tcPr anchor="ctr"/>
                </a:tc>
                <a:tc>
                  <a:txBody>
                    <a:bodyPr/>
                    <a:lstStyle/>
                    <a:p>
                      <a:pPr algn="ctr"/>
                      <a:r>
                        <a:rPr lang="de-DE" dirty="0" smtClean="0"/>
                        <a:t>110</a:t>
                      </a:r>
                      <a:endParaRPr lang="en-GB" dirty="0"/>
                    </a:p>
                  </a:txBody>
                  <a:tcPr anchor="ctr"/>
                </a:tc>
                <a:tc>
                  <a:txBody>
                    <a:bodyPr/>
                    <a:lstStyle/>
                    <a:p>
                      <a:pPr algn="ctr"/>
                      <a:r>
                        <a:rPr lang="de-DE" dirty="0" smtClean="0"/>
                        <a:t>5,4 S</a:t>
                      </a:r>
                      <a:endParaRPr lang="en-GB" dirty="0"/>
                    </a:p>
                  </a:txBody>
                  <a:tcPr anchor="ctr"/>
                </a:tc>
                <a:tc>
                  <a:txBody>
                    <a:bodyPr/>
                    <a:lstStyle/>
                    <a:p>
                      <a:pPr algn="ctr"/>
                      <a:r>
                        <a:rPr lang="de-DE" dirty="0" smtClean="0"/>
                        <a:t>32.950</a:t>
                      </a:r>
                      <a:endParaRPr lang="en-GB" dirty="0"/>
                    </a:p>
                  </a:txBody>
                  <a:tcPr anchor="ctr"/>
                </a:tc>
                <a:tc>
                  <a:txBody>
                    <a:bodyPr/>
                    <a:lstStyle/>
                    <a:p>
                      <a:pPr algn="ctr"/>
                      <a:r>
                        <a:rPr lang="de-DE" b="1" dirty="0" smtClean="0"/>
                        <a:t>74,3</a:t>
                      </a:r>
                      <a:endParaRPr lang="en-GB" b="1" dirty="0"/>
                    </a:p>
                  </a:txBody>
                  <a:tcPr anchor="ctr"/>
                </a:tc>
                <a:tc>
                  <a:txBody>
                    <a:bodyPr/>
                    <a:lstStyle/>
                    <a:p>
                      <a:pPr algn="ctr"/>
                      <a:r>
                        <a:rPr lang="de-DE" b="1" dirty="0" smtClean="0"/>
                        <a:t>54,8</a:t>
                      </a:r>
                      <a:endParaRPr lang="en-GB" b="1" dirty="0"/>
                    </a:p>
                  </a:txBody>
                  <a:tcPr anchor="ctr"/>
                </a:tc>
                <a:tc>
                  <a:txBody>
                    <a:bodyPr/>
                    <a:lstStyle/>
                    <a:p>
                      <a:pPr algn="ctr"/>
                      <a:r>
                        <a:rPr lang="de-DE" dirty="0" smtClean="0"/>
                        <a:t>45,7</a:t>
                      </a:r>
                      <a:endParaRPr lang="en-GB" dirty="0"/>
                    </a:p>
                  </a:txBody>
                  <a:tcPr anchor="ctr"/>
                </a:tc>
                <a:tc>
                  <a:txBody>
                    <a:bodyPr/>
                    <a:lstStyle/>
                    <a:p>
                      <a:pPr algn="ctr"/>
                      <a:r>
                        <a:rPr lang="de-DE" dirty="0" smtClean="0"/>
                        <a:t>36,3</a:t>
                      </a:r>
                      <a:endParaRPr lang="en-GB" dirty="0"/>
                    </a:p>
                  </a:txBody>
                  <a:tcPr anchor="ctr"/>
                </a:tc>
              </a:tr>
              <a:tr h="1094522">
                <a:tc>
                  <a:txBody>
                    <a:bodyPr/>
                    <a:lstStyle/>
                    <a:p>
                      <a:pPr algn="ctr"/>
                      <a:r>
                        <a:rPr lang="de-DE" dirty="0" smtClean="0"/>
                        <a:t>Audi A4 Avant 2.0 TDI</a:t>
                      </a:r>
                      <a:endParaRPr lang="en-GB" dirty="0"/>
                    </a:p>
                  </a:txBody>
                  <a:tcPr anchor="ctr"/>
                </a:tc>
                <a:tc>
                  <a:txBody>
                    <a:bodyPr/>
                    <a:lstStyle/>
                    <a:p>
                      <a:pPr algn="ctr"/>
                      <a:r>
                        <a:rPr lang="de-DE" dirty="0" smtClean="0"/>
                        <a:t>110</a:t>
                      </a:r>
                      <a:endParaRPr lang="en-GB" dirty="0"/>
                    </a:p>
                  </a:txBody>
                  <a:tcPr anchor="ctr"/>
                </a:tc>
                <a:tc>
                  <a:txBody>
                    <a:bodyPr/>
                    <a:lstStyle/>
                    <a:p>
                      <a:pPr algn="ctr"/>
                      <a:r>
                        <a:rPr lang="de-DE" dirty="0" smtClean="0"/>
                        <a:t>4,0 D</a:t>
                      </a:r>
                      <a:endParaRPr lang="en-GB" dirty="0"/>
                    </a:p>
                  </a:txBody>
                  <a:tcPr anchor="ctr"/>
                </a:tc>
                <a:tc>
                  <a:txBody>
                    <a:bodyPr/>
                    <a:lstStyle/>
                    <a:p>
                      <a:pPr algn="ctr"/>
                      <a:r>
                        <a:rPr lang="de-DE" dirty="0" smtClean="0"/>
                        <a:t>37.350</a:t>
                      </a:r>
                      <a:endParaRPr lang="en-GB" dirty="0"/>
                    </a:p>
                  </a:txBody>
                  <a:tcPr anchor="ctr"/>
                </a:tc>
                <a:tc>
                  <a:txBody>
                    <a:bodyPr/>
                    <a:lstStyle/>
                    <a:p>
                      <a:pPr algn="ctr"/>
                      <a:r>
                        <a:rPr lang="de-DE" dirty="0" smtClean="0"/>
                        <a:t>77,3</a:t>
                      </a:r>
                      <a:endParaRPr lang="en-GB" dirty="0"/>
                    </a:p>
                  </a:txBody>
                  <a:tcPr anchor="ctr"/>
                </a:tc>
                <a:tc>
                  <a:txBody>
                    <a:bodyPr/>
                    <a:lstStyle/>
                    <a:p>
                      <a:pPr algn="ctr"/>
                      <a:r>
                        <a:rPr lang="de-DE" dirty="0" smtClean="0"/>
                        <a:t>55,4</a:t>
                      </a:r>
                      <a:endParaRPr lang="en-GB" dirty="0"/>
                    </a:p>
                  </a:txBody>
                  <a:tcPr anchor="ctr"/>
                </a:tc>
                <a:tc>
                  <a:txBody>
                    <a:bodyPr/>
                    <a:lstStyle/>
                    <a:p>
                      <a:pPr algn="ctr"/>
                      <a:r>
                        <a:rPr lang="de-DE" b="1" dirty="0" smtClean="0"/>
                        <a:t>45,5</a:t>
                      </a:r>
                      <a:endParaRPr lang="en-GB" b="1" dirty="0"/>
                    </a:p>
                  </a:txBody>
                  <a:tcPr anchor="ctr"/>
                </a:tc>
                <a:tc>
                  <a:txBody>
                    <a:bodyPr/>
                    <a:lstStyle/>
                    <a:p>
                      <a:pPr algn="ctr"/>
                      <a:r>
                        <a:rPr lang="de-DE" b="1" dirty="0" smtClean="0"/>
                        <a:t>35,6</a:t>
                      </a:r>
                      <a:endParaRPr lang="en-GB" b="1" dirty="0"/>
                    </a:p>
                  </a:txBody>
                  <a:tcPr anchor="ctr"/>
                </a:tc>
              </a:tr>
              <a:tr h="1094522">
                <a:tc>
                  <a:txBody>
                    <a:bodyPr/>
                    <a:lstStyle/>
                    <a:p>
                      <a:pPr algn="ctr"/>
                      <a:r>
                        <a:rPr lang="de-DE" dirty="0" smtClean="0"/>
                        <a:t>BMW</a:t>
                      </a:r>
                      <a:r>
                        <a:rPr lang="de-DE" baseline="0" dirty="0" smtClean="0"/>
                        <a:t> 318i Touring</a:t>
                      </a:r>
                      <a:endParaRPr lang="en-GB" dirty="0"/>
                    </a:p>
                  </a:txBody>
                  <a:tcPr anchor="ctr"/>
                </a:tc>
                <a:tc>
                  <a:txBody>
                    <a:bodyPr/>
                    <a:lstStyle/>
                    <a:p>
                      <a:pPr algn="ctr"/>
                      <a:r>
                        <a:rPr lang="de-DE" dirty="0" smtClean="0"/>
                        <a:t>100</a:t>
                      </a:r>
                      <a:endParaRPr lang="en-GB" dirty="0"/>
                    </a:p>
                  </a:txBody>
                  <a:tcPr anchor="ctr"/>
                </a:tc>
                <a:tc>
                  <a:txBody>
                    <a:bodyPr/>
                    <a:lstStyle/>
                    <a:p>
                      <a:pPr algn="ctr"/>
                      <a:r>
                        <a:rPr lang="de-DE" dirty="0" smtClean="0"/>
                        <a:t>5,4 SP</a:t>
                      </a:r>
                      <a:endParaRPr lang="en-GB" dirty="0"/>
                    </a:p>
                  </a:txBody>
                  <a:tcPr anchor="ctr"/>
                </a:tc>
                <a:tc>
                  <a:txBody>
                    <a:bodyPr/>
                    <a:lstStyle/>
                    <a:p>
                      <a:pPr algn="ctr"/>
                      <a:r>
                        <a:rPr lang="de-DE" dirty="0" smtClean="0"/>
                        <a:t>32.600</a:t>
                      </a:r>
                      <a:endParaRPr lang="en-GB" dirty="0"/>
                    </a:p>
                  </a:txBody>
                  <a:tcPr anchor="ctr"/>
                </a:tc>
                <a:tc>
                  <a:txBody>
                    <a:bodyPr/>
                    <a:lstStyle/>
                    <a:p>
                      <a:pPr algn="ctr"/>
                      <a:r>
                        <a:rPr lang="de-DE" b="1" dirty="0" smtClean="0"/>
                        <a:t>79,2</a:t>
                      </a:r>
                      <a:endParaRPr lang="en-GB" b="1" dirty="0"/>
                    </a:p>
                  </a:txBody>
                  <a:tcPr anchor="ctr"/>
                </a:tc>
                <a:tc>
                  <a:txBody>
                    <a:bodyPr/>
                    <a:lstStyle/>
                    <a:p>
                      <a:pPr algn="ctr"/>
                      <a:r>
                        <a:rPr lang="de-DE" b="1" dirty="0" smtClean="0"/>
                        <a:t>58,1</a:t>
                      </a:r>
                      <a:endParaRPr lang="en-GB" b="1" dirty="0"/>
                    </a:p>
                  </a:txBody>
                  <a:tcPr anchor="ctr"/>
                </a:tc>
                <a:tc>
                  <a:txBody>
                    <a:bodyPr/>
                    <a:lstStyle/>
                    <a:p>
                      <a:pPr algn="ctr"/>
                      <a:r>
                        <a:rPr lang="de-DE" dirty="0" smtClean="0"/>
                        <a:t>48,1</a:t>
                      </a:r>
                      <a:endParaRPr lang="en-GB" dirty="0"/>
                    </a:p>
                  </a:txBody>
                  <a:tcPr anchor="ctr"/>
                </a:tc>
                <a:tc>
                  <a:txBody>
                    <a:bodyPr/>
                    <a:lstStyle/>
                    <a:p>
                      <a:pPr algn="ctr"/>
                      <a:r>
                        <a:rPr lang="de-DE" dirty="0" smtClean="0"/>
                        <a:t>37,7</a:t>
                      </a:r>
                      <a:endParaRPr lang="en-GB" dirty="0"/>
                    </a:p>
                  </a:txBody>
                  <a:tcPr anchor="ctr"/>
                </a:tc>
              </a:tr>
              <a:tr h="1094522">
                <a:tc>
                  <a:txBody>
                    <a:bodyPr/>
                    <a:lstStyle/>
                    <a:p>
                      <a:pPr algn="ctr"/>
                      <a:r>
                        <a:rPr lang="de-DE" dirty="0" smtClean="0"/>
                        <a:t>BWM 318d</a:t>
                      </a:r>
                      <a:r>
                        <a:rPr lang="de-DE" baseline="0" dirty="0" smtClean="0"/>
                        <a:t> Touring</a:t>
                      </a:r>
                      <a:endParaRPr lang="en-GB" dirty="0"/>
                    </a:p>
                  </a:txBody>
                  <a:tcPr anchor="ctr"/>
                </a:tc>
                <a:tc>
                  <a:txBody>
                    <a:bodyPr/>
                    <a:lstStyle/>
                    <a:p>
                      <a:pPr algn="ctr"/>
                      <a:r>
                        <a:rPr lang="de-DE" dirty="0" smtClean="0"/>
                        <a:t>110</a:t>
                      </a:r>
                      <a:endParaRPr lang="en-GB" dirty="0"/>
                    </a:p>
                  </a:txBody>
                  <a:tcPr anchor="ctr"/>
                </a:tc>
                <a:tc>
                  <a:txBody>
                    <a:bodyPr/>
                    <a:lstStyle/>
                    <a:p>
                      <a:pPr algn="ctr"/>
                      <a:r>
                        <a:rPr lang="de-DE" dirty="0" smtClean="0"/>
                        <a:t>4,3 D</a:t>
                      </a:r>
                      <a:endParaRPr lang="en-GB" dirty="0"/>
                    </a:p>
                  </a:txBody>
                  <a:tcPr anchor="ctr"/>
                </a:tc>
                <a:tc>
                  <a:txBody>
                    <a:bodyPr/>
                    <a:lstStyle/>
                    <a:p>
                      <a:pPr algn="ctr"/>
                      <a:r>
                        <a:rPr lang="de-DE" dirty="0" smtClean="0"/>
                        <a:t>36.900</a:t>
                      </a:r>
                      <a:endParaRPr lang="en-GB" dirty="0"/>
                    </a:p>
                  </a:txBody>
                  <a:tcPr anchor="ctr"/>
                </a:tc>
                <a:tc>
                  <a:txBody>
                    <a:bodyPr/>
                    <a:lstStyle/>
                    <a:p>
                      <a:pPr algn="ctr"/>
                      <a:r>
                        <a:rPr lang="de-DE" dirty="0" smtClean="0"/>
                        <a:t>81,4</a:t>
                      </a:r>
                      <a:endParaRPr lang="en-GB" dirty="0"/>
                    </a:p>
                  </a:txBody>
                  <a:tcPr anchor="ctr"/>
                </a:tc>
                <a:tc>
                  <a:txBody>
                    <a:bodyPr/>
                    <a:lstStyle/>
                    <a:p>
                      <a:pPr algn="ctr"/>
                      <a:r>
                        <a:rPr lang="de-DE" dirty="0" smtClean="0"/>
                        <a:t>58,3</a:t>
                      </a:r>
                      <a:endParaRPr lang="en-GB" dirty="0"/>
                    </a:p>
                  </a:txBody>
                  <a:tcPr anchor="ctr"/>
                </a:tc>
                <a:tc>
                  <a:txBody>
                    <a:bodyPr/>
                    <a:lstStyle/>
                    <a:p>
                      <a:pPr algn="ctr"/>
                      <a:r>
                        <a:rPr lang="de-DE" b="1" dirty="0" smtClean="0"/>
                        <a:t>47,4</a:t>
                      </a:r>
                      <a:endParaRPr lang="en-GB" b="1" dirty="0"/>
                    </a:p>
                  </a:txBody>
                  <a:tcPr anchor="ctr"/>
                </a:tc>
                <a:tc>
                  <a:txBody>
                    <a:bodyPr/>
                    <a:lstStyle/>
                    <a:p>
                      <a:pPr algn="ctr"/>
                      <a:r>
                        <a:rPr lang="de-DE" b="1" dirty="0" smtClean="0"/>
                        <a:t>36,5</a:t>
                      </a:r>
                      <a:endParaRPr lang="en-GB" b="1" dirty="0"/>
                    </a:p>
                  </a:txBody>
                  <a:tcPr anchor="ctr"/>
                </a:tc>
              </a:tr>
            </a:tbl>
          </a:graphicData>
        </a:graphic>
      </p:graphicFrame>
    </p:spTree>
    <p:extLst>
      <p:ext uri="{BB962C8B-B14F-4D97-AF65-F5344CB8AC3E}">
        <p14:creationId xmlns:p14="http://schemas.microsoft.com/office/powerpoint/2010/main" val="299094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Inhaltsplatzhalter 2"/>
          <p:cNvSpPr>
            <a:spLocks noGrp="1"/>
          </p:cNvSpPr>
          <p:nvPr>
            <p:ph idx="1"/>
          </p:nvPr>
        </p:nvSpPr>
        <p:spPr>
          <a:xfrm>
            <a:off x="479376" y="0"/>
            <a:ext cx="11712624" cy="1700808"/>
          </a:xfrm>
        </p:spPr>
        <p:txBody>
          <a:bodyPr>
            <a:normAutofit fontScale="47500" lnSpcReduction="20000"/>
          </a:bodyPr>
          <a:lstStyle/>
          <a:p>
            <a:pPr algn="ctr">
              <a:buFont typeface="Wingdings" panose="05000000000000000000" pitchFamily="2" charset="2"/>
              <a:buNone/>
            </a:pPr>
            <a:r>
              <a:rPr lang="de-DE" altLang="de-DE" sz="5900" dirty="0" smtClean="0"/>
              <a:t>	Hier: </a:t>
            </a:r>
          </a:p>
          <a:p>
            <a:pPr algn="ctr">
              <a:buFont typeface="Wingdings" panose="05000000000000000000" pitchFamily="2" charset="2"/>
              <a:buNone/>
            </a:pPr>
            <a:r>
              <a:rPr lang="de-DE" altLang="de-DE" sz="5900" dirty="0" smtClean="0"/>
              <a:t>Investitionsgüter mit Energiebezug richtig berechnen </a:t>
            </a:r>
          </a:p>
          <a:p>
            <a:pPr algn="ctr">
              <a:buFont typeface="Wingdings" panose="05000000000000000000" pitchFamily="2" charset="2"/>
              <a:buNone/>
            </a:pPr>
            <a:r>
              <a:rPr lang="de-DE" altLang="de-DE" sz="5900" dirty="0" smtClean="0"/>
              <a:t>(Heizung/ Klima, Autos/ LKW, Pumpen/ Antriebe, Maschinen/ Anlagen …)</a:t>
            </a:r>
          </a:p>
          <a:p>
            <a:pPr>
              <a:buFont typeface="Wingdings" panose="05000000000000000000" pitchFamily="2" charset="2"/>
              <a:buNone/>
            </a:pPr>
            <a:endParaRPr lang="de-DE" altLang="de-DE" dirty="0" smtClean="0"/>
          </a:p>
          <a:p>
            <a:pPr>
              <a:buFont typeface="Wingdings" panose="05000000000000000000" pitchFamily="2" charset="2"/>
              <a:buNone/>
            </a:pPr>
            <a:endParaRPr lang="de-DE" altLang="de-DE" dirty="0" smtClean="0"/>
          </a:p>
          <a:p>
            <a:endParaRPr lang="de-DE" altLang="de-DE" dirty="0" smtClean="0"/>
          </a:p>
          <a:p>
            <a:pPr>
              <a:buFont typeface="Wingdings" panose="05000000000000000000" pitchFamily="2" charset="2"/>
              <a:buNone/>
            </a:pPr>
            <a:endParaRPr lang="de-DE" altLang="de-DE" dirty="0" smtClean="0"/>
          </a:p>
        </p:txBody>
      </p:sp>
      <p:sp>
        <p:nvSpPr>
          <p:cNvPr id="19460"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D8165911-1DB3-40A4-AC07-DB454F75D7EC}" type="slidenum">
              <a:rPr lang="de-DE" altLang="de-DE" sz="1200">
                <a:latin typeface="Arial" panose="020B0604020202020204" pitchFamily="34" charset="0"/>
              </a:rPr>
              <a:pPr/>
              <a:t>7</a:t>
            </a:fld>
            <a:endParaRPr lang="de-DE" altLang="de-DE" sz="1200">
              <a:latin typeface="Arial" panose="020B0604020202020204" pitchFamily="34" charset="0"/>
            </a:endParaRPr>
          </a:p>
        </p:txBody>
      </p:sp>
      <p:graphicFrame>
        <p:nvGraphicFramePr>
          <p:cNvPr id="2" name="Diagramm 1"/>
          <p:cNvGraphicFramePr/>
          <p:nvPr>
            <p:extLst>
              <p:ext uri="{D42A27DB-BD31-4B8C-83A1-F6EECF244321}">
                <p14:modId xmlns:p14="http://schemas.microsoft.com/office/powerpoint/2010/main" val="1754861347"/>
              </p:ext>
            </p:extLst>
          </p:nvPr>
        </p:nvGraphicFramePr>
        <p:xfrm>
          <a:off x="2063552" y="1412776"/>
          <a:ext cx="8128000" cy="5279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844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404664"/>
            <a:ext cx="9793088" cy="957788"/>
          </a:xfrm>
        </p:spPr>
        <p:txBody>
          <a:bodyPr>
            <a:noAutofit/>
          </a:bodyPr>
          <a:lstStyle/>
          <a:p>
            <a:r>
              <a:rPr lang="de-DE" sz="3200" dirty="0" smtClean="0"/>
              <a:t>60 </a:t>
            </a:r>
            <a:r>
              <a:rPr lang="de-DE" sz="3200" dirty="0"/>
              <a:t>bis 95 Prozent der TCO/ LCC von elektrischen Antrieben, Heizungen usw. können Energiekosten sein </a:t>
            </a:r>
            <a:br>
              <a:rPr lang="de-DE" sz="3200" dirty="0"/>
            </a:br>
            <a:endParaRPr lang="de-DE" sz="2400" dirty="0"/>
          </a:p>
        </p:txBody>
      </p:sp>
      <p:sp>
        <p:nvSpPr>
          <p:cNvPr id="4" name="Foliennummernplatzhalter 3"/>
          <p:cNvSpPr>
            <a:spLocks noGrp="1"/>
          </p:cNvSpPr>
          <p:nvPr>
            <p:ph type="sldNum" sz="quarter" idx="12"/>
          </p:nvPr>
        </p:nvSpPr>
        <p:spPr/>
        <p:txBody>
          <a:bodyPr/>
          <a:lstStyle/>
          <a:p>
            <a:fld id="{03DF311B-D814-42E3-A9E4-7488A49A210B}" type="slidenum">
              <a:rPr lang="de-DE" smtClean="0"/>
              <a:pPr/>
              <a:t>8</a:t>
            </a:fld>
            <a:endParaRPr lang="de-DE"/>
          </a:p>
        </p:txBody>
      </p:sp>
      <p:graphicFrame>
        <p:nvGraphicFramePr>
          <p:cNvPr id="7" name="Diagramm 6"/>
          <p:cNvGraphicFramePr/>
          <p:nvPr>
            <p:extLst>
              <p:ext uri="{D42A27DB-BD31-4B8C-83A1-F6EECF244321}">
                <p14:modId xmlns:p14="http://schemas.microsoft.com/office/powerpoint/2010/main" val="3059376090"/>
              </p:ext>
            </p:extLst>
          </p:nvPr>
        </p:nvGraphicFramePr>
        <p:xfrm>
          <a:off x="2567608" y="1412776"/>
          <a:ext cx="633670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hteck 2"/>
          <p:cNvSpPr/>
          <p:nvPr/>
        </p:nvSpPr>
        <p:spPr>
          <a:xfrm>
            <a:off x="736642" y="5110733"/>
            <a:ext cx="10811651" cy="1846659"/>
          </a:xfrm>
          <a:prstGeom prst="rect">
            <a:avLst/>
          </a:prstGeom>
        </p:spPr>
        <p:txBody>
          <a:bodyPr wrap="square">
            <a:spAutoFit/>
          </a:bodyPr>
          <a:lstStyle/>
          <a:p>
            <a:pPr algn="ctr"/>
            <a:r>
              <a:rPr lang="de-DE" sz="3200" dirty="0">
                <a:solidFill>
                  <a:prstClr val="black"/>
                </a:solidFill>
                <a:ea typeface="+mj-ea"/>
                <a:cs typeface="+mj-cs"/>
              </a:rPr>
              <a:t>Controlling muss gegen Dominanz der Anschaffungskosten bei Investitionen </a:t>
            </a:r>
            <a:r>
              <a:rPr lang="de-DE" sz="3200" dirty="0" smtClean="0">
                <a:solidFill>
                  <a:prstClr val="black"/>
                </a:solidFill>
                <a:ea typeface="+mj-ea"/>
                <a:cs typeface="+mj-cs"/>
              </a:rPr>
              <a:t>ankämpfen,</a:t>
            </a:r>
            <a:r>
              <a:rPr lang="de-DE" sz="3200" dirty="0">
                <a:solidFill>
                  <a:prstClr val="black"/>
                </a:solidFill>
                <a:ea typeface="+mj-ea"/>
                <a:cs typeface="+mj-cs"/>
              </a:rPr>
              <a:t/>
            </a:r>
            <a:br>
              <a:rPr lang="de-DE" sz="3200" dirty="0">
                <a:solidFill>
                  <a:prstClr val="black"/>
                </a:solidFill>
                <a:ea typeface="+mj-ea"/>
                <a:cs typeface="+mj-cs"/>
              </a:rPr>
            </a:br>
            <a:r>
              <a:rPr lang="de-DE" sz="3200" dirty="0">
                <a:solidFill>
                  <a:prstClr val="black"/>
                </a:solidFill>
                <a:ea typeface="+mj-ea"/>
                <a:cs typeface="+mj-cs"/>
              </a:rPr>
              <a:t>k</a:t>
            </a:r>
            <a:r>
              <a:rPr lang="de-DE" sz="3200" dirty="0" smtClean="0">
                <a:solidFill>
                  <a:prstClr val="black"/>
                </a:solidFill>
                <a:ea typeface="+mj-ea"/>
                <a:cs typeface="+mj-cs"/>
              </a:rPr>
              <a:t>ostenminimal </a:t>
            </a:r>
            <a:r>
              <a:rPr lang="de-DE" sz="3200" dirty="0">
                <a:solidFill>
                  <a:prstClr val="black"/>
                </a:solidFill>
                <a:ea typeface="+mj-ea"/>
                <a:cs typeface="+mj-cs"/>
              </a:rPr>
              <a:t>statt billig!</a:t>
            </a:r>
            <a:r>
              <a:rPr lang="de-DE" sz="2400" dirty="0">
                <a:solidFill>
                  <a:prstClr val="black"/>
                </a:solidFill>
                <a:ea typeface="+mj-ea"/>
                <a:cs typeface="+mj-cs"/>
              </a:rPr>
              <a:t/>
            </a:r>
            <a:br>
              <a:rPr lang="de-DE" sz="2400" dirty="0">
                <a:solidFill>
                  <a:prstClr val="black"/>
                </a:solidFill>
                <a:ea typeface="+mj-ea"/>
                <a:cs typeface="+mj-cs"/>
              </a:rPr>
            </a:br>
            <a:endParaRPr lang="de-DE" dirty="0"/>
          </a:p>
        </p:txBody>
      </p:sp>
    </p:spTree>
    <p:extLst>
      <p:ext uri="{BB962C8B-B14F-4D97-AF65-F5344CB8AC3E}">
        <p14:creationId xmlns:p14="http://schemas.microsoft.com/office/powerpoint/2010/main" val="3862188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1424" y="620688"/>
            <a:ext cx="4217168" cy="5904656"/>
          </a:xfrm>
        </p:spPr>
      </p:pic>
      <p:sp>
        <p:nvSpPr>
          <p:cNvPr id="5" name="Textfeld 4"/>
          <p:cNvSpPr txBox="1"/>
          <p:nvPr/>
        </p:nvSpPr>
        <p:spPr>
          <a:xfrm>
            <a:off x="6096000" y="116632"/>
            <a:ext cx="5040560" cy="1938992"/>
          </a:xfrm>
          <a:prstGeom prst="rect">
            <a:avLst/>
          </a:prstGeom>
          <a:noFill/>
        </p:spPr>
        <p:txBody>
          <a:bodyPr wrap="square" rtlCol="0">
            <a:spAutoFit/>
          </a:bodyPr>
          <a:lstStyle/>
          <a:p>
            <a:r>
              <a:rPr lang="de-DE" sz="2400" b="1" dirty="0"/>
              <a:t>„Sichtbare“ </a:t>
            </a:r>
            <a:r>
              <a:rPr lang="de-DE" sz="2400" b="1" dirty="0" smtClean="0"/>
              <a:t>direkte Kosten </a:t>
            </a:r>
            <a:endParaRPr lang="de-DE" sz="2400" dirty="0"/>
          </a:p>
          <a:p>
            <a:pPr marL="285750" indent="-285750">
              <a:buFont typeface="Arial" panose="020B0604020202020204" pitchFamily="34" charset="0"/>
              <a:buChar char="•"/>
            </a:pPr>
            <a:r>
              <a:rPr lang="de-DE" sz="2400" dirty="0"/>
              <a:t>Anschaffung</a:t>
            </a:r>
          </a:p>
          <a:p>
            <a:pPr marL="285750" indent="-285750">
              <a:buFont typeface="Arial" panose="020B0604020202020204" pitchFamily="34" charset="0"/>
              <a:buChar char="•"/>
            </a:pPr>
            <a:r>
              <a:rPr lang="de-DE" sz="2400" dirty="0"/>
              <a:t>Kapital</a:t>
            </a:r>
          </a:p>
          <a:p>
            <a:pPr marL="285750" indent="-285750">
              <a:buFont typeface="Arial" panose="020B0604020202020204" pitchFamily="34" charset="0"/>
              <a:buChar char="•"/>
            </a:pPr>
            <a:r>
              <a:rPr lang="de-DE" sz="2400" dirty="0"/>
              <a:t>Inbetriebnahme</a:t>
            </a:r>
          </a:p>
          <a:p>
            <a:pPr marL="285750" indent="-285750">
              <a:buFont typeface="Arial" panose="020B0604020202020204" pitchFamily="34" charset="0"/>
              <a:buChar char="•"/>
            </a:pPr>
            <a:r>
              <a:rPr lang="de-DE" sz="2400" dirty="0"/>
              <a:t>Infrastruktur</a:t>
            </a:r>
            <a:endParaRPr lang="en-GB" sz="2400" dirty="0"/>
          </a:p>
        </p:txBody>
      </p:sp>
      <p:sp>
        <p:nvSpPr>
          <p:cNvPr id="6" name="Textfeld 5"/>
          <p:cNvSpPr txBox="1"/>
          <p:nvPr/>
        </p:nvSpPr>
        <p:spPr>
          <a:xfrm>
            <a:off x="6096000" y="2492896"/>
            <a:ext cx="5040560" cy="4154984"/>
          </a:xfrm>
          <a:prstGeom prst="rect">
            <a:avLst/>
          </a:prstGeom>
          <a:noFill/>
        </p:spPr>
        <p:txBody>
          <a:bodyPr wrap="square" rtlCol="0">
            <a:spAutoFit/>
          </a:bodyPr>
          <a:lstStyle/>
          <a:p>
            <a:r>
              <a:rPr lang="de-DE" sz="2400" b="1" dirty="0"/>
              <a:t>„Verborgene“ </a:t>
            </a:r>
            <a:r>
              <a:rPr lang="de-DE" sz="2400" b="1" dirty="0" smtClean="0"/>
              <a:t>indirekte Kosten</a:t>
            </a:r>
            <a:endParaRPr lang="de-DE" sz="2400" b="1" dirty="0"/>
          </a:p>
          <a:p>
            <a:pPr marL="285750" indent="-285750">
              <a:buFont typeface="Arial" panose="020B0604020202020204" pitchFamily="34" charset="0"/>
              <a:buChar char="•"/>
            </a:pPr>
            <a:r>
              <a:rPr lang="de-DE" sz="2400" dirty="0"/>
              <a:t>Produktionsanlauf</a:t>
            </a:r>
          </a:p>
          <a:p>
            <a:pPr marL="285750" indent="-285750">
              <a:buFont typeface="Arial" panose="020B0604020202020204" pitchFamily="34" charset="0"/>
              <a:buChar char="•"/>
            </a:pPr>
            <a:r>
              <a:rPr lang="de-DE" sz="2400" dirty="0"/>
              <a:t>Personal</a:t>
            </a:r>
          </a:p>
          <a:p>
            <a:pPr marL="285750" indent="-285750">
              <a:buFont typeface="Arial" panose="020B0604020202020204" pitchFamily="34" charset="0"/>
              <a:buChar char="•"/>
            </a:pPr>
            <a:r>
              <a:rPr lang="de-DE" sz="2400" dirty="0"/>
              <a:t>Energie</a:t>
            </a:r>
          </a:p>
          <a:p>
            <a:pPr marL="285750" indent="-285750">
              <a:buFont typeface="Arial" panose="020B0604020202020204" pitchFamily="34" charset="0"/>
              <a:buChar char="•"/>
            </a:pPr>
            <a:r>
              <a:rPr lang="de-DE" sz="2400" dirty="0"/>
              <a:t>Raum</a:t>
            </a:r>
          </a:p>
          <a:p>
            <a:pPr marL="285750" indent="-285750">
              <a:buFont typeface="Arial" panose="020B0604020202020204" pitchFamily="34" charset="0"/>
              <a:buChar char="•"/>
            </a:pPr>
            <a:r>
              <a:rPr lang="de-DE" sz="2400" dirty="0"/>
              <a:t>Betriebsstoffe</a:t>
            </a:r>
          </a:p>
          <a:p>
            <a:pPr marL="285750" indent="-285750">
              <a:buFont typeface="Arial" panose="020B0604020202020204" pitchFamily="34" charset="0"/>
              <a:buChar char="•"/>
            </a:pPr>
            <a:r>
              <a:rPr lang="de-DE" sz="2400" dirty="0"/>
              <a:t>Ersatz- / Verschleißteile</a:t>
            </a:r>
          </a:p>
          <a:p>
            <a:pPr marL="285750" indent="-285750">
              <a:buFont typeface="Arial" panose="020B0604020202020204" pitchFamily="34" charset="0"/>
              <a:buChar char="•"/>
            </a:pPr>
            <a:r>
              <a:rPr lang="de-DE" sz="2400" dirty="0"/>
              <a:t>Instandhaltung</a:t>
            </a:r>
          </a:p>
          <a:p>
            <a:pPr marL="285750" indent="-285750">
              <a:buFont typeface="Arial" panose="020B0604020202020204" pitchFamily="34" charset="0"/>
              <a:buChar char="•"/>
            </a:pPr>
            <a:r>
              <a:rPr lang="de-DE" sz="2400" dirty="0"/>
              <a:t>Schulung</a:t>
            </a:r>
          </a:p>
          <a:p>
            <a:pPr marL="285750" indent="-285750">
              <a:buFont typeface="Arial" panose="020B0604020202020204" pitchFamily="34" charset="0"/>
              <a:buChar char="•"/>
            </a:pPr>
            <a:r>
              <a:rPr lang="de-DE" sz="2400" dirty="0"/>
              <a:t>Stillstand</a:t>
            </a:r>
          </a:p>
          <a:p>
            <a:pPr marL="285750" indent="-285750">
              <a:buFont typeface="Arial" panose="020B0604020202020204" pitchFamily="34" charset="0"/>
              <a:buChar char="•"/>
            </a:pPr>
            <a:r>
              <a:rPr lang="de-DE" sz="2400" dirty="0"/>
              <a:t>Entsorgung / Wiederverkauf</a:t>
            </a:r>
            <a:endParaRPr lang="en-GB" sz="2400" dirty="0"/>
          </a:p>
        </p:txBody>
      </p:sp>
      <p:cxnSp>
        <p:nvCxnSpPr>
          <p:cNvPr id="20" name="Gerade Verbindung 19"/>
          <p:cNvCxnSpPr/>
          <p:nvPr/>
        </p:nvCxnSpPr>
        <p:spPr>
          <a:xfrm>
            <a:off x="5807968" y="2276872"/>
            <a:ext cx="338437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911424" y="6488668"/>
            <a:ext cx="2088232" cy="276999"/>
          </a:xfrm>
          <a:prstGeom prst="rect">
            <a:avLst/>
          </a:prstGeom>
          <a:noFill/>
        </p:spPr>
        <p:txBody>
          <a:bodyPr wrap="square" rtlCol="0">
            <a:spAutoFit/>
          </a:bodyPr>
          <a:lstStyle/>
          <a:p>
            <a:r>
              <a:rPr lang="de-DE" sz="1200" dirty="0" smtClean="0"/>
              <a:t>Colourbox.de</a:t>
            </a:r>
            <a:endParaRPr lang="de-DE" sz="1200" dirty="0"/>
          </a:p>
        </p:txBody>
      </p:sp>
    </p:spTree>
    <p:extLst>
      <p:ext uri="{BB962C8B-B14F-4D97-AF65-F5344CB8AC3E}">
        <p14:creationId xmlns:p14="http://schemas.microsoft.com/office/powerpoint/2010/main" val="39088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3A09818-9EA8-4C04-A667-2B4DEF422BB5}">
  <ds:schemaRefs>
    <ds:schemaRef ds:uri="ESRI.ArcGIS.Mapping.OfficeIntegration.PowerPointInfo"/>
  </ds:schemaRefs>
</ds:datastoreItem>
</file>

<file path=customXml/itemProps2.xml><?xml version="1.0" encoding="utf-8"?>
<ds:datastoreItem xmlns:ds="http://schemas.openxmlformats.org/officeDocument/2006/customXml" ds:itemID="{A930D310-BBA6-497C-929D-77DCF7259B2C}">
  <ds:schemaRefs>
    <ds:schemaRef ds:uri="ESRI.ArcGIS.Mapping.OfficeIntegration.PowerPointInfo"/>
  </ds:schemaRefs>
</ds:datastoreItem>
</file>

<file path=customXml/itemProps3.xml><?xml version="1.0" encoding="utf-8"?>
<ds:datastoreItem xmlns:ds="http://schemas.openxmlformats.org/officeDocument/2006/customXml" ds:itemID="{3438D2D8-A3ED-4FDE-B9C4-9733E67B9D60}">
  <ds:schemaRefs>
    <ds:schemaRef ds:uri="ESRI.ArcGIS.Mapping.OfficeIntegration.PowerPointInfo"/>
  </ds:schemaRefs>
</ds:datastoreItem>
</file>

<file path=customXml/itemProps4.xml><?xml version="1.0" encoding="utf-8"?>
<ds:datastoreItem xmlns:ds="http://schemas.openxmlformats.org/officeDocument/2006/customXml" ds:itemID="{013BD7E3-218B-4F7F-915B-30EE21140B0E}">
  <ds:schemaRefs>
    <ds:schemaRef ds:uri="ESRI.ArcGIS.Mapping.OfficeIntegration.PowerPointInfo"/>
  </ds:schemaRefs>
</ds:datastoreItem>
</file>

<file path=customXml/itemProps5.xml><?xml version="1.0" encoding="utf-8"?>
<ds:datastoreItem xmlns:ds="http://schemas.openxmlformats.org/officeDocument/2006/customXml" ds:itemID="{34B8CE63-5081-4F23-8581-793FBD4F65D4}">
  <ds:schemaRefs>
    <ds:schemaRef ds:uri="ESRI.ArcGIS.Mapping.OfficeIntegration.PowerPointInfo"/>
  </ds:schemaRefs>
</ds:datastoreItem>
</file>

<file path=customXml/itemProps6.xml><?xml version="1.0" encoding="utf-8"?>
<ds:datastoreItem xmlns:ds="http://schemas.openxmlformats.org/officeDocument/2006/customXml" ds:itemID="{B56853E4-614D-483E-B76C-6D9A7A0D3A0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0</TotalTime>
  <Words>2702</Words>
  <Application>Microsoft Office PowerPoint</Application>
  <PresentationFormat>Benutzerdefiniert</PresentationFormat>
  <Paragraphs>518</Paragraphs>
  <Slides>44</Slides>
  <Notes>6</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44</vt:i4>
      </vt:variant>
    </vt:vector>
  </HeadingPairs>
  <TitlesOfParts>
    <vt:vector size="46" baseType="lpstr">
      <vt:lpstr>Larissa</vt:lpstr>
      <vt:lpstr>Formel</vt:lpstr>
      <vt:lpstr>Energieorientierte BWL Prof. Dr. Johannes Kals  04.1 Wirtschaftlichkeit</vt:lpstr>
      <vt:lpstr>PowerPoint-Präsentation</vt:lpstr>
      <vt:lpstr>PowerPoint-Präsentation</vt:lpstr>
      <vt:lpstr>PowerPoint-Präsentation</vt:lpstr>
      <vt:lpstr>PowerPoint-Präsentation</vt:lpstr>
      <vt:lpstr>Beispiel LCC</vt:lpstr>
      <vt:lpstr>PowerPoint-Präsentation</vt:lpstr>
      <vt:lpstr>60 bis 95 Prozent der TCO/ LCC von elektrischen Antrieben, Heizungen usw. können Energiekosten sein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5 Aufgabe optimaler Ersatzzeitpunkt</vt:lpstr>
      <vt:lpstr>PowerPoint-Präsentation</vt:lpstr>
      <vt:lpstr>5 Aufgabe optimaler Ersatzzeitpunkt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7 Contracting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Quellen</vt:lpstr>
    </vt:vector>
  </TitlesOfParts>
  <Company>Hochschule Ludwigshafen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Kunzendorff, Johanna</dc:creator>
  <cp:lastModifiedBy>Kunzendorff, Johanna</cp:lastModifiedBy>
  <cp:revision>285</cp:revision>
  <dcterms:created xsi:type="dcterms:W3CDTF">2016-08-11T07:30:15Z</dcterms:created>
  <dcterms:modified xsi:type="dcterms:W3CDTF">2018-03-06T12:02:05Z</dcterms:modified>
</cp:coreProperties>
</file>