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538" r:id="rId5"/>
    <p:sldId id="533" r:id="rId6"/>
    <p:sldId id="485" r:id="rId7"/>
    <p:sldId id="504" r:id="rId8"/>
    <p:sldId id="506" r:id="rId9"/>
    <p:sldId id="537" r:id="rId10"/>
    <p:sldId id="500" r:id="rId11"/>
    <p:sldId id="482" r:id="rId12"/>
    <p:sldId id="483" r:id="rId13"/>
    <p:sldId id="539" r:id="rId14"/>
    <p:sldId id="491" r:id="rId15"/>
    <p:sldId id="513" r:id="rId16"/>
    <p:sldId id="484" r:id="rId17"/>
    <p:sldId id="540" r:id="rId18"/>
    <p:sldId id="488" r:id="rId19"/>
    <p:sldId id="475" r:id="rId20"/>
    <p:sldId id="486" r:id="rId21"/>
    <p:sldId id="541" r:id="rId22"/>
    <p:sldId id="542" r:id="rId23"/>
    <p:sldId id="525" r:id="rId24"/>
    <p:sldId id="543" r:id="rId25"/>
  </p:sldIdLst>
  <p:sldSz cx="12192000" cy="6858000"/>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76" autoAdjust="0"/>
    <p:restoredTop sz="81688" autoAdjust="0"/>
  </p:normalViewPr>
  <p:slideViewPr>
    <p:cSldViewPr>
      <p:cViewPr varScale="1">
        <p:scale>
          <a:sx n="70" d="100"/>
          <a:sy n="70" d="100"/>
        </p:scale>
        <p:origin x="-96" y="-49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6E0803-4BF2-4C88-A79F-84E25B45B724}"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de-DE"/>
        </a:p>
      </dgm:t>
    </dgm:pt>
    <dgm:pt modelId="{6D99FF38-7071-4EAB-A84B-63D3CA807610}">
      <dgm:prSet phldrT="[Text]" custT="1"/>
      <dgm:spPr/>
      <dgm:t>
        <a:bodyPr/>
        <a:lstStyle/>
        <a:p>
          <a:r>
            <a:rPr lang="de-DE" sz="3200" dirty="0" err="1" smtClean="0"/>
            <a:t>Tera</a:t>
          </a:r>
          <a:endParaRPr lang="de-DE" sz="3200" dirty="0"/>
        </a:p>
      </dgm:t>
    </dgm:pt>
    <dgm:pt modelId="{9A32747B-B744-469D-9EDA-AB9255692091}" type="parTrans" cxnId="{DBD24A38-B74A-40F7-97FE-C7A9EDEF2986}">
      <dgm:prSet/>
      <dgm:spPr/>
      <dgm:t>
        <a:bodyPr/>
        <a:lstStyle/>
        <a:p>
          <a:endParaRPr lang="de-DE"/>
        </a:p>
      </dgm:t>
    </dgm:pt>
    <dgm:pt modelId="{E6347CA5-F7CE-497D-B105-1DF30C3851CB}" type="sibTrans" cxnId="{DBD24A38-B74A-40F7-97FE-C7A9EDEF2986}">
      <dgm:prSet/>
      <dgm:spPr/>
      <dgm:t>
        <a:bodyPr/>
        <a:lstStyle/>
        <a:p>
          <a:endParaRPr lang="de-DE"/>
        </a:p>
      </dgm:t>
    </dgm:pt>
    <dgm:pt modelId="{3FAB74B3-97A1-4515-A1CD-19C3C0C812BD}">
      <dgm:prSet phldrT="[Text]" custT="1"/>
      <dgm:spPr/>
      <dgm:t>
        <a:bodyPr/>
        <a:lstStyle/>
        <a:p>
          <a:r>
            <a:rPr lang="de-DE" sz="3200" dirty="0" err="1" smtClean="0"/>
            <a:t>Giga</a:t>
          </a:r>
          <a:endParaRPr lang="de-DE" sz="3200" dirty="0"/>
        </a:p>
      </dgm:t>
    </dgm:pt>
    <dgm:pt modelId="{353C5D61-4F15-4E37-8FC9-F5B24CCBB92B}" type="parTrans" cxnId="{1612D15F-8999-4E41-BD40-91B45C0C4F70}">
      <dgm:prSet/>
      <dgm:spPr/>
      <dgm:t>
        <a:bodyPr/>
        <a:lstStyle/>
        <a:p>
          <a:endParaRPr lang="de-DE"/>
        </a:p>
      </dgm:t>
    </dgm:pt>
    <dgm:pt modelId="{C7718AA5-ADAE-4BB7-91F0-8A132100F177}" type="sibTrans" cxnId="{1612D15F-8999-4E41-BD40-91B45C0C4F70}">
      <dgm:prSet/>
      <dgm:spPr/>
      <dgm:t>
        <a:bodyPr/>
        <a:lstStyle/>
        <a:p>
          <a:endParaRPr lang="de-DE"/>
        </a:p>
      </dgm:t>
    </dgm:pt>
    <dgm:pt modelId="{B5AA168A-2239-4AEA-AC25-C7A784299399}">
      <dgm:prSet phldrT="[Text]" custT="1"/>
      <dgm:spPr/>
      <dgm:t>
        <a:bodyPr/>
        <a:lstStyle/>
        <a:p>
          <a:r>
            <a:rPr lang="de-DE" sz="3200" dirty="0" smtClean="0"/>
            <a:t>Million</a:t>
          </a:r>
          <a:endParaRPr lang="de-DE" sz="3200" dirty="0"/>
        </a:p>
      </dgm:t>
    </dgm:pt>
    <dgm:pt modelId="{6E9CE4B9-566A-4511-B499-64B14C2C0CCD}" type="parTrans" cxnId="{DB3DCAC2-FF52-4AB4-A89A-E5B383E5C508}">
      <dgm:prSet/>
      <dgm:spPr/>
      <dgm:t>
        <a:bodyPr/>
        <a:lstStyle/>
        <a:p>
          <a:endParaRPr lang="de-DE"/>
        </a:p>
      </dgm:t>
    </dgm:pt>
    <dgm:pt modelId="{33E81FB1-60B6-486F-A480-CE3A80F05042}" type="sibTrans" cxnId="{DB3DCAC2-FF52-4AB4-A89A-E5B383E5C508}">
      <dgm:prSet/>
      <dgm:spPr/>
      <dgm:t>
        <a:bodyPr/>
        <a:lstStyle/>
        <a:p>
          <a:endParaRPr lang="de-DE"/>
        </a:p>
      </dgm:t>
    </dgm:pt>
    <dgm:pt modelId="{9BAE181D-9E4A-4F21-9574-289C889D1024}">
      <dgm:prSet phldrT="[Text]" custT="1"/>
      <dgm:spPr/>
      <dgm:t>
        <a:bodyPr/>
        <a:lstStyle/>
        <a:p>
          <a:r>
            <a:rPr lang="de-DE" sz="3200" dirty="0" smtClean="0"/>
            <a:t>Ursprüngliche Einheit</a:t>
          </a:r>
          <a:endParaRPr lang="de-DE" sz="3200" dirty="0"/>
        </a:p>
      </dgm:t>
    </dgm:pt>
    <dgm:pt modelId="{B8143493-2A15-42DB-8B9D-02EFF0433A27}" type="parTrans" cxnId="{02DFC601-C8FE-4F59-81C7-B25974AE5D73}">
      <dgm:prSet/>
      <dgm:spPr/>
      <dgm:t>
        <a:bodyPr/>
        <a:lstStyle/>
        <a:p>
          <a:endParaRPr lang="de-DE"/>
        </a:p>
      </dgm:t>
    </dgm:pt>
    <dgm:pt modelId="{A2ED39C1-575E-4565-89E0-0335E6C6AF72}" type="sibTrans" cxnId="{02DFC601-C8FE-4F59-81C7-B25974AE5D73}">
      <dgm:prSet/>
      <dgm:spPr/>
      <dgm:t>
        <a:bodyPr/>
        <a:lstStyle/>
        <a:p>
          <a:endParaRPr lang="de-DE"/>
        </a:p>
      </dgm:t>
    </dgm:pt>
    <dgm:pt modelId="{35E96E09-0037-4F4C-A0EF-D4D9486ABF7C}">
      <dgm:prSet phldrT="[Text]" custT="1"/>
      <dgm:spPr/>
      <dgm:t>
        <a:bodyPr/>
        <a:lstStyle/>
        <a:p>
          <a:r>
            <a:rPr lang="de-DE" sz="3200" dirty="0" smtClean="0"/>
            <a:t>Billion</a:t>
          </a:r>
          <a:endParaRPr lang="de-DE" sz="3200" dirty="0"/>
        </a:p>
      </dgm:t>
    </dgm:pt>
    <dgm:pt modelId="{55FC7DBE-DFEE-455B-A2F2-2B76501E7245}" type="parTrans" cxnId="{E93EAD35-469A-4C8C-B985-D8150061EFB6}">
      <dgm:prSet/>
      <dgm:spPr/>
      <dgm:t>
        <a:bodyPr/>
        <a:lstStyle/>
        <a:p>
          <a:endParaRPr lang="de-DE"/>
        </a:p>
      </dgm:t>
    </dgm:pt>
    <dgm:pt modelId="{58E2F31F-7522-4C65-B95B-6ADD450A5636}" type="sibTrans" cxnId="{E93EAD35-469A-4C8C-B985-D8150061EFB6}">
      <dgm:prSet/>
      <dgm:spPr/>
      <dgm:t>
        <a:bodyPr/>
        <a:lstStyle/>
        <a:p>
          <a:endParaRPr lang="de-DE"/>
        </a:p>
      </dgm:t>
    </dgm:pt>
    <dgm:pt modelId="{7D840EA0-0A57-48BC-939D-46ECD3AE3B46}">
      <dgm:prSet phldrT="[Text]" custT="1"/>
      <dgm:spPr/>
      <dgm:t>
        <a:bodyPr/>
        <a:lstStyle/>
        <a:p>
          <a:r>
            <a:rPr lang="de-DE" sz="3200" dirty="0" smtClean="0"/>
            <a:t>Kilo</a:t>
          </a:r>
          <a:endParaRPr lang="de-DE" sz="3200" dirty="0"/>
        </a:p>
      </dgm:t>
    </dgm:pt>
    <dgm:pt modelId="{6F703ED3-AAF8-4D00-82C1-947C9440164D}" type="parTrans" cxnId="{DD606985-D26F-4B68-8C64-460782784657}">
      <dgm:prSet/>
      <dgm:spPr/>
      <dgm:t>
        <a:bodyPr/>
        <a:lstStyle/>
        <a:p>
          <a:endParaRPr lang="de-DE"/>
        </a:p>
      </dgm:t>
    </dgm:pt>
    <dgm:pt modelId="{1FFC99FE-237E-46BF-9658-D7209331068C}" type="sibTrans" cxnId="{DD606985-D26F-4B68-8C64-460782784657}">
      <dgm:prSet/>
      <dgm:spPr/>
      <dgm:t>
        <a:bodyPr/>
        <a:lstStyle/>
        <a:p>
          <a:endParaRPr lang="de-DE"/>
        </a:p>
      </dgm:t>
    </dgm:pt>
    <dgm:pt modelId="{F5A3CA36-B181-44B2-8DD8-B2FC744B6701}">
      <dgm:prSet phldrT="[Text]" custT="1"/>
      <dgm:spPr/>
      <dgm:t>
        <a:bodyPr/>
        <a:lstStyle/>
        <a:p>
          <a:r>
            <a:rPr lang="de-DE" sz="3200" dirty="0" smtClean="0"/>
            <a:t>Tausend</a:t>
          </a:r>
          <a:endParaRPr lang="de-DE" sz="3200" dirty="0"/>
        </a:p>
      </dgm:t>
    </dgm:pt>
    <dgm:pt modelId="{7DC7CA69-67CD-4F0F-91BE-E112215B448A}" type="parTrans" cxnId="{3D9AF182-9FE1-43E1-85BC-EB036F7A9AD1}">
      <dgm:prSet/>
      <dgm:spPr/>
      <dgm:t>
        <a:bodyPr/>
        <a:lstStyle/>
        <a:p>
          <a:endParaRPr lang="de-DE"/>
        </a:p>
      </dgm:t>
    </dgm:pt>
    <dgm:pt modelId="{558501FA-F9B2-4C32-87A8-AC77FD0D7731}" type="sibTrans" cxnId="{3D9AF182-9FE1-43E1-85BC-EB036F7A9AD1}">
      <dgm:prSet/>
      <dgm:spPr/>
      <dgm:t>
        <a:bodyPr/>
        <a:lstStyle/>
        <a:p>
          <a:endParaRPr lang="de-DE"/>
        </a:p>
      </dgm:t>
    </dgm:pt>
    <dgm:pt modelId="{BD416440-A459-483B-BEC1-8A88AF603C07}">
      <dgm:prSet phldrT="[Text]" custT="1"/>
      <dgm:spPr/>
      <dgm:t>
        <a:bodyPr/>
        <a:lstStyle/>
        <a:p>
          <a:r>
            <a:rPr lang="de-DE" sz="3200" dirty="0" smtClean="0"/>
            <a:t>Watt, Wattstunde, Meter, Gramm</a:t>
          </a:r>
          <a:endParaRPr lang="de-DE" sz="3200" dirty="0"/>
        </a:p>
      </dgm:t>
    </dgm:pt>
    <dgm:pt modelId="{ED240F8D-DC51-4814-869C-A94CCBD42472}" type="parTrans" cxnId="{E6F1FFF6-7437-4177-BCF4-428F2C9511CF}">
      <dgm:prSet/>
      <dgm:spPr/>
      <dgm:t>
        <a:bodyPr/>
        <a:lstStyle/>
        <a:p>
          <a:endParaRPr lang="de-DE"/>
        </a:p>
      </dgm:t>
    </dgm:pt>
    <dgm:pt modelId="{42907F91-1DBC-4690-B8E3-CF1F08695DEC}" type="sibTrans" cxnId="{E6F1FFF6-7437-4177-BCF4-428F2C9511CF}">
      <dgm:prSet/>
      <dgm:spPr/>
      <dgm:t>
        <a:bodyPr/>
        <a:lstStyle/>
        <a:p>
          <a:endParaRPr lang="de-DE"/>
        </a:p>
      </dgm:t>
    </dgm:pt>
    <dgm:pt modelId="{E0AA43DB-92F1-4535-BC54-99981D0F2BBF}">
      <dgm:prSet phldrT="[Text]" custT="1"/>
      <dgm:spPr/>
      <dgm:t>
        <a:bodyPr/>
        <a:lstStyle/>
        <a:p>
          <a:r>
            <a:rPr lang="de-DE" sz="3200" dirty="0" smtClean="0"/>
            <a:t>Milliarde (Englisch Milliarde = Billion)</a:t>
          </a:r>
          <a:endParaRPr lang="de-DE" sz="3200" dirty="0"/>
        </a:p>
      </dgm:t>
    </dgm:pt>
    <dgm:pt modelId="{5B7B4252-D708-4BA2-93C4-03B1DDBB6467}" type="parTrans" cxnId="{083A02C8-A10A-45B1-98A2-13D21D2A675C}">
      <dgm:prSet/>
      <dgm:spPr/>
      <dgm:t>
        <a:bodyPr/>
        <a:lstStyle/>
        <a:p>
          <a:endParaRPr lang="de-DE"/>
        </a:p>
      </dgm:t>
    </dgm:pt>
    <dgm:pt modelId="{AB858237-253F-4C9A-B724-59AD960BE63A}" type="sibTrans" cxnId="{083A02C8-A10A-45B1-98A2-13D21D2A675C}">
      <dgm:prSet/>
      <dgm:spPr/>
      <dgm:t>
        <a:bodyPr/>
        <a:lstStyle/>
        <a:p>
          <a:endParaRPr lang="de-DE"/>
        </a:p>
      </dgm:t>
    </dgm:pt>
    <dgm:pt modelId="{7829F249-4AA8-45AF-90FB-BC85F02E64DC}">
      <dgm:prSet phldrT="[Text]" custT="1"/>
      <dgm:spPr/>
      <dgm:t>
        <a:bodyPr/>
        <a:lstStyle/>
        <a:p>
          <a:r>
            <a:rPr lang="de-DE" sz="3200" smtClean="0"/>
            <a:t>Mega</a:t>
          </a:r>
          <a:endParaRPr lang="de-DE" sz="3200"/>
        </a:p>
      </dgm:t>
    </dgm:pt>
    <dgm:pt modelId="{4A757273-5596-424A-8EA6-28D145FDAD6F}" type="parTrans" cxnId="{AF9BEDE1-FCBD-44F2-A0AD-6FBA766DF5EA}">
      <dgm:prSet/>
      <dgm:spPr/>
      <dgm:t>
        <a:bodyPr/>
        <a:lstStyle/>
        <a:p>
          <a:endParaRPr lang="de-DE"/>
        </a:p>
      </dgm:t>
    </dgm:pt>
    <dgm:pt modelId="{8B23D143-065B-4BAB-AC3B-2FA287A34D6A}" type="sibTrans" cxnId="{AF9BEDE1-FCBD-44F2-A0AD-6FBA766DF5EA}">
      <dgm:prSet/>
      <dgm:spPr/>
      <dgm:t>
        <a:bodyPr/>
        <a:lstStyle/>
        <a:p>
          <a:endParaRPr lang="de-DE"/>
        </a:p>
      </dgm:t>
    </dgm:pt>
    <dgm:pt modelId="{DC48F4D7-5064-4887-A73A-FEED779DE010}" type="pres">
      <dgm:prSet presAssocID="{AC6E0803-4BF2-4C88-A79F-84E25B45B724}" presName="Name0" presStyleCnt="0">
        <dgm:presLayoutVars>
          <dgm:chMax val="7"/>
          <dgm:dir/>
          <dgm:animLvl val="lvl"/>
          <dgm:resizeHandles val="exact"/>
        </dgm:presLayoutVars>
      </dgm:prSet>
      <dgm:spPr/>
      <dgm:t>
        <a:bodyPr/>
        <a:lstStyle/>
        <a:p>
          <a:endParaRPr lang="de-DE"/>
        </a:p>
      </dgm:t>
    </dgm:pt>
    <dgm:pt modelId="{39AE9AA1-1F81-4C7B-8F0C-527F4B4C7F55}" type="pres">
      <dgm:prSet presAssocID="{6D99FF38-7071-4EAB-A84B-63D3CA807610}" presName="circle1" presStyleLbl="node1" presStyleIdx="0" presStyleCnt="5"/>
      <dgm:spPr/>
    </dgm:pt>
    <dgm:pt modelId="{4E903BC3-E7E9-406F-BB7B-E2C49415A1AC}" type="pres">
      <dgm:prSet presAssocID="{6D99FF38-7071-4EAB-A84B-63D3CA807610}" presName="space" presStyleCnt="0"/>
      <dgm:spPr/>
    </dgm:pt>
    <dgm:pt modelId="{FCB2D9E5-2077-4E77-A318-85615D490F4F}" type="pres">
      <dgm:prSet presAssocID="{6D99FF38-7071-4EAB-A84B-63D3CA807610}" presName="rect1" presStyleLbl="alignAcc1" presStyleIdx="0" presStyleCnt="5"/>
      <dgm:spPr/>
      <dgm:t>
        <a:bodyPr/>
        <a:lstStyle/>
        <a:p>
          <a:endParaRPr lang="de-DE"/>
        </a:p>
      </dgm:t>
    </dgm:pt>
    <dgm:pt modelId="{B2BEEF66-4238-42C3-92C5-A90545B7E8C8}" type="pres">
      <dgm:prSet presAssocID="{3FAB74B3-97A1-4515-A1CD-19C3C0C812BD}" presName="vertSpace2" presStyleLbl="node1" presStyleIdx="0" presStyleCnt="5"/>
      <dgm:spPr/>
    </dgm:pt>
    <dgm:pt modelId="{65EDB53F-B90F-463E-B580-E024979A79DE}" type="pres">
      <dgm:prSet presAssocID="{3FAB74B3-97A1-4515-A1CD-19C3C0C812BD}" presName="circle2" presStyleLbl="node1" presStyleIdx="1" presStyleCnt="5"/>
      <dgm:spPr/>
    </dgm:pt>
    <dgm:pt modelId="{B573D934-C822-4EF0-943C-1AD5B580D89E}" type="pres">
      <dgm:prSet presAssocID="{3FAB74B3-97A1-4515-A1CD-19C3C0C812BD}" presName="rect2" presStyleLbl="alignAcc1" presStyleIdx="1" presStyleCnt="5"/>
      <dgm:spPr/>
      <dgm:t>
        <a:bodyPr/>
        <a:lstStyle/>
        <a:p>
          <a:endParaRPr lang="de-DE"/>
        </a:p>
      </dgm:t>
    </dgm:pt>
    <dgm:pt modelId="{63851473-4664-44C5-9D6F-38B40ADD1B3B}" type="pres">
      <dgm:prSet presAssocID="{7829F249-4AA8-45AF-90FB-BC85F02E64DC}" presName="vertSpace3" presStyleLbl="node1" presStyleIdx="1" presStyleCnt="5"/>
      <dgm:spPr/>
    </dgm:pt>
    <dgm:pt modelId="{C2997C1F-C8D3-43F5-8A6B-169CD27178FA}" type="pres">
      <dgm:prSet presAssocID="{7829F249-4AA8-45AF-90FB-BC85F02E64DC}" presName="circle3" presStyleLbl="node1" presStyleIdx="2" presStyleCnt="5"/>
      <dgm:spPr/>
    </dgm:pt>
    <dgm:pt modelId="{4EE3A011-913C-4676-BBBC-FCCD479319DB}" type="pres">
      <dgm:prSet presAssocID="{7829F249-4AA8-45AF-90FB-BC85F02E64DC}" presName="rect3" presStyleLbl="alignAcc1" presStyleIdx="2" presStyleCnt="5"/>
      <dgm:spPr/>
      <dgm:t>
        <a:bodyPr/>
        <a:lstStyle/>
        <a:p>
          <a:endParaRPr lang="de-DE"/>
        </a:p>
      </dgm:t>
    </dgm:pt>
    <dgm:pt modelId="{DFB34D46-6C88-4E07-B1A4-42FDFF7ED473}" type="pres">
      <dgm:prSet presAssocID="{7D840EA0-0A57-48BC-939D-46ECD3AE3B46}" presName="vertSpace4" presStyleLbl="node1" presStyleIdx="2" presStyleCnt="5"/>
      <dgm:spPr/>
    </dgm:pt>
    <dgm:pt modelId="{EB3A6B5F-223B-49DB-909B-987C7D7524CF}" type="pres">
      <dgm:prSet presAssocID="{7D840EA0-0A57-48BC-939D-46ECD3AE3B46}" presName="circle4" presStyleLbl="node1" presStyleIdx="3" presStyleCnt="5"/>
      <dgm:spPr/>
    </dgm:pt>
    <dgm:pt modelId="{95378011-9759-45AF-841F-E0F14BE5C22E}" type="pres">
      <dgm:prSet presAssocID="{7D840EA0-0A57-48BC-939D-46ECD3AE3B46}" presName="rect4" presStyleLbl="alignAcc1" presStyleIdx="3" presStyleCnt="5"/>
      <dgm:spPr/>
      <dgm:t>
        <a:bodyPr/>
        <a:lstStyle/>
        <a:p>
          <a:endParaRPr lang="de-DE"/>
        </a:p>
      </dgm:t>
    </dgm:pt>
    <dgm:pt modelId="{1385F257-BEBE-4E1D-834D-05DCD1E935B5}" type="pres">
      <dgm:prSet presAssocID="{9BAE181D-9E4A-4F21-9574-289C889D1024}" presName="vertSpace5" presStyleLbl="node1" presStyleIdx="3" presStyleCnt="5"/>
      <dgm:spPr/>
    </dgm:pt>
    <dgm:pt modelId="{B20635ED-0B02-42AC-9A4C-E6B46C82FC3A}" type="pres">
      <dgm:prSet presAssocID="{9BAE181D-9E4A-4F21-9574-289C889D1024}" presName="circle5" presStyleLbl="node1" presStyleIdx="4" presStyleCnt="5"/>
      <dgm:spPr/>
    </dgm:pt>
    <dgm:pt modelId="{A39390EA-B707-4DD2-9CB0-F331D5577B5C}" type="pres">
      <dgm:prSet presAssocID="{9BAE181D-9E4A-4F21-9574-289C889D1024}" presName="rect5" presStyleLbl="alignAcc1" presStyleIdx="4" presStyleCnt="5"/>
      <dgm:spPr/>
      <dgm:t>
        <a:bodyPr/>
        <a:lstStyle/>
        <a:p>
          <a:endParaRPr lang="de-DE"/>
        </a:p>
      </dgm:t>
    </dgm:pt>
    <dgm:pt modelId="{D8307EC0-DD0D-48E4-B31E-66AB058B28BF}" type="pres">
      <dgm:prSet presAssocID="{6D99FF38-7071-4EAB-A84B-63D3CA807610}" presName="rect1ParTx" presStyleLbl="alignAcc1" presStyleIdx="4" presStyleCnt="5">
        <dgm:presLayoutVars>
          <dgm:chMax val="1"/>
          <dgm:bulletEnabled val="1"/>
        </dgm:presLayoutVars>
      </dgm:prSet>
      <dgm:spPr/>
      <dgm:t>
        <a:bodyPr/>
        <a:lstStyle/>
        <a:p>
          <a:endParaRPr lang="de-DE"/>
        </a:p>
      </dgm:t>
    </dgm:pt>
    <dgm:pt modelId="{60C60777-6D6B-440B-BBC3-5C50B0BBB7A6}" type="pres">
      <dgm:prSet presAssocID="{6D99FF38-7071-4EAB-A84B-63D3CA807610}" presName="rect1ChTx" presStyleLbl="alignAcc1" presStyleIdx="4" presStyleCnt="5">
        <dgm:presLayoutVars>
          <dgm:bulletEnabled val="1"/>
        </dgm:presLayoutVars>
      </dgm:prSet>
      <dgm:spPr/>
      <dgm:t>
        <a:bodyPr/>
        <a:lstStyle/>
        <a:p>
          <a:endParaRPr lang="de-DE"/>
        </a:p>
      </dgm:t>
    </dgm:pt>
    <dgm:pt modelId="{1378E730-4A09-4C2B-B6FB-3118E071E752}" type="pres">
      <dgm:prSet presAssocID="{3FAB74B3-97A1-4515-A1CD-19C3C0C812BD}" presName="rect2ParTx" presStyleLbl="alignAcc1" presStyleIdx="4" presStyleCnt="5">
        <dgm:presLayoutVars>
          <dgm:chMax val="1"/>
          <dgm:bulletEnabled val="1"/>
        </dgm:presLayoutVars>
      </dgm:prSet>
      <dgm:spPr/>
      <dgm:t>
        <a:bodyPr/>
        <a:lstStyle/>
        <a:p>
          <a:endParaRPr lang="de-DE"/>
        </a:p>
      </dgm:t>
    </dgm:pt>
    <dgm:pt modelId="{3C6031AB-94A2-46DF-931B-CEADF1679000}" type="pres">
      <dgm:prSet presAssocID="{3FAB74B3-97A1-4515-A1CD-19C3C0C812BD}" presName="rect2ChTx" presStyleLbl="alignAcc1" presStyleIdx="4" presStyleCnt="5">
        <dgm:presLayoutVars>
          <dgm:bulletEnabled val="1"/>
        </dgm:presLayoutVars>
      </dgm:prSet>
      <dgm:spPr/>
      <dgm:t>
        <a:bodyPr/>
        <a:lstStyle/>
        <a:p>
          <a:endParaRPr lang="de-DE"/>
        </a:p>
      </dgm:t>
    </dgm:pt>
    <dgm:pt modelId="{315CA7D0-CA20-40DF-B76C-8708A1D2D87E}" type="pres">
      <dgm:prSet presAssocID="{7829F249-4AA8-45AF-90FB-BC85F02E64DC}" presName="rect3ParTx" presStyleLbl="alignAcc1" presStyleIdx="4" presStyleCnt="5">
        <dgm:presLayoutVars>
          <dgm:chMax val="1"/>
          <dgm:bulletEnabled val="1"/>
        </dgm:presLayoutVars>
      </dgm:prSet>
      <dgm:spPr/>
      <dgm:t>
        <a:bodyPr/>
        <a:lstStyle/>
        <a:p>
          <a:endParaRPr lang="de-DE"/>
        </a:p>
      </dgm:t>
    </dgm:pt>
    <dgm:pt modelId="{938E3823-1E38-4B8A-BC9C-2F84439556FE}" type="pres">
      <dgm:prSet presAssocID="{7829F249-4AA8-45AF-90FB-BC85F02E64DC}" presName="rect3ChTx" presStyleLbl="alignAcc1" presStyleIdx="4" presStyleCnt="5">
        <dgm:presLayoutVars>
          <dgm:bulletEnabled val="1"/>
        </dgm:presLayoutVars>
      </dgm:prSet>
      <dgm:spPr/>
      <dgm:t>
        <a:bodyPr/>
        <a:lstStyle/>
        <a:p>
          <a:endParaRPr lang="de-DE"/>
        </a:p>
      </dgm:t>
    </dgm:pt>
    <dgm:pt modelId="{AE99392F-5E5A-45B6-9D29-F253FF02E794}" type="pres">
      <dgm:prSet presAssocID="{7D840EA0-0A57-48BC-939D-46ECD3AE3B46}" presName="rect4ParTx" presStyleLbl="alignAcc1" presStyleIdx="4" presStyleCnt="5">
        <dgm:presLayoutVars>
          <dgm:chMax val="1"/>
          <dgm:bulletEnabled val="1"/>
        </dgm:presLayoutVars>
      </dgm:prSet>
      <dgm:spPr/>
      <dgm:t>
        <a:bodyPr/>
        <a:lstStyle/>
        <a:p>
          <a:endParaRPr lang="de-DE"/>
        </a:p>
      </dgm:t>
    </dgm:pt>
    <dgm:pt modelId="{069A5CE2-9006-4177-B91C-28E84D17924A}" type="pres">
      <dgm:prSet presAssocID="{7D840EA0-0A57-48BC-939D-46ECD3AE3B46}" presName="rect4ChTx" presStyleLbl="alignAcc1" presStyleIdx="4" presStyleCnt="5">
        <dgm:presLayoutVars>
          <dgm:bulletEnabled val="1"/>
        </dgm:presLayoutVars>
      </dgm:prSet>
      <dgm:spPr/>
      <dgm:t>
        <a:bodyPr/>
        <a:lstStyle/>
        <a:p>
          <a:endParaRPr lang="de-DE"/>
        </a:p>
      </dgm:t>
    </dgm:pt>
    <dgm:pt modelId="{1A4CF707-2AA2-472A-AF57-5699A986CF88}" type="pres">
      <dgm:prSet presAssocID="{9BAE181D-9E4A-4F21-9574-289C889D1024}" presName="rect5ParTx" presStyleLbl="alignAcc1" presStyleIdx="4" presStyleCnt="5">
        <dgm:presLayoutVars>
          <dgm:chMax val="1"/>
          <dgm:bulletEnabled val="1"/>
        </dgm:presLayoutVars>
      </dgm:prSet>
      <dgm:spPr/>
      <dgm:t>
        <a:bodyPr/>
        <a:lstStyle/>
        <a:p>
          <a:endParaRPr lang="de-DE"/>
        </a:p>
      </dgm:t>
    </dgm:pt>
    <dgm:pt modelId="{BB421B7F-0AFB-4F0A-A8AF-1C7EE3B56295}" type="pres">
      <dgm:prSet presAssocID="{9BAE181D-9E4A-4F21-9574-289C889D1024}" presName="rect5ChTx" presStyleLbl="alignAcc1" presStyleIdx="4" presStyleCnt="5">
        <dgm:presLayoutVars>
          <dgm:bulletEnabled val="1"/>
        </dgm:presLayoutVars>
      </dgm:prSet>
      <dgm:spPr/>
      <dgm:t>
        <a:bodyPr/>
        <a:lstStyle/>
        <a:p>
          <a:endParaRPr lang="de-DE"/>
        </a:p>
      </dgm:t>
    </dgm:pt>
  </dgm:ptLst>
  <dgm:cxnLst>
    <dgm:cxn modelId="{1CD10E81-37B4-4A2B-9F9F-AC5003BBAA02}" type="presOf" srcId="{7D840EA0-0A57-48BC-939D-46ECD3AE3B46}" destId="{AE99392F-5E5A-45B6-9D29-F253FF02E794}" srcOrd="1" destOrd="0" presId="urn:microsoft.com/office/officeart/2005/8/layout/target3"/>
    <dgm:cxn modelId="{DD67007E-7E74-4DED-8ECA-EDC31FD035D2}" type="presOf" srcId="{7D840EA0-0A57-48BC-939D-46ECD3AE3B46}" destId="{95378011-9759-45AF-841F-E0F14BE5C22E}" srcOrd="0" destOrd="0" presId="urn:microsoft.com/office/officeart/2005/8/layout/target3"/>
    <dgm:cxn modelId="{AF9BEDE1-FCBD-44F2-A0AD-6FBA766DF5EA}" srcId="{AC6E0803-4BF2-4C88-A79F-84E25B45B724}" destId="{7829F249-4AA8-45AF-90FB-BC85F02E64DC}" srcOrd="2" destOrd="0" parTransId="{4A757273-5596-424A-8EA6-28D145FDAD6F}" sibTransId="{8B23D143-065B-4BAB-AC3B-2FA287A34D6A}"/>
    <dgm:cxn modelId="{61F2BB7F-D8BD-42A0-9CF6-4716FF453BCD}" type="presOf" srcId="{AC6E0803-4BF2-4C88-A79F-84E25B45B724}" destId="{DC48F4D7-5064-4887-A73A-FEED779DE010}" srcOrd="0" destOrd="0" presId="urn:microsoft.com/office/officeart/2005/8/layout/target3"/>
    <dgm:cxn modelId="{9B4BBEB6-FCBF-4753-A8CA-F4A6C4D3E53E}" type="presOf" srcId="{F5A3CA36-B181-44B2-8DD8-B2FC744B6701}" destId="{069A5CE2-9006-4177-B91C-28E84D17924A}" srcOrd="0" destOrd="0" presId="urn:microsoft.com/office/officeart/2005/8/layout/target3"/>
    <dgm:cxn modelId="{3D45276D-55ED-4EF9-A45D-3A2204078302}" type="presOf" srcId="{BD416440-A459-483B-BEC1-8A88AF603C07}" destId="{BB421B7F-0AFB-4F0A-A8AF-1C7EE3B56295}" srcOrd="0" destOrd="0" presId="urn:microsoft.com/office/officeart/2005/8/layout/target3"/>
    <dgm:cxn modelId="{D83D4E05-27B1-4EFF-912B-16499DD9182A}" type="presOf" srcId="{3FAB74B3-97A1-4515-A1CD-19C3C0C812BD}" destId="{1378E730-4A09-4C2B-B6FB-3118E071E752}" srcOrd="1" destOrd="0" presId="urn:microsoft.com/office/officeart/2005/8/layout/target3"/>
    <dgm:cxn modelId="{E93EAD35-469A-4C8C-B985-D8150061EFB6}" srcId="{6D99FF38-7071-4EAB-A84B-63D3CA807610}" destId="{35E96E09-0037-4F4C-A0EF-D4D9486ABF7C}" srcOrd="0" destOrd="0" parTransId="{55FC7DBE-DFEE-455B-A2F2-2B76501E7245}" sibTransId="{58E2F31F-7522-4C65-B95B-6ADD450A5636}"/>
    <dgm:cxn modelId="{02DFC601-C8FE-4F59-81C7-B25974AE5D73}" srcId="{AC6E0803-4BF2-4C88-A79F-84E25B45B724}" destId="{9BAE181D-9E4A-4F21-9574-289C889D1024}" srcOrd="4" destOrd="0" parTransId="{B8143493-2A15-42DB-8B9D-02EFF0433A27}" sibTransId="{A2ED39C1-575E-4565-89E0-0335E6C6AF72}"/>
    <dgm:cxn modelId="{DBD24A38-B74A-40F7-97FE-C7A9EDEF2986}" srcId="{AC6E0803-4BF2-4C88-A79F-84E25B45B724}" destId="{6D99FF38-7071-4EAB-A84B-63D3CA807610}" srcOrd="0" destOrd="0" parTransId="{9A32747B-B744-469D-9EDA-AB9255692091}" sibTransId="{E6347CA5-F7CE-497D-B105-1DF30C3851CB}"/>
    <dgm:cxn modelId="{D15E74E9-D0A3-48A2-8C51-09905C1110F2}" type="presOf" srcId="{9BAE181D-9E4A-4F21-9574-289C889D1024}" destId="{1A4CF707-2AA2-472A-AF57-5699A986CF88}" srcOrd="1" destOrd="0" presId="urn:microsoft.com/office/officeart/2005/8/layout/target3"/>
    <dgm:cxn modelId="{8EB580D0-9FBB-4081-AE65-7252875F3244}" type="presOf" srcId="{3FAB74B3-97A1-4515-A1CD-19C3C0C812BD}" destId="{B573D934-C822-4EF0-943C-1AD5B580D89E}" srcOrd="0" destOrd="0" presId="urn:microsoft.com/office/officeart/2005/8/layout/target3"/>
    <dgm:cxn modelId="{CF95BEC6-0169-4BAD-8AB6-FB33F7057412}" type="presOf" srcId="{E0AA43DB-92F1-4535-BC54-99981D0F2BBF}" destId="{3C6031AB-94A2-46DF-931B-CEADF1679000}" srcOrd="0" destOrd="0" presId="urn:microsoft.com/office/officeart/2005/8/layout/target3"/>
    <dgm:cxn modelId="{5BCF1041-52C9-4CF3-832E-240956F16D0A}" type="presOf" srcId="{6D99FF38-7071-4EAB-A84B-63D3CA807610}" destId="{D8307EC0-DD0D-48E4-B31E-66AB058B28BF}" srcOrd="1" destOrd="0" presId="urn:microsoft.com/office/officeart/2005/8/layout/target3"/>
    <dgm:cxn modelId="{DD606985-D26F-4B68-8C64-460782784657}" srcId="{AC6E0803-4BF2-4C88-A79F-84E25B45B724}" destId="{7D840EA0-0A57-48BC-939D-46ECD3AE3B46}" srcOrd="3" destOrd="0" parTransId="{6F703ED3-AAF8-4D00-82C1-947C9440164D}" sibTransId="{1FFC99FE-237E-46BF-9658-D7209331068C}"/>
    <dgm:cxn modelId="{3D9AF182-9FE1-43E1-85BC-EB036F7A9AD1}" srcId="{7D840EA0-0A57-48BC-939D-46ECD3AE3B46}" destId="{F5A3CA36-B181-44B2-8DD8-B2FC744B6701}" srcOrd="0" destOrd="0" parTransId="{7DC7CA69-67CD-4F0F-91BE-E112215B448A}" sibTransId="{558501FA-F9B2-4C32-87A8-AC77FD0D7731}"/>
    <dgm:cxn modelId="{014BBC90-5499-47DB-9412-5A68F559F923}" type="presOf" srcId="{7829F249-4AA8-45AF-90FB-BC85F02E64DC}" destId="{4EE3A011-913C-4676-BBBC-FCCD479319DB}" srcOrd="0" destOrd="0" presId="urn:microsoft.com/office/officeart/2005/8/layout/target3"/>
    <dgm:cxn modelId="{083A02C8-A10A-45B1-98A2-13D21D2A675C}" srcId="{3FAB74B3-97A1-4515-A1CD-19C3C0C812BD}" destId="{E0AA43DB-92F1-4535-BC54-99981D0F2BBF}" srcOrd="0" destOrd="0" parTransId="{5B7B4252-D708-4BA2-93C4-03B1DDBB6467}" sibTransId="{AB858237-253F-4C9A-B724-59AD960BE63A}"/>
    <dgm:cxn modelId="{134021D7-8544-4F0A-AF72-94DFE7AC7746}" type="presOf" srcId="{7829F249-4AA8-45AF-90FB-BC85F02E64DC}" destId="{315CA7D0-CA20-40DF-B76C-8708A1D2D87E}" srcOrd="1" destOrd="0" presId="urn:microsoft.com/office/officeart/2005/8/layout/target3"/>
    <dgm:cxn modelId="{D3F0A401-942C-4BCD-A9E2-344433EFB588}" type="presOf" srcId="{35E96E09-0037-4F4C-A0EF-D4D9486ABF7C}" destId="{60C60777-6D6B-440B-BBC3-5C50B0BBB7A6}" srcOrd="0" destOrd="0" presId="urn:microsoft.com/office/officeart/2005/8/layout/target3"/>
    <dgm:cxn modelId="{0927A615-3B5D-4130-BD40-9413F74E5986}" type="presOf" srcId="{B5AA168A-2239-4AEA-AC25-C7A784299399}" destId="{938E3823-1E38-4B8A-BC9C-2F84439556FE}" srcOrd="0" destOrd="0" presId="urn:microsoft.com/office/officeart/2005/8/layout/target3"/>
    <dgm:cxn modelId="{ADA705F8-9876-42CC-83F6-17931A1080B4}" type="presOf" srcId="{6D99FF38-7071-4EAB-A84B-63D3CA807610}" destId="{FCB2D9E5-2077-4E77-A318-85615D490F4F}" srcOrd="0" destOrd="0" presId="urn:microsoft.com/office/officeart/2005/8/layout/target3"/>
    <dgm:cxn modelId="{1612D15F-8999-4E41-BD40-91B45C0C4F70}" srcId="{AC6E0803-4BF2-4C88-A79F-84E25B45B724}" destId="{3FAB74B3-97A1-4515-A1CD-19C3C0C812BD}" srcOrd="1" destOrd="0" parTransId="{353C5D61-4F15-4E37-8FC9-F5B24CCBB92B}" sibTransId="{C7718AA5-ADAE-4BB7-91F0-8A132100F177}"/>
    <dgm:cxn modelId="{84607E6B-6A73-43DE-AFD5-B4ACA58D1D43}" type="presOf" srcId="{9BAE181D-9E4A-4F21-9574-289C889D1024}" destId="{A39390EA-B707-4DD2-9CB0-F331D5577B5C}" srcOrd="0" destOrd="0" presId="urn:microsoft.com/office/officeart/2005/8/layout/target3"/>
    <dgm:cxn modelId="{E6F1FFF6-7437-4177-BCF4-428F2C9511CF}" srcId="{9BAE181D-9E4A-4F21-9574-289C889D1024}" destId="{BD416440-A459-483B-BEC1-8A88AF603C07}" srcOrd="0" destOrd="0" parTransId="{ED240F8D-DC51-4814-869C-A94CCBD42472}" sibTransId="{42907F91-1DBC-4690-B8E3-CF1F08695DEC}"/>
    <dgm:cxn modelId="{DB3DCAC2-FF52-4AB4-A89A-E5B383E5C508}" srcId="{7829F249-4AA8-45AF-90FB-BC85F02E64DC}" destId="{B5AA168A-2239-4AEA-AC25-C7A784299399}" srcOrd="0" destOrd="0" parTransId="{6E9CE4B9-566A-4511-B499-64B14C2C0CCD}" sibTransId="{33E81FB1-60B6-486F-A480-CE3A80F05042}"/>
    <dgm:cxn modelId="{40F2EE4D-E0CF-4C46-96E9-380A434CDB64}" type="presParOf" srcId="{DC48F4D7-5064-4887-A73A-FEED779DE010}" destId="{39AE9AA1-1F81-4C7B-8F0C-527F4B4C7F55}" srcOrd="0" destOrd="0" presId="urn:microsoft.com/office/officeart/2005/8/layout/target3"/>
    <dgm:cxn modelId="{CFE3D6BA-94F0-4761-9813-91FCADA3F4FC}" type="presParOf" srcId="{DC48F4D7-5064-4887-A73A-FEED779DE010}" destId="{4E903BC3-E7E9-406F-BB7B-E2C49415A1AC}" srcOrd="1" destOrd="0" presId="urn:microsoft.com/office/officeart/2005/8/layout/target3"/>
    <dgm:cxn modelId="{F1FE7C7C-76DB-4405-BAB0-AF01882E9307}" type="presParOf" srcId="{DC48F4D7-5064-4887-A73A-FEED779DE010}" destId="{FCB2D9E5-2077-4E77-A318-85615D490F4F}" srcOrd="2" destOrd="0" presId="urn:microsoft.com/office/officeart/2005/8/layout/target3"/>
    <dgm:cxn modelId="{95FCA703-94A0-4105-BD69-2E0B4AA30640}" type="presParOf" srcId="{DC48F4D7-5064-4887-A73A-FEED779DE010}" destId="{B2BEEF66-4238-42C3-92C5-A90545B7E8C8}" srcOrd="3" destOrd="0" presId="urn:microsoft.com/office/officeart/2005/8/layout/target3"/>
    <dgm:cxn modelId="{BEB04A5A-2AEC-4E71-8D04-57133D96F020}" type="presParOf" srcId="{DC48F4D7-5064-4887-A73A-FEED779DE010}" destId="{65EDB53F-B90F-463E-B580-E024979A79DE}" srcOrd="4" destOrd="0" presId="urn:microsoft.com/office/officeart/2005/8/layout/target3"/>
    <dgm:cxn modelId="{806F1B31-4051-4932-BB9B-3CF77B53B3B0}" type="presParOf" srcId="{DC48F4D7-5064-4887-A73A-FEED779DE010}" destId="{B573D934-C822-4EF0-943C-1AD5B580D89E}" srcOrd="5" destOrd="0" presId="urn:microsoft.com/office/officeart/2005/8/layout/target3"/>
    <dgm:cxn modelId="{7999D373-6B8C-4B77-9CFB-FD4A442AA4C7}" type="presParOf" srcId="{DC48F4D7-5064-4887-A73A-FEED779DE010}" destId="{63851473-4664-44C5-9D6F-38B40ADD1B3B}" srcOrd="6" destOrd="0" presId="urn:microsoft.com/office/officeart/2005/8/layout/target3"/>
    <dgm:cxn modelId="{01DBBADF-B201-460E-AD4D-8C376FC7421C}" type="presParOf" srcId="{DC48F4D7-5064-4887-A73A-FEED779DE010}" destId="{C2997C1F-C8D3-43F5-8A6B-169CD27178FA}" srcOrd="7" destOrd="0" presId="urn:microsoft.com/office/officeart/2005/8/layout/target3"/>
    <dgm:cxn modelId="{91BD58E2-7569-4B6F-B34E-10DD34849FFD}" type="presParOf" srcId="{DC48F4D7-5064-4887-A73A-FEED779DE010}" destId="{4EE3A011-913C-4676-BBBC-FCCD479319DB}" srcOrd="8" destOrd="0" presId="urn:microsoft.com/office/officeart/2005/8/layout/target3"/>
    <dgm:cxn modelId="{28FCFD3F-E260-4F69-909F-4C5DBE2D4116}" type="presParOf" srcId="{DC48F4D7-5064-4887-A73A-FEED779DE010}" destId="{DFB34D46-6C88-4E07-B1A4-42FDFF7ED473}" srcOrd="9" destOrd="0" presId="urn:microsoft.com/office/officeart/2005/8/layout/target3"/>
    <dgm:cxn modelId="{AF63CF36-1D3E-4AF9-B097-85A97DF7D182}" type="presParOf" srcId="{DC48F4D7-5064-4887-A73A-FEED779DE010}" destId="{EB3A6B5F-223B-49DB-909B-987C7D7524CF}" srcOrd="10" destOrd="0" presId="urn:microsoft.com/office/officeart/2005/8/layout/target3"/>
    <dgm:cxn modelId="{181C0D4E-0340-43D3-9857-E2B45E7A6C7F}" type="presParOf" srcId="{DC48F4D7-5064-4887-A73A-FEED779DE010}" destId="{95378011-9759-45AF-841F-E0F14BE5C22E}" srcOrd="11" destOrd="0" presId="urn:microsoft.com/office/officeart/2005/8/layout/target3"/>
    <dgm:cxn modelId="{09D6C9A7-09CA-4200-89F5-C6254AA5C6C9}" type="presParOf" srcId="{DC48F4D7-5064-4887-A73A-FEED779DE010}" destId="{1385F257-BEBE-4E1D-834D-05DCD1E935B5}" srcOrd="12" destOrd="0" presId="urn:microsoft.com/office/officeart/2005/8/layout/target3"/>
    <dgm:cxn modelId="{4FF7A934-85A5-4BB2-94F8-FC85AD30161F}" type="presParOf" srcId="{DC48F4D7-5064-4887-A73A-FEED779DE010}" destId="{B20635ED-0B02-42AC-9A4C-E6B46C82FC3A}" srcOrd="13" destOrd="0" presId="urn:microsoft.com/office/officeart/2005/8/layout/target3"/>
    <dgm:cxn modelId="{1A97CFC8-9FDF-4864-902D-9D02BDF25E0B}" type="presParOf" srcId="{DC48F4D7-5064-4887-A73A-FEED779DE010}" destId="{A39390EA-B707-4DD2-9CB0-F331D5577B5C}" srcOrd="14" destOrd="0" presId="urn:microsoft.com/office/officeart/2005/8/layout/target3"/>
    <dgm:cxn modelId="{38F274E8-7FF8-4F4E-986B-1D2CA704F021}" type="presParOf" srcId="{DC48F4D7-5064-4887-A73A-FEED779DE010}" destId="{D8307EC0-DD0D-48E4-B31E-66AB058B28BF}" srcOrd="15" destOrd="0" presId="urn:microsoft.com/office/officeart/2005/8/layout/target3"/>
    <dgm:cxn modelId="{1E56A1E5-C95A-434A-8666-3EEFA1D3AA23}" type="presParOf" srcId="{DC48F4D7-5064-4887-A73A-FEED779DE010}" destId="{60C60777-6D6B-440B-BBC3-5C50B0BBB7A6}" srcOrd="16" destOrd="0" presId="urn:microsoft.com/office/officeart/2005/8/layout/target3"/>
    <dgm:cxn modelId="{6DF88CF2-8018-420B-B15F-F484B630833C}" type="presParOf" srcId="{DC48F4D7-5064-4887-A73A-FEED779DE010}" destId="{1378E730-4A09-4C2B-B6FB-3118E071E752}" srcOrd="17" destOrd="0" presId="urn:microsoft.com/office/officeart/2005/8/layout/target3"/>
    <dgm:cxn modelId="{E466E00E-4FDE-445A-8683-41429F087487}" type="presParOf" srcId="{DC48F4D7-5064-4887-A73A-FEED779DE010}" destId="{3C6031AB-94A2-46DF-931B-CEADF1679000}" srcOrd="18" destOrd="0" presId="urn:microsoft.com/office/officeart/2005/8/layout/target3"/>
    <dgm:cxn modelId="{639B0910-7BC0-4FC0-9DCE-1328BB360684}" type="presParOf" srcId="{DC48F4D7-5064-4887-A73A-FEED779DE010}" destId="{315CA7D0-CA20-40DF-B76C-8708A1D2D87E}" srcOrd="19" destOrd="0" presId="urn:microsoft.com/office/officeart/2005/8/layout/target3"/>
    <dgm:cxn modelId="{4323B9A7-9ED0-41B5-8609-526042B33616}" type="presParOf" srcId="{DC48F4D7-5064-4887-A73A-FEED779DE010}" destId="{938E3823-1E38-4B8A-BC9C-2F84439556FE}" srcOrd="20" destOrd="0" presId="urn:microsoft.com/office/officeart/2005/8/layout/target3"/>
    <dgm:cxn modelId="{7AE0F89A-C7BA-409A-8C40-76C7F43582EB}" type="presParOf" srcId="{DC48F4D7-5064-4887-A73A-FEED779DE010}" destId="{AE99392F-5E5A-45B6-9D29-F253FF02E794}" srcOrd="21" destOrd="0" presId="urn:microsoft.com/office/officeart/2005/8/layout/target3"/>
    <dgm:cxn modelId="{6B630C8D-22A7-4554-9A8D-AEA475B74B97}" type="presParOf" srcId="{DC48F4D7-5064-4887-A73A-FEED779DE010}" destId="{069A5CE2-9006-4177-B91C-28E84D17924A}" srcOrd="22" destOrd="0" presId="urn:microsoft.com/office/officeart/2005/8/layout/target3"/>
    <dgm:cxn modelId="{E2FD6B37-3D1B-4A74-B744-DC86181286AB}" type="presParOf" srcId="{DC48F4D7-5064-4887-A73A-FEED779DE010}" destId="{1A4CF707-2AA2-472A-AF57-5699A986CF88}" srcOrd="23" destOrd="0" presId="urn:microsoft.com/office/officeart/2005/8/layout/target3"/>
    <dgm:cxn modelId="{650974A1-3BD1-43C3-A5D9-39E09D005CF1}" type="presParOf" srcId="{DC48F4D7-5064-4887-A73A-FEED779DE010}" destId="{BB421B7F-0AFB-4F0A-A8AF-1C7EE3B56295}" srcOrd="2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47925E-2AFF-447F-AA63-3FBCE6D8633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de-DE"/>
        </a:p>
      </dgm:t>
    </dgm:pt>
    <dgm:pt modelId="{56F7883A-2CD7-4140-AB32-C0CEDC6D5568}">
      <dgm:prSet phldrT="[Text]" custT="1"/>
      <dgm:spPr/>
      <dgm:t>
        <a:bodyPr/>
        <a:lstStyle/>
        <a:p>
          <a:r>
            <a:rPr lang="de-DE" sz="2400" dirty="0" smtClean="0"/>
            <a:t>Energiedichte des Energieträgers (Batterie oder Benzin) und Gewicht</a:t>
          </a:r>
          <a:endParaRPr lang="de-DE" sz="2400" dirty="0"/>
        </a:p>
      </dgm:t>
    </dgm:pt>
    <dgm:pt modelId="{E218BD41-17CA-4C83-B4C2-097D42DB56A7}" type="parTrans" cxnId="{F816927B-2FC5-46FB-A444-93B9A2C94C20}">
      <dgm:prSet/>
      <dgm:spPr/>
      <dgm:t>
        <a:bodyPr/>
        <a:lstStyle/>
        <a:p>
          <a:endParaRPr lang="de-DE"/>
        </a:p>
      </dgm:t>
    </dgm:pt>
    <dgm:pt modelId="{4CC48683-A84E-421C-B6CB-DBE3A70CDDB4}" type="sibTrans" cxnId="{F816927B-2FC5-46FB-A444-93B9A2C94C20}">
      <dgm:prSet/>
      <dgm:spPr/>
      <dgm:t>
        <a:bodyPr/>
        <a:lstStyle/>
        <a:p>
          <a:endParaRPr lang="de-DE"/>
        </a:p>
      </dgm:t>
    </dgm:pt>
    <dgm:pt modelId="{13570226-4DD6-4FE1-A278-6EFE7DFCB61D}">
      <dgm:prSet custT="1"/>
      <dgm:spPr/>
      <dgm:t>
        <a:bodyPr/>
        <a:lstStyle/>
        <a:p>
          <a:r>
            <a:rPr lang="de-DE" sz="2400" dirty="0" smtClean="0"/>
            <a:t>Wirkungsgrad von Verbrennungs- und Elektromotoren</a:t>
          </a:r>
          <a:endParaRPr lang="de-DE" sz="2400" dirty="0"/>
        </a:p>
      </dgm:t>
    </dgm:pt>
    <dgm:pt modelId="{368A3E26-FC44-44F3-BA34-980A5BCA112E}" type="parTrans" cxnId="{8F13AE9B-E8F0-47E9-99F1-92EB92484764}">
      <dgm:prSet/>
      <dgm:spPr/>
      <dgm:t>
        <a:bodyPr/>
        <a:lstStyle/>
        <a:p>
          <a:endParaRPr lang="de-DE"/>
        </a:p>
      </dgm:t>
    </dgm:pt>
    <dgm:pt modelId="{2E24C415-3F23-4973-B141-51E9BCEAF889}" type="sibTrans" cxnId="{8F13AE9B-E8F0-47E9-99F1-92EB92484764}">
      <dgm:prSet/>
      <dgm:spPr/>
      <dgm:t>
        <a:bodyPr/>
        <a:lstStyle/>
        <a:p>
          <a:endParaRPr lang="de-DE"/>
        </a:p>
      </dgm:t>
    </dgm:pt>
    <dgm:pt modelId="{80FF6695-B4E1-44E1-AF6E-0666C7DBD0C2}">
      <dgm:prSet custT="1"/>
      <dgm:spPr/>
      <dgm:t>
        <a:bodyPr/>
        <a:lstStyle/>
        <a:p>
          <a:r>
            <a:rPr lang="de-DE" sz="2400" dirty="0" smtClean="0"/>
            <a:t>Nutzungsgrad bei einer Fahrt, Tank- oder Akkufüllung (Stopps, Berge, Heizung usw.)</a:t>
          </a:r>
          <a:endParaRPr lang="de-DE" sz="2400" dirty="0"/>
        </a:p>
      </dgm:t>
    </dgm:pt>
    <dgm:pt modelId="{C6E8A7EA-44FF-498C-AAC7-E5EBF77F53AF}" type="parTrans" cxnId="{9A890A0B-A36A-4812-B56D-E40E5A0E079B}">
      <dgm:prSet/>
      <dgm:spPr/>
      <dgm:t>
        <a:bodyPr/>
        <a:lstStyle/>
        <a:p>
          <a:endParaRPr lang="de-DE"/>
        </a:p>
      </dgm:t>
    </dgm:pt>
    <dgm:pt modelId="{56705581-CC1B-45B3-B4C3-91D0E770B874}" type="sibTrans" cxnId="{9A890A0B-A36A-4812-B56D-E40E5A0E079B}">
      <dgm:prSet/>
      <dgm:spPr/>
      <dgm:t>
        <a:bodyPr/>
        <a:lstStyle/>
        <a:p>
          <a:endParaRPr lang="de-DE"/>
        </a:p>
      </dgm:t>
    </dgm:pt>
    <dgm:pt modelId="{4970BA44-05AE-4BE2-9E4F-D1D1BB50AFBE}">
      <dgm:prSet custT="1"/>
      <dgm:spPr/>
      <dgm:t>
        <a:bodyPr/>
        <a:lstStyle/>
        <a:p>
          <a:r>
            <a:rPr lang="de-DE" sz="2400" dirty="0" smtClean="0"/>
            <a:t>Reichweite und Kosten</a:t>
          </a:r>
          <a:endParaRPr lang="de-DE" sz="2400" dirty="0"/>
        </a:p>
      </dgm:t>
    </dgm:pt>
    <dgm:pt modelId="{19FDBD48-2CA2-4A48-8601-869062BE3C4D}" type="parTrans" cxnId="{68D6CFE2-7F90-4825-B43B-4CC17E9E54F0}">
      <dgm:prSet/>
      <dgm:spPr/>
      <dgm:t>
        <a:bodyPr/>
        <a:lstStyle/>
        <a:p>
          <a:endParaRPr lang="de-DE"/>
        </a:p>
      </dgm:t>
    </dgm:pt>
    <dgm:pt modelId="{8966B08C-FB61-432D-A59B-15BF3FD67935}" type="sibTrans" cxnId="{68D6CFE2-7F90-4825-B43B-4CC17E9E54F0}">
      <dgm:prSet/>
      <dgm:spPr/>
      <dgm:t>
        <a:bodyPr/>
        <a:lstStyle/>
        <a:p>
          <a:endParaRPr lang="de-DE"/>
        </a:p>
      </dgm:t>
    </dgm:pt>
    <dgm:pt modelId="{4002E6FD-35CD-4644-A47E-D5F5B6FA86AB}" type="pres">
      <dgm:prSet presAssocID="{4B47925E-2AFF-447F-AA63-3FBCE6D86334}" presName="Name0" presStyleCnt="0">
        <dgm:presLayoutVars>
          <dgm:dir/>
          <dgm:animLvl val="lvl"/>
          <dgm:resizeHandles val="exact"/>
        </dgm:presLayoutVars>
      </dgm:prSet>
      <dgm:spPr/>
      <dgm:t>
        <a:bodyPr/>
        <a:lstStyle/>
        <a:p>
          <a:endParaRPr lang="de-DE"/>
        </a:p>
      </dgm:t>
    </dgm:pt>
    <dgm:pt modelId="{73BD60A1-7549-4A9B-AEBE-A14586B19515}" type="pres">
      <dgm:prSet presAssocID="{4970BA44-05AE-4BE2-9E4F-D1D1BB50AFBE}" presName="boxAndChildren" presStyleCnt="0"/>
      <dgm:spPr/>
    </dgm:pt>
    <dgm:pt modelId="{01DC32DE-2D42-481F-BE1C-F07A17AE1182}" type="pres">
      <dgm:prSet presAssocID="{4970BA44-05AE-4BE2-9E4F-D1D1BB50AFBE}" presName="parentTextBox" presStyleLbl="node1" presStyleIdx="0" presStyleCnt="4"/>
      <dgm:spPr/>
      <dgm:t>
        <a:bodyPr/>
        <a:lstStyle/>
        <a:p>
          <a:endParaRPr lang="de-DE"/>
        </a:p>
      </dgm:t>
    </dgm:pt>
    <dgm:pt modelId="{95C4FEAD-F72A-4131-BAB3-6F570145850C}" type="pres">
      <dgm:prSet presAssocID="{56705581-CC1B-45B3-B4C3-91D0E770B874}" presName="sp" presStyleCnt="0"/>
      <dgm:spPr/>
    </dgm:pt>
    <dgm:pt modelId="{F3190384-BCBE-4432-8A24-466F3350795C}" type="pres">
      <dgm:prSet presAssocID="{80FF6695-B4E1-44E1-AF6E-0666C7DBD0C2}" presName="arrowAndChildren" presStyleCnt="0"/>
      <dgm:spPr/>
    </dgm:pt>
    <dgm:pt modelId="{BCCBF788-B674-4322-8E15-BBD8246E80C0}" type="pres">
      <dgm:prSet presAssocID="{80FF6695-B4E1-44E1-AF6E-0666C7DBD0C2}" presName="parentTextArrow" presStyleLbl="node1" presStyleIdx="1" presStyleCnt="4"/>
      <dgm:spPr/>
      <dgm:t>
        <a:bodyPr/>
        <a:lstStyle/>
        <a:p>
          <a:endParaRPr lang="de-DE"/>
        </a:p>
      </dgm:t>
    </dgm:pt>
    <dgm:pt modelId="{F66DE2C7-10CE-498E-A599-DB74297D255A}" type="pres">
      <dgm:prSet presAssocID="{2E24C415-3F23-4973-B141-51E9BCEAF889}" presName="sp" presStyleCnt="0"/>
      <dgm:spPr/>
    </dgm:pt>
    <dgm:pt modelId="{3CBB12EB-7B68-4ABF-BD58-93FD3F62941A}" type="pres">
      <dgm:prSet presAssocID="{13570226-4DD6-4FE1-A278-6EFE7DFCB61D}" presName="arrowAndChildren" presStyleCnt="0"/>
      <dgm:spPr/>
    </dgm:pt>
    <dgm:pt modelId="{A405594B-A86D-4601-A84A-D79FA36B1B7C}" type="pres">
      <dgm:prSet presAssocID="{13570226-4DD6-4FE1-A278-6EFE7DFCB61D}" presName="parentTextArrow" presStyleLbl="node1" presStyleIdx="2" presStyleCnt="4"/>
      <dgm:spPr/>
      <dgm:t>
        <a:bodyPr/>
        <a:lstStyle/>
        <a:p>
          <a:endParaRPr lang="de-DE"/>
        </a:p>
      </dgm:t>
    </dgm:pt>
    <dgm:pt modelId="{C3322C52-1F80-4CA8-B26F-6152342CC151}" type="pres">
      <dgm:prSet presAssocID="{4CC48683-A84E-421C-B6CB-DBE3A70CDDB4}" presName="sp" presStyleCnt="0"/>
      <dgm:spPr/>
    </dgm:pt>
    <dgm:pt modelId="{09C78E48-D5A9-4C22-8BDD-AA19838C2C9D}" type="pres">
      <dgm:prSet presAssocID="{56F7883A-2CD7-4140-AB32-C0CEDC6D5568}" presName="arrowAndChildren" presStyleCnt="0"/>
      <dgm:spPr/>
    </dgm:pt>
    <dgm:pt modelId="{EED692CF-8680-4316-9B33-6577EAB0BC87}" type="pres">
      <dgm:prSet presAssocID="{56F7883A-2CD7-4140-AB32-C0CEDC6D5568}" presName="parentTextArrow" presStyleLbl="node1" presStyleIdx="3" presStyleCnt="4" custLinFactNeighborX="690" custLinFactNeighborY="-41092"/>
      <dgm:spPr/>
      <dgm:t>
        <a:bodyPr/>
        <a:lstStyle/>
        <a:p>
          <a:endParaRPr lang="de-DE"/>
        </a:p>
      </dgm:t>
    </dgm:pt>
  </dgm:ptLst>
  <dgm:cxnLst>
    <dgm:cxn modelId="{20C2F691-41BC-417C-BA6E-21EFECCC5137}" type="presOf" srcId="{4970BA44-05AE-4BE2-9E4F-D1D1BB50AFBE}" destId="{01DC32DE-2D42-481F-BE1C-F07A17AE1182}" srcOrd="0" destOrd="0" presId="urn:microsoft.com/office/officeart/2005/8/layout/process4"/>
    <dgm:cxn modelId="{68D6CFE2-7F90-4825-B43B-4CC17E9E54F0}" srcId="{4B47925E-2AFF-447F-AA63-3FBCE6D86334}" destId="{4970BA44-05AE-4BE2-9E4F-D1D1BB50AFBE}" srcOrd="3" destOrd="0" parTransId="{19FDBD48-2CA2-4A48-8601-869062BE3C4D}" sibTransId="{8966B08C-FB61-432D-A59B-15BF3FD67935}"/>
    <dgm:cxn modelId="{4F36F799-5F20-4E8E-93D5-4301E4886E2F}" type="presOf" srcId="{4B47925E-2AFF-447F-AA63-3FBCE6D86334}" destId="{4002E6FD-35CD-4644-A47E-D5F5B6FA86AB}" srcOrd="0" destOrd="0" presId="urn:microsoft.com/office/officeart/2005/8/layout/process4"/>
    <dgm:cxn modelId="{29841E5E-7D8B-4EA9-B37B-710DC0A32BB8}" type="presOf" srcId="{80FF6695-B4E1-44E1-AF6E-0666C7DBD0C2}" destId="{BCCBF788-B674-4322-8E15-BBD8246E80C0}" srcOrd="0" destOrd="0" presId="urn:microsoft.com/office/officeart/2005/8/layout/process4"/>
    <dgm:cxn modelId="{8683F7A1-BCDE-4230-9D20-6037AEC1E12C}" type="presOf" srcId="{56F7883A-2CD7-4140-AB32-C0CEDC6D5568}" destId="{EED692CF-8680-4316-9B33-6577EAB0BC87}" srcOrd="0" destOrd="0" presId="urn:microsoft.com/office/officeart/2005/8/layout/process4"/>
    <dgm:cxn modelId="{8F13AE9B-E8F0-47E9-99F1-92EB92484764}" srcId="{4B47925E-2AFF-447F-AA63-3FBCE6D86334}" destId="{13570226-4DD6-4FE1-A278-6EFE7DFCB61D}" srcOrd="1" destOrd="0" parTransId="{368A3E26-FC44-44F3-BA34-980A5BCA112E}" sibTransId="{2E24C415-3F23-4973-B141-51E9BCEAF889}"/>
    <dgm:cxn modelId="{9A890A0B-A36A-4812-B56D-E40E5A0E079B}" srcId="{4B47925E-2AFF-447F-AA63-3FBCE6D86334}" destId="{80FF6695-B4E1-44E1-AF6E-0666C7DBD0C2}" srcOrd="2" destOrd="0" parTransId="{C6E8A7EA-44FF-498C-AAC7-E5EBF77F53AF}" sibTransId="{56705581-CC1B-45B3-B4C3-91D0E770B874}"/>
    <dgm:cxn modelId="{B7E3358F-78E1-4FB6-9C6A-F849FEF80583}" type="presOf" srcId="{13570226-4DD6-4FE1-A278-6EFE7DFCB61D}" destId="{A405594B-A86D-4601-A84A-D79FA36B1B7C}" srcOrd="0" destOrd="0" presId="urn:microsoft.com/office/officeart/2005/8/layout/process4"/>
    <dgm:cxn modelId="{F816927B-2FC5-46FB-A444-93B9A2C94C20}" srcId="{4B47925E-2AFF-447F-AA63-3FBCE6D86334}" destId="{56F7883A-2CD7-4140-AB32-C0CEDC6D5568}" srcOrd="0" destOrd="0" parTransId="{E218BD41-17CA-4C83-B4C2-097D42DB56A7}" sibTransId="{4CC48683-A84E-421C-B6CB-DBE3A70CDDB4}"/>
    <dgm:cxn modelId="{3283C0C5-DCBF-477E-8784-CC8E3504B0B1}" type="presParOf" srcId="{4002E6FD-35CD-4644-A47E-D5F5B6FA86AB}" destId="{73BD60A1-7549-4A9B-AEBE-A14586B19515}" srcOrd="0" destOrd="0" presId="urn:microsoft.com/office/officeart/2005/8/layout/process4"/>
    <dgm:cxn modelId="{40EA8CC2-78C6-4A61-8BF3-984B9DB0FFC1}" type="presParOf" srcId="{73BD60A1-7549-4A9B-AEBE-A14586B19515}" destId="{01DC32DE-2D42-481F-BE1C-F07A17AE1182}" srcOrd="0" destOrd="0" presId="urn:microsoft.com/office/officeart/2005/8/layout/process4"/>
    <dgm:cxn modelId="{B69D6FBB-7571-4583-9F2F-132BBA402C01}" type="presParOf" srcId="{4002E6FD-35CD-4644-A47E-D5F5B6FA86AB}" destId="{95C4FEAD-F72A-4131-BAB3-6F570145850C}" srcOrd="1" destOrd="0" presId="urn:microsoft.com/office/officeart/2005/8/layout/process4"/>
    <dgm:cxn modelId="{8B577B33-555A-43C0-80AC-D9753311E8B0}" type="presParOf" srcId="{4002E6FD-35CD-4644-A47E-D5F5B6FA86AB}" destId="{F3190384-BCBE-4432-8A24-466F3350795C}" srcOrd="2" destOrd="0" presId="urn:microsoft.com/office/officeart/2005/8/layout/process4"/>
    <dgm:cxn modelId="{055218B4-5C7D-4518-8C5E-CE89770A2B63}" type="presParOf" srcId="{F3190384-BCBE-4432-8A24-466F3350795C}" destId="{BCCBF788-B674-4322-8E15-BBD8246E80C0}" srcOrd="0" destOrd="0" presId="urn:microsoft.com/office/officeart/2005/8/layout/process4"/>
    <dgm:cxn modelId="{91E97232-5CE6-4892-8760-BC8077ECD24E}" type="presParOf" srcId="{4002E6FD-35CD-4644-A47E-D5F5B6FA86AB}" destId="{F66DE2C7-10CE-498E-A599-DB74297D255A}" srcOrd="3" destOrd="0" presId="urn:microsoft.com/office/officeart/2005/8/layout/process4"/>
    <dgm:cxn modelId="{94EE9998-D935-4248-98BC-0C86C176C9ED}" type="presParOf" srcId="{4002E6FD-35CD-4644-A47E-D5F5B6FA86AB}" destId="{3CBB12EB-7B68-4ABF-BD58-93FD3F62941A}" srcOrd="4" destOrd="0" presId="urn:microsoft.com/office/officeart/2005/8/layout/process4"/>
    <dgm:cxn modelId="{E455CF52-F2A2-4BB0-884F-5795EDF932E7}" type="presParOf" srcId="{3CBB12EB-7B68-4ABF-BD58-93FD3F62941A}" destId="{A405594B-A86D-4601-A84A-D79FA36B1B7C}" srcOrd="0" destOrd="0" presId="urn:microsoft.com/office/officeart/2005/8/layout/process4"/>
    <dgm:cxn modelId="{F58242C5-FB1F-4894-ACB0-57C561E76E42}" type="presParOf" srcId="{4002E6FD-35CD-4644-A47E-D5F5B6FA86AB}" destId="{C3322C52-1F80-4CA8-B26F-6152342CC151}" srcOrd="5" destOrd="0" presId="urn:microsoft.com/office/officeart/2005/8/layout/process4"/>
    <dgm:cxn modelId="{A7D167A8-60C3-46C7-9E2A-FBA9E4541330}" type="presParOf" srcId="{4002E6FD-35CD-4644-A47E-D5F5B6FA86AB}" destId="{09C78E48-D5A9-4C22-8BDD-AA19838C2C9D}" srcOrd="6" destOrd="0" presId="urn:microsoft.com/office/officeart/2005/8/layout/process4"/>
    <dgm:cxn modelId="{375C09E9-52D5-4679-98E6-067917F54D23}" type="presParOf" srcId="{09C78E48-D5A9-4C22-8BDD-AA19838C2C9D}" destId="{EED692CF-8680-4316-9B33-6577EAB0BC8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E9AA1-1F81-4C7B-8F0C-527F4B4C7F55}">
      <dsp:nvSpPr>
        <dsp:cNvPr id="0" name=""/>
        <dsp:cNvSpPr/>
      </dsp:nvSpPr>
      <dsp:spPr>
        <a:xfrm>
          <a:off x="0" y="0"/>
          <a:ext cx="6048671" cy="604867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B2D9E5-2077-4E77-A318-85615D490F4F}">
      <dsp:nvSpPr>
        <dsp:cNvPr id="0" name=""/>
        <dsp:cNvSpPr/>
      </dsp:nvSpPr>
      <dsp:spPr>
        <a:xfrm>
          <a:off x="3024335" y="0"/>
          <a:ext cx="8280920" cy="604867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de-DE" sz="3200" kern="1200" dirty="0" err="1" smtClean="0"/>
            <a:t>Tera</a:t>
          </a:r>
          <a:endParaRPr lang="de-DE" sz="3200" kern="1200" dirty="0"/>
        </a:p>
      </dsp:txBody>
      <dsp:txXfrm>
        <a:off x="3024335" y="0"/>
        <a:ext cx="4140460" cy="967787"/>
      </dsp:txXfrm>
    </dsp:sp>
    <dsp:sp modelId="{65EDB53F-B90F-463E-B580-E024979A79DE}">
      <dsp:nvSpPr>
        <dsp:cNvPr id="0" name=""/>
        <dsp:cNvSpPr/>
      </dsp:nvSpPr>
      <dsp:spPr>
        <a:xfrm>
          <a:off x="635110" y="967787"/>
          <a:ext cx="4778450" cy="477845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73D934-C822-4EF0-943C-1AD5B580D89E}">
      <dsp:nvSpPr>
        <dsp:cNvPr id="0" name=""/>
        <dsp:cNvSpPr/>
      </dsp:nvSpPr>
      <dsp:spPr>
        <a:xfrm>
          <a:off x="3024335" y="967787"/>
          <a:ext cx="8280920" cy="4778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de-DE" sz="3200" kern="1200" dirty="0" err="1" smtClean="0"/>
            <a:t>Giga</a:t>
          </a:r>
          <a:endParaRPr lang="de-DE" sz="3200" kern="1200" dirty="0"/>
        </a:p>
      </dsp:txBody>
      <dsp:txXfrm>
        <a:off x="3024335" y="967787"/>
        <a:ext cx="4140460" cy="967787"/>
      </dsp:txXfrm>
    </dsp:sp>
    <dsp:sp modelId="{C2997C1F-C8D3-43F5-8A6B-169CD27178FA}">
      <dsp:nvSpPr>
        <dsp:cNvPr id="0" name=""/>
        <dsp:cNvSpPr/>
      </dsp:nvSpPr>
      <dsp:spPr>
        <a:xfrm>
          <a:off x="1270221" y="1935575"/>
          <a:ext cx="3508229" cy="350822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E3A011-913C-4676-BBBC-FCCD479319DB}">
      <dsp:nvSpPr>
        <dsp:cNvPr id="0" name=""/>
        <dsp:cNvSpPr/>
      </dsp:nvSpPr>
      <dsp:spPr>
        <a:xfrm>
          <a:off x="3024335" y="1935575"/>
          <a:ext cx="8280920" cy="350822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de-DE" sz="3200" kern="1200" smtClean="0"/>
            <a:t>Mega</a:t>
          </a:r>
          <a:endParaRPr lang="de-DE" sz="3200" kern="1200"/>
        </a:p>
      </dsp:txBody>
      <dsp:txXfrm>
        <a:off x="3024335" y="1935575"/>
        <a:ext cx="4140460" cy="967787"/>
      </dsp:txXfrm>
    </dsp:sp>
    <dsp:sp modelId="{EB3A6B5F-223B-49DB-909B-987C7D7524CF}">
      <dsp:nvSpPr>
        <dsp:cNvPr id="0" name=""/>
        <dsp:cNvSpPr/>
      </dsp:nvSpPr>
      <dsp:spPr>
        <a:xfrm>
          <a:off x="1905331" y="2903362"/>
          <a:ext cx="2238008" cy="223800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378011-9759-45AF-841F-E0F14BE5C22E}">
      <dsp:nvSpPr>
        <dsp:cNvPr id="0" name=""/>
        <dsp:cNvSpPr/>
      </dsp:nvSpPr>
      <dsp:spPr>
        <a:xfrm>
          <a:off x="3024335" y="2903362"/>
          <a:ext cx="8280920" cy="223800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de-DE" sz="3200" kern="1200" dirty="0" smtClean="0"/>
            <a:t>Kilo</a:t>
          </a:r>
          <a:endParaRPr lang="de-DE" sz="3200" kern="1200" dirty="0"/>
        </a:p>
      </dsp:txBody>
      <dsp:txXfrm>
        <a:off x="3024335" y="2903362"/>
        <a:ext cx="4140460" cy="967787"/>
      </dsp:txXfrm>
    </dsp:sp>
    <dsp:sp modelId="{B20635ED-0B02-42AC-9A4C-E6B46C82FC3A}">
      <dsp:nvSpPr>
        <dsp:cNvPr id="0" name=""/>
        <dsp:cNvSpPr/>
      </dsp:nvSpPr>
      <dsp:spPr>
        <a:xfrm>
          <a:off x="2540442" y="3871150"/>
          <a:ext cx="967787" cy="96778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9390EA-B707-4DD2-9CB0-F331D5577B5C}">
      <dsp:nvSpPr>
        <dsp:cNvPr id="0" name=""/>
        <dsp:cNvSpPr/>
      </dsp:nvSpPr>
      <dsp:spPr>
        <a:xfrm>
          <a:off x="3024335" y="3871150"/>
          <a:ext cx="8280920" cy="96778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de-DE" sz="3200" kern="1200" dirty="0" smtClean="0"/>
            <a:t>Ursprüngliche Einheit</a:t>
          </a:r>
          <a:endParaRPr lang="de-DE" sz="3200" kern="1200" dirty="0"/>
        </a:p>
      </dsp:txBody>
      <dsp:txXfrm>
        <a:off x="3024335" y="3871150"/>
        <a:ext cx="4140460" cy="967787"/>
      </dsp:txXfrm>
    </dsp:sp>
    <dsp:sp modelId="{60C60777-6D6B-440B-BBC3-5C50B0BBB7A6}">
      <dsp:nvSpPr>
        <dsp:cNvPr id="0" name=""/>
        <dsp:cNvSpPr/>
      </dsp:nvSpPr>
      <dsp:spPr>
        <a:xfrm>
          <a:off x="7164795" y="0"/>
          <a:ext cx="4140460" cy="9677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422400">
            <a:lnSpc>
              <a:spcPct val="90000"/>
            </a:lnSpc>
            <a:spcBef>
              <a:spcPct val="0"/>
            </a:spcBef>
            <a:spcAft>
              <a:spcPct val="15000"/>
            </a:spcAft>
            <a:buChar char="••"/>
          </a:pPr>
          <a:r>
            <a:rPr lang="de-DE" sz="3200" kern="1200" dirty="0" smtClean="0"/>
            <a:t>Billion</a:t>
          </a:r>
          <a:endParaRPr lang="de-DE" sz="3200" kern="1200" dirty="0"/>
        </a:p>
      </dsp:txBody>
      <dsp:txXfrm>
        <a:off x="7164795" y="0"/>
        <a:ext cx="4140460" cy="967787"/>
      </dsp:txXfrm>
    </dsp:sp>
    <dsp:sp modelId="{3C6031AB-94A2-46DF-931B-CEADF1679000}">
      <dsp:nvSpPr>
        <dsp:cNvPr id="0" name=""/>
        <dsp:cNvSpPr/>
      </dsp:nvSpPr>
      <dsp:spPr>
        <a:xfrm>
          <a:off x="7164795" y="967787"/>
          <a:ext cx="4140460" cy="9677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422400">
            <a:lnSpc>
              <a:spcPct val="90000"/>
            </a:lnSpc>
            <a:spcBef>
              <a:spcPct val="0"/>
            </a:spcBef>
            <a:spcAft>
              <a:spcPct val="15000"/>
            </a:spcAft>
            <a:buChar char="••"/>
          </a:pPr>
          <a:r>
            <a:rPr lang="de-DE" sz="3200" kern="1200" dirty="0" smtClean="0"/>
            <a:t>Milliarde (Englisch Milliarde = Billion)</a:t>
          </a:r>
          <a:endParaRPr lang="de-DE" sz="3200" kern="1200" dirty="0"/>
        </a:p>
      </dsp:txBody>
      <dsp:txXfrm>
        <a:off x="7164795" y="967787"/>
        <a:ext cx="4140460" cy="967787"/>
      </dsp:txXfrm>
    </dsp:sp>
    <dsp:sp modelId="{938E3823-1E38-4B8A-BC9C-2F84439556FE}">
      <dsp:nvSpPr>
        <dsp:cNvPr id="0" name=""/>
        <dsp:cNvSpPr/>
      </dsp:nvSpPr>
      <dsp:spPr>
        <a:xfrm>
          <a:off x="7164795" y="1935575"/>
          <a:ext cx="4140460" cy="9677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422400">
            <a:lnSpc>
              <a:spcPct val="90000"/>
            </a:lnSpc>
            <a:spcBef>
              <a:spcPct val="0"/>
            </a:spcBef>
            <a:spcAft>
              <a:spcPct val="15000"/>
            </a:spcAft>
            <a:buChar char="••"/>
          </a:pPr>
          <a:r>
            <a:rPr lang="de-DE" sz="3200" kern="1200" dirty="0" smtClean="0"/>
            <a:t>Million</a:t>
          </a:r>
          <a:endParaRPr lang="de-DE" sz="3200" kern="1200" dirty="0"/>
        </a:p>
      </dsp:txBody>
      <dsp:txXfrm>
        <a:off x="7164795" y="1935575"/>
        <a:ext cx="4140460" cy="967787"/>
      </dsp:txXfrm>
    </dsp:sp>
    <dsp:sp modelId="{069A5CE2-9006-4177-B91C-28E84D17924A}">
      <dsp:nvSpPr>
        <dsp:cNvPr id="0" name=""/>
        <dsp:cNvSpPr/>
      </dsp:nvSpPr>
      <dsp:spPr>
        <a:xfrm>
          <a:off x="7164795" y="2903362"/>
          <a:ext cx="4140460" cy="9677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422400">
            <a:lnSpc>
              <a:spcPct val="90000"/>
            </a:lnSpc>
            <a:spcBef>
              <a:spcPct val="0"/>
            </a:spcBef>
            <a:spcAft>
              <a:spcPct val="15000"/>
            </a:spcAft>
            <a:buChar char="••"/>
          </a:pPr>
          <a:r>
            <a:rPr lang="de-DE" sz="3200" kern="1200" dirty="0" smtClean="0"/>
            <a:t>Tausend</a:t>
          </a:r>
          <a:endParaRPr lang="de-DE" sz="3200" kern="1200" dirty="0"/>
        </a:p>
      </dsp:txBody>
      <dsp:txXfrm>
        <a:off x="7164795" y="2903362"/>
        <a:ext cx="4140460" cy="967787"/>
      </dsp:txXfrm>
    </dsp:sp>
    <dsp:sp modelId="{BB421B7F-0AFB-4F0A-A8AF-1C7EE3B56295}">
      <dsp:nvSpPr>
        <dsp:cNvPr id="0" name=""/>
        <dsp:cNvSpPr/>
      </dsp:nvSpPr>
      <dsp:spPr>
        <a:xfrm>
          <a:off x="7164795" y="3871150"/>
          <a:ext cx="4140460" cy="9677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422400">
            <a:lnSpc>
              <a:spcPct val="90000"/>
            </a:lnSpc>
            <a:spcBef>
              <a:spcPct val="0"/>
            </a:spcBef>
            <a:spcAft>
              <a:spcPct val="15000"/>
            </a:spcAft>
            <a:buChar char="••"/>
          </a:pPr>
          <a:r>
            <a:rPr lang="de-DE" sz="3200" kern="1200" dirty="0" smtClean="0"/>
            <a:t>Watt, Wattstunde, Meter, Gramm</a:t>
          </a:r>
          <a:endParaRPr lang="de-DE" sz="3200" kern="1200" dirty="0"/>
        </a:p>
      </dsp:txBody>
      <dsp:txXfrm>
        <a:off x="7164795" y="3871150"/>
        <a:ext cx="4140460" cy="967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C32DE-2D42-481F-BE1C-F07A17AE1182}">
      <dsp:nvSpPr>
        <dsp:cNvPr id="0" name=""/>
        <dsp:cNvSpPr/>
      </dsp:nvSpPr>
      <dsp:spPr>
        <a:xfrm>
          <a:off x="0" y="3366544"/>
          <a:ext cx="8640960" cy="736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de-DE" sz="2400" kern="1200" dirty="0" smtClean="0"/>
            <a:t>Reichweite und Kosten</a:t>
          </a:r>
          <a:endParaRPr lang="de-DE" sz="2400" kern="1200" dirty="0"/>
        </a:p>
      </dsp:txBody>
      <dsp:txXfrm>
        <a:off x="0" y="3366544"/>
        <a:ext cx="8640960" cy="736517"/>
      </dsp:txXfrm>
    </dsp:sp>
    <dsp:sp modelId="{BCCBF788-B674-4322-8E15-BBD8246E80C0}">
      <dsp:nvSpPr>
        <dsp:cNvPr id="0" name=""/>
        <dsp:cNvSpPr/>
      </dsp:nvSpPr>
      <dsp:spPr>
        <a:xfrm rot="10800000">
          <a:off x="0" y="2244827"/>
          <a:ext cx="8640960" cy="1132763"/>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de-DE" sz="2400" kern="1200" dirty="0" smtClean="0"/>
            <a:t>Nutzungsgrad bei einer Fahrt, Tank- oder Akkufüllung (Stopps, Berge, Heizung usw.)</a:t>
          </a:r>
          <a:endParaRPr lang="de-DE" sz="2400" kern="1200" dirty="0"/>
        </a:p>
      </dsp:txBody>
      <dsp:txXfrm rot="10800000">
        <a:off x="0" y="2244827"/>
        <a:ext cx="8640960" cy="736035"/>
      </dsp:txXfrm>
    </dsp:sp>
    <dsp:sp modelId="{A405594B-A86D-4601-A84A-D79FA36B1B7C}">
      <dsp:nvSpPr>
        <dsp:cNvPr id="0" name=""/>
        <dsp:cNvSpPr/>
      </dsp:nvSpPr>
      <dsp:spPr>
        <a:xfrm rot="10800000">
          <a:off x="0" y="1123111"/>
          <a:ext cx="8640960" cy="1132763"/>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de-DE" sz="2400" kern="1200" dirty="0" smtClean="0"/>
            <a:t>Wirkungsgrad von Verbrennungs- und Elektromotoren</a:t>
          </a:r>
          <a:endParaRPr lang="de-DE" sz="2400" kern="1200" dirty="0"/>
        </a:p>
      </dsp:txBody>
      <dsp:txXfrm rot="10800000">
        <a:off x="0" y="1123111"/>
        <a:ext cx="8640960" cy="736035"/>
      </dsp:txXfrm>
    </dsp:sp>
    <dsp:sp modelId="{EED692CF-8680-4316-9B33-6577EAB0BC87}">
      <dsp:nvSpPr>
        <dsp:cNvPr id="0" name=""/>
        <dsp:cNvSpPr/>
      </dsp:nvSpPr>
      <dsp:spPr>
        <a:xfrm rot="10800000">
          <a:off x="0" y="0"/>
          <a:ext cx="8640960" cy="1132763"/>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de-DE" sz="2400" kern="1200" dirty="0" smtClean="0"/>
            <a:t>Energiedichte des Energieträgers (Batterie oder Benzin) und Gewicht</a:t>
          </a:r>
          <a:endParaRPr lang="de-DE" sz="2400" kern="1200" dirty="0"/>
        </a:p>
      </dsp:txBody>
      <dsp:txXfrm rot="10800000">
        <a:off x="0" y="0"/>
        <a:ext cx="8640960" cy="73603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C3B6907C-46B7-43E9-B2D8-56807C7A445D}" type="datetimeFigureOut">
              <a:rPr lang="de-DE" smtClean="0"/>
              <a:pPr/>
              <a:t>22.03.2018</a:t>
            </a:fld>
            <a:endParaRPr lang="de-DE"/>
          </a:p>
        </p:txBody>
      </p:sp>
      <p:sp>
        <p:nvSpPr>
          <p:cNvPr id="4" name="Folienbildplatzhalt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2F1DD326-8DC7-4A23-AE08-9C89E1703C58}" type="slidenum">
              <a:rPr lang="de-DE" smtClean="0"/>
              <a:pPr/>
              <a:t>‹Nr.›</a:t>
            </a:fld>
            <a:endParaRPr lang="de-DE"/>
          </a:p>
        </p:txBody>
      </p:sp>
    </p:spTree>
    <p:extLst>
      <p:ext uri="{BB962C8B-B14F-4D97-AF65-F5344CB8AC3E}">
        <p14:creationId xmlns:p14="http://schemas.microsoft.com/office/powerpoint/2010/main" val="2174015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a:t>
            </a:fld>
            <a:endParaRPr lang="de-DE"/>
          </a:p>
        </p:txBody>
      </p:sp>
    </p:spTree>
    <p:extLst>
      <p:ext uri="{BB962C8B-B14F-4D97-AF65-F5344CB8AC3E}">
        <p14:creationId xmlns:p14="http://schemas.microsoft.com/office/powerpoint/2010/main" val="2946857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Quelle: Darstellung in Anlehnung</a:t>
            </a:r>
            <a:r>
              <a:rPr lang="de-DE" baseline="0" dirty="0"/>
              <a:t> an</a:t>
            </a:r>
            <a:r>
              <a:rPr lang="de-DE" dirty="0"/>
              <a:t>: http://www.leifiphysik.de/mechanik/arbeit-energie-und-leistung, Zugriff</a:t>
            </a:r>
            <a:r>
              <a:rPr lang="de-DE" baseline="0" dirty="0"/>
              <a:t> 17.01.2017</a:t>
            </a:r>
          </a:p>
          <a:p>
            <a:endParaRPr lang="en-GB"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12</a:t>
            </a:fld>
            <a:endParaRPr lang="de-DE"/>
          </a:p>
        </p:txBody>
      </p:sp>
    </p:spTree>
    <p:extLst>
      <p:ext uri="{BB962C8B-B14F-4D97-AF65-F5344CB8AC3E}">
        <p14:creationId xmlns:p14="http://schemas.microsoft.com/office/powerpoint/2010/main" val="1552361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Als letztes wäre noch hinzuzufügen, dass all diese Einheiten sich auf die verschiedensten Energiequellen beziehen können. Es schadet als Ökonom also nicht, wenn man etwas Hintergrundwissen über die Herkunft und die Art der Energie hat. Grundsätzlich gibt es verschiedene Formen von Energie. Zum einen wäre da die chemische Energie. Diese Art von Energie ruht in </a:t>
            </a:r>
            <a:r>
              <a:rPr lang="de-DE" sz="1200" kern="1200" dirty="0" err="1">
                <a:solidFill>
                  <a:schemeClr val="tx1"/>
                </a:solidFill>
                <a:effectLst/>
                <a:latin typeface="+mn-lt"/>
                <a:ea typeface="+mn-ea"/>
                <a:cs typeface="+mn-cs"/>
              </a:rPr>
              <a:t>energielastigen</a:t>
            </a:r>
            <a:r>
              <a:rPr lang="de-DE" sz="1200" kern="1200" dirty="0">
                <a:solidFill>
                  <a:schemeClr val="tx1"/>
                </a:solidFill>
                <a:effectLst/>
                <a:latin typeface="+mn-lt"/>
                <a:ea typeface="+mn-ea"/>
                <a:cs typeface="+mn-cs"/>
              </a:rPr>
              <a:t> Ressourcen wie beispielsweise Öl, Kohle oder auch Holz. Durch die Verbrennung dieser Ressourcen kann diese chemische Energie dann beispielsweise in Form von Wärmeenergie freigesetzt werden.</a:t>
            </a:r>
          </a:p>
          <a:p>
            <a:r>
              <a:rPr lang="de-DE" sz="1200" kern="1200" dirty="0">
                <a:solidFill>
                  <a:schemeClr val="tx1"/>
                </a:solidFill>
                <a:effectLst/>
                <a:latin typeface="+mn-lt"/>
                <a:ea typeface="+mn-ea"/>
                <a:cs typeface="+mn-cs"/>
              </a:rPr>
              <a:t>Die zweite Kategorie bildet die mechanische Energie, welche aus verschiedenen Subkategorien besteht, wie in etwa der Lageenergie oder der Bewegungsenergie. Halte ich zum Beispiel einen Hammer in die Luft, so besitzt dieser eine Lageenergie. Lasse ich diesen fallen, so wandelt sich die Lageenergie in Bewegungsenergie um. </a:t>
            </a:r>
          </a:p>
          <a:p>
            <a:r>
              <a:rPr lang="de-DE" sz="1200" kern="1200" dirty="0">
                <a:solidFill>
                  <a:schemeClr val="tx1"/>
                </a:solidFill>
                <a:effectLst/>
                <a:latin typeface="+mn-lt"/>
                <a:ea typeface="+mn-ea"/>
                <a:cs typeface="+mn-cs"/>
              </a:rPr>
              <a:t>Des Weiteren unterscheidet man auch in elektrische und magnetische Energieformen. Diese lassen sich beispielsweise bei elektrischen Heizplatten oder Pumpen wiederfinden, aber auch bei allen Formen der E-Mobilität.</a:t>
            </a:r>
          </a:p>
          <a:p>
            <a:r>
              <a:rPr lang="de-DE" sz="1200" kern="1200" dirty="0">
                <a:solidFill>
                  <a:schemeClr val="tx1"/>
                </a:solidFill>
                <a:effectLst/>
                <a:latin typeface="+mn-lt"/>
                <a:ea typeface="+mn-ea"/>
                <a:cs typeface="+mn-cs"/>
              </a:rPr>
              <a:t>Die thermale Energie bildet die nächste große Gruppe der Energieformen. Dabei handelt es sich im Prinzip um Wärmeenergie. Ein einfaches Beispiel zur Illustration wäre die Beheizung oder die Kühlung eines Büros, um ein angenehmes Klima zu schaffen.</a:t>
            </a:r>
          </a:p>
          <a:p>
            <a:r>
              <a:rPr lang="de-DE" sz="1200" kern="1200" dirty="0">
                <a:solidFill>
                  <a:schemeClr val="tx1"/>
                </a:solidFill>
                <a:effectLst/>
                <a:latin typeface="+mn-lt"/>
                <a:ea typeface="+mn-ea"/>
                <a:cs typeface="+mn-cs"/>
              </a:rPr>
              <a:t>Zum Schluss gibt es noch die nukleare Energie. Hierbei werden zum Beispiel mit Hilfe von Uranium feste Stoffe in Wärme transformiert. Dies ist jedoch sehr risikoreich, wie man anhand der Unfälle von Atomkraftwerken in der Vergangenheit feststellen konnte. Des Weiteren erweist sich die Entsorgung des radioaktiven Abfalls als äußerst problematisch, weshalb dies auch ein stark politisch diskutiertes Thema ist.</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13</a:t>
            </a:fld>
            <a:endParaRPr lang="de-DE"/>
          </a:p>
        </p:txBody>
      </p:sp>
    </p:spTree>
    <p:extLst>
      <p:ext uri="{BB962C8B-B14F-4D97-AF65-F5344CB8AC3E}">
        <p14:creationId xmlns:p14="http://schemas.microsoft.com/office/powerpoint/2010/main" val="1879313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normAutofit fontScale="92500" lnSpcReduction="10000"/>
          </a:bodyPr>
          <a:lstStyle/>
          <a:p>
            <a:pPr marL="0" indent="0">
              <a:buFont typeface="Arial" panose="020B0604020202020204" pitchFamily="34" charset="0"/>
              <a:buNone/>
            </a:pPr>
            <a:r>
              <a:rPr lang="de-DE" dirty="0"/>
              <a:t>Quelle: </a:t>
            </a:r>
            <a:r>
              <a:rPr lang="de-DE" baseline="0" dirty="0" err="1"/>
              <a:t>Kals</a:t>
            </a:r>
            <a:r>
              <a:rPr lang="de-DE" baseline="0" dirty="0"/>
              <a:t>, Johannes: ISO 50001 </a:t>
            </a:r>
            <a:r>
              <a:rPr lang="de-DE" baseline="0" dirty="0" err="1"/>
              <a:t>Energy</a:t>
            </a:r>
            <a:r>
              <a:rPr lang="de-DE" baseline="0" dirty="0"/>
              <a:t> Management Systems, New York 2015, S. 26 f.</a:t>
            </a:r>
          </a:p>
          <a:p>
            <a:pPr marL="0" indent="0">
              <a:buFont typeface="Arial" panose="020B0604020202020204" pitchFamily="34" charset="0"/>
              <a:buNone/>
            </a:pPr>
            <a:endParaRPr lang="de-DE" baseline="0" dirty="0"/>
          </a:p>
          <a:p>
            <a:pPr marL="0" indent="0">
              <a:buFont typeface="Arial" panose="020B0604020202020204" pitchFamily="34" charset="0"/>
              <a:buNone/>
            </a:pPr>
            <a:r>
              <a:rPr lang="de-DE" baseline="0" dirty="0"/>
              <a:t>Als Energiedichte wird in der Physik die Verteilung der Energie auf eine spezifische Bezugsgröße, wie beispielsweise das Volumen, oder das die Masse, eines bestimmten Stoffes bezeichnet. Besonders häufig lässt sich dieser Begriff bei Brennstoffen oder Batterien finden, wobei die Energiedichte bei Brennstoffen auch als Heizwert, und bei Batterien als Kapazität bezeichnet wird. </a:t>
            </a:r>
          </a:p>
          <a:p>
            <a:pPr marL="0" indent="0">
              <a:buFont typeface="Arial" panose="020B0604020202020204" pitchFamily="34" charset="0"/>
              <a:buNone/>
            </a:pPr>
            <a:endParaRPr lang="de-DE" baseline="0" dirty="0"/>
          </a:p>
          <a:p>
            <a:pPr marL="0" indent="0">
              <a:buFont typeface="Arial" panose="020B0604020202020204" pitchFamily="34" charset="0"/>
              <a:buNone/>
            </a:pPr>
            <a:r>
              <a:rPr lang="de-DE" baseline="0" dirty="0"/>
              <a:t>Die Energiedichte ist zusätzlich ein Faktor, welcher für den Transport von hohem Interesse ist. Im Bereich der Akkumulatoren für Elektrofahrzeuge beispielsweise, versucht man eine hohe gravimetrische Dichte zu erreichen, um mit so wenig Masse wie möglich, eine hohe Reichweite gewährleisten zu können. In Bezug zur grauen Energie würde sich dies sogar positiv Auswirken, zumal der Energieaufwand für die Herstellung dadurch sinkt. Ist die Energiedichte nämlich gering, so benötigt man für den selben Nutzen eine höhere Menge, was den Transportaufwand steigt.</a:t>
            </a:r>
            <a:br>
              <a:rPr lang="de-DE" baseline="0" dirty="0"/>
            </a:br>
            <a:r>
              <a:rPr lang="de-DE" baseline="0" dirty="0"/>
              <a:t>Quelle:</a:t>
            </a:r>
          </a:p>
          <a:p>
            <a:pPr marL="0" indent="0">
              <a:buFont typeface="Arial" panose="020B0604020202020204" pitchFamily="34" charset="0"/>
              <a:buNone/>
            </a:pPr>
            <a:r>
              <a:rPr lang="de-DE" baseline="0" dirty="0"/>
              <a:t>https://www.chemie-schule.de/KnowHow/Energiedichte</a:t>
            </a:r>
          </a:p>
          <a:p>
            <a:pPr marL="0" indent="0">
              <a:buFont typeface="Arial" panose="020B0604020202020204" pitchFamily="34" charset="0"/>
              <a:buNone/>
            </a:pPr>
            <a:r>
              <a:rPr lang="de-DE" baseline="0" dirty="0"/>
              <a:t>https://www.energie-lexikon.info/energiedichte.html</a:t>
            </a:r>
          </a:p>
          <a:p>
            <a:pPr marL="0" indent="0">
              <a:buFont typeface="Arial" panose="020B0604020202020204" pitchFamily="34" charset="0"/>
              <a:buNone/>
            </a:pPr>
            <a:endParaRPr lang="de-DE" baseline="0" dirty="0"/>
          </a:p>
          <a:p>
            <a:pPr marL="0" indent="0">
              <a:buFont typeface="Arial" panose="020B0604020202020204" pitchFamily="34" charset="0"/>
              <a:buNone/>
            </a:pPr>
            <a:endParaRPr lang="de-DE" baseline="0" dirty="0"/>
          </a:p>
          <a:p>
            <a:pPr marL="0" indent="0">
              <a:buFont typeface="Arial" panose="020B0604020202020204" pitchFamily="34" charset="0"/>
              <a:buNone/>
            </a:pPr>
            <a:endParaRPr lang="de-DE" baseline="0" dirty="0"/>
          </a:p>
          <a:p>
            <a:pPr marL="0" indent="0">
              <a:buFont typeface="Arial" panose="020B0604020202020204" pitchFamily="34" charset="0"/>
              <a:buNone/>
            </a:pPr>
            <a:endParaRPr lang="de-DE" baseline="0" dirty="0"/>
          </a:p>
          <a:p>
            <a:pPr marL="0" indent="0">
              <a:buFont typeface="Arial" panose="020B0604020202020204" pitchFamily="34" charset="0"/>
              <a:buNone/>
            </a:pPr>
            <a:r>
              <a:rPr lang="de-DE" baseline="0" dirty="0"/>
              <a:t>[[Nicht zu verwechseln mit der Energiedichte ist der Energiegehalt. Der Energiegehalt, auch bekannt als Heizwert, beschreibt im Gegenzug die Energiemenge, die bei einer vollständigen Verbrennung eines Stoffes freigesetzt wird.</a:t>
            </a:r>
          </a:p>
          <a:p>
            <a:pPr marL="0" indent="0">
              <a:buFont typeface="Arial" panose="020B0604020202020204" pitchFamily="34" charset="0"/>
              <a:buNone/>
            </a:pPr>
            <a:endParaRPr lang="de-DE" baseline="0" dirty="0"/>
          </a:p>
          <a:p>
            <a:pPr marL="0" indent="0">
              <a:buFont typeface="Arial" panose="020B0604020202020204" pitchFamily="34" charset="0"/>
              <a:buNone/>
            </a:pPr>
            <a:r>
              <a:rPr lang="de-DE" baseline="0" dirty="0"/>
              <a:t>Quelle: https://www.haustechnikdialog.de/SHKwissen/443/Energieinhalt-Heizwert-von-Brennstoffen ???]]</a:t>
            </a:r>
          </a:p>
        </p:txBody>
      </p:sp>
      <p:sp>
        <p:nvSpPr>
          <p:cNvPr id="4" name="Foliennummernplatzhalter 3"/>
          <p:cNvSpPr>
            <a:spLocks noGrp="1"/>
          </p:cNvSpPr>
          <p:nvPr>
            <p:ph type="sldNum" sz="quarter" idx="10"/>
          </p:nvPr>
        </p:nvSpPr>
        <p:spPr/>
        <p:txBody>
          <a:bodyPr/>
          <a:lstStyle/>
          <a:p>
            <a:fld id="{2F1DD326-8DC7-4A23-AE08-9C89E1703C58}" type="slidenum">
              <a:rPr lang="de-DE" smtClean="0"/>
              <a:pPr/>
              <a:t>15</a:t>
            </a:fld>
            <a:endParaRPr lang="de-DE"/>
          </a:p>
        </p:txBody>
      </p:sp>
    </p:spTree>
    <p:extLst>
      <p:ext uri="{BB962C8B-B14F-4D97-AF65-F5344CB8AC3E}">
        <p14:creationId xmlns:p14="http://schemas.microsoft.com/office/powerpoint/2010/main" val="552374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Quelle: </a:t>
            </a:r>
            <a:r>
              <a:rPr lang="de-DE" sz="1200" kern="1200" dirty="0">
                <a:solidFill>
                  <a:schemeClr val="tx1"/>
                </a:solidFill>
                <a:effectLst/>
                <a:latin typeface="+mn-lt"/>
                <a:ea typeface="+mn-ea"/>
                <a:cs typeface="+mn-cs"/>
              </a:rPr>
              <a:t>Kals, Johannes: Betriebliches Energiemanagement, Stuttgart 2010, S.</a:t>
            </a:r>
            <a:r>
              <a:rPr lang="de-DE" sz="1200" kern="1200" baseline="0" dirty="0">
                <a:solidFill>
                  <a:schemeClr val="tx1"/>
                </a:solidFill>
                <a:effectLst/>
                <a:latin typeface="+mn-lt"/>
                <a:ea typeface="+mn-ea"/>
                <a:cs typeface="+mn-cs"/>
              </a:rPr>
              <a:t> 47 f</a:t>
            </a:r>
            <a:r>
              <a:rPr lang="de-DE"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http://elweb.info/dokuwiki/doku.php?id=verbrauch</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a:t>
            </a:r>
            <a:r>
              <a:rPr lang="en-GB" baseline="0" dirty="0" smtClean="0"/>
              <a:t> kg = 0,845 l </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de-DE" dirty="0"/>
              <a:t>Die Tabelle veranschaulicht</a:t>
            </a:r>
            <a:r>
              <a:rPr lang="de-DE" baseline="0" dirty="0"/>
              <a:t> die teils deutlichen Schwankungen des Energieinhalts verschiedener Energieträger pro </a:t>
            </a:r>
            <a:r>
              <a:rPr lang="de-DE" baseline="0" dirty="0" smtClean="0"/>
              <a:t>kg bzw. pro l. </a:t>
            </a:r>
            <a:r>
              <a:rPr lang="de-DE" baseline="0" dirty="0"/>
              <a:t>Vor allem die fossilen Energieträger (Heizöl, Benzin und Diesel) weißen eine hohe gespeicherte Energie pro Gewichtseinheit auf. Dies bietet im Alltag einen enormen Vorteil. Dahingegen können Akkumulatoren gemessen am Gewicht nur wenig Energie speichern.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Neu: Zu beachten ist jedoch, dass diese Werte keine präzise Aussage über die dann tatsächlich nutzbare Energie aussagen, welche beispielsweise im Verbrennungsprozess entstehen kann. Erst durch die Berechnung des Wirkungs- bzw. Nutzungsgrades kann eine solche Aussage getroffen werden.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Quelle: https://www.haustechnikdialog.de/SHKwissen/443/Energieinhalt-Heizwert-von-Brennstoffen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16</a:t>
            </a:fld>
            <a:endParaRPr lang="de-DE"/>
          </a:p>
        </p:txBody>
      </p:sp>
    </p:spTree>
    <p:extLst>
      <p:ext uri="{BB962C8B-B14F-4D97-AF65-F5344CB8AC3E}">
        <p14:creationId xmlns:p14="http://schemas.microsoft.com/office/powerpoint/2010/main" val="4160642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Quelle: </a:t>
            </a:r>
            <a:r>
              <a:rPr lang="de-DE" sz="1200" kern="1200" dirty="0">
                <a:solidFill>
                  <a:schemeClr val="tx1"/>
                </a:solidFill>
                <a:effectLst/>
                <a:latin typeface="+mn-lt"/>
                <a:ea typeface="+mn-ea"/>
                <a:cs typeface="+mn-cs"/>
              </a:rPr>
              <a:t>Kals, Johannes: Betriebliches Energiemanagement, Stuttgart 2010, S. 42 f.</a:t>
            </a:r>
            <a:r>
              <a:rPr lang="de-DE" sz="1200" kern="1200" baseline="0" dirty="0">
                <a:solidFill>
                  <a:schemeClr val="tx1"/>
                </a:solidFill>
                <a:effectLst/>
                <a:latin typeface="+mn-lt"/>
                <a:ea typeface="+mn-ea"/>
                <a:cs typeface="+mn-cs"/>
              </a:rPr>
              <a:t> </a:t>
            </a:r>
            <a:endParaRPr lang="en-GB"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Verbrennungsmotoren</a:t>
            </a:r>
            <a:r>
              <a:rPr lang="de-DE" baseline="0" dirty="0"/>
              <a:t> wandeln zwischen 30 und 45 % der Endenergie im Kraftstoff in Nutzenergie/Energiedienstleitung. </a:t>
            </a:r>
            <a:r>
              <a:rPr lang="de-DE" altLang="de-DE" sz="1200" dirty="0"/>
              <a:t>Dieselmotoren sind dabei mit 45 Prozent tendenziell Benzinmotoren mit 35 Prozent überlegen.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ltLang="de-DE" sz="1200" dirty="0"/>
              <a:t>Elektromotoren haben einen Wirkungsgrad</a:t>
            </a:r>
            <a:r>
              <a:rPr lang="de-DE" altLang="de-DE" sz="1200" baseline="0" dirty="0"/>
              <a:t> von bis zu 96 %. Je größer der Motor, desto größer ist tendenziell der Wirkungsgrad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ltLang="de-DE" sz="1200" baseline="0" dirty="0"/>
              <a:t>Brennstoffzellen können bis zu 52 % des eingesetzten Wasserstoffs in Nutzenergie wandeln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ltLang="de-DE" sz="1200" baseline="0" dirty="0"/>
              <a:t>Etwa 40 % der Bewegungsenergie können durch Windkraftanalagen nutzbar gemacht werden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ltLang="de-DE" sz="1200" baseline="0" dirty="0" err="1"/>
              <a:t>Fotovoltaikmodule</a:t>
            </a:r>
            <a:r>
              <a:rPr lang="de-DE" altLang="de-DE" sz="1200" baseline="0" dirty="0"/>
              <a:t> können etwa 25 % der Sonnenenergie in Elektrizität transformieren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de-DE" dirty="0"/>
              <a:t>Neu:</a:t>
            </a:r>
            <a:r>
              <a:rPr lang="de-DE" baseline="0" dirty="0"/>
              <a:t> Beispielhaft kann zu den energieverwendenden Anlagen dabei die Dampfmaschine genannt werden, oder auch eine Sendeanlage.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Quelle: http://www.chemie.de/lexikon/Wirkungsgrad.html#Beispiele</a:t>
            </a:r>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17</a:t>
            </a:fld>
            <a:endParaRPr lang="de-DE"/>
          </a:p>
        </p:txBody>
      </p:sp>
    </p:spTree>
    <p:extLst>
      <p:ext uri="{BB962C8B-B14F-4D97-AF65-F5344CB8AC3E}">
        <p14:creationId xmlns:p14="http://schemas.microsoft.com/office/powerpoint/2010/main" val="2098668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Energieinput = Nutzenergie + Energieverlust</a:t>
            </a:r>
          </a:p>
          <a:p>
            <a:endParaRPr lang="de-DE"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Energieverlust = Energieinput – Nutzenergie</a:t>
            </a:r>
          </a:p>
          <a:p>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19</a:t>
            </a:fld>
            <a:endParaRPr lang="de-DE"/>
          </a:p>
        </p:txBody>
      </p:sp>
    </p:spTree>
    <p:extLst>
      <p:ext uri="{BB962C8B-B14F-4D97-AF65-F5344CB8AC3E}">
        <p14:creationId xmlns:p14="http://schemas.microsoft.com/office/powerpoint/2010/main" val="1714557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Der Nutzungsgrad beschreibt das Verhältnis von Energien innerhalb eines Zeitraumes, wobei diese in kWh/a angegeben werden. Der Nutzungsgrad berücksichtigt dabei auch die Zeit, in der Pausen und Leerläufe auftreten. Im Vergleich zum Wirkungsgrad, wird ebenso nicht von der maximalen Auslastung ausgegangen, sondern berücksichtigt ebenso die Nutzung unter Teillast.</a:t>
            </a:r>
          </a:p>
          <a:p>
            <a:r>
              <a:rPr lang="de-DE" sz="1200" kern="1200" dirty="0">
                <a:solidFill>
                  <a:schemeClr val="tx1"/>
                </a:solidFill>
                <a:effectLst/>
                <a:latin typeface="+mn-lt"/>
                <a:ea typeface="+mn-ea"/>
                <a:cs typeface="+mn-cs"/>
              </a:rPr>
              <a:t>Ein Kessel kann beispielsweise einen Wirkungsgrad von 94% haben, indem bei einer Feuerungsleistung von 18 kW, 17 kW Wärmeleistung erzeugt werden. Über ein Jahr hinweg kann der selbe Kessel dahingegen Energie von 17.000 kWh generieren, wobei 20.000 kWh in Form von Gas verfeuert wurden. Der Nutzungsgrad beträgt dann nur noch 85%, da auch Bereitschaftswärmeverluste berücksichtigt werden.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20</a:t>
            </a:fld>
            <a:endParaRPr lang="de-DE"/>
          </a:p>
        </p:txBody>
      </p:sp>
    </p:spTree>
    <p:extLst>
      <p:ext uri="{BB962C8B-B14F-4D97-AF65-F5344CB8AC3E}">
        <p14:creationId xmlns:p14="http://schemas.microsoft.com/office/powerpoint/2010/main" val="2800241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21</a:t>
            </a:fld>
            <a:endParaRPr lang="de-DE"/>
          </a:p>
        </p:txBody>
      </p:sp>
    </p:spTree>
    <p:extLst>
      <p:ext uri="{BB962C8B-B14F-4D97-AF65-F5344CB8AC3E}">
        <p14:creationId xmlns:p14="http://schemas.microsoft.com/office/powerpoint/2010/main" val="1860309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Im Alltag begegnen wir oft Ausdrücken wie Kilowatt, Kilowattstunde, oder Joule.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All das sind Begriffe, die unseren Alltag prägen und jeder von euch hat sie auch bestimmt schon gesehen.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Beispielsweise hier auf der Verpackung dieses Föns, oder auch hier, auf der Beschreibung des Netzteils.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Doch was bedeuten diese Ausdrücke genau? Und was haben diese Begriffe überhaupt mit Energie und BWL zu tun?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Es ist eigentlich ganz einfach. All diese Begriffe stammen ursprünglich aus der physikalischen Terminologie und sind im Grunde genommen Einheiten, die etwas über Energie, beziehungsweise den Energieverbrauch aussagen. Wenn ihr eines Tages mit betrieblichen Energiekennzahlen oder auch Kennzahlensystemen konfrontiert werdet, dann werdet ihr genau diese Einheiten dort wiederfinden. Bevor es aber soweit ist, müssen wir uns einen kurzen Überblick darüber verschaffen, was sich hinter diesen Einheiten genau verbirgt und was Energie überhaupt definiert.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2</a:t>
            </a:fld>
            <a:endParaRPr lang="de-DE"/>
          </a:p>
        </p:txBody>
      </p:sp>
    </p:spTree>
    <p:extLst>
      <p:ext uri="{BB962C8B-B14F-4D97-AF65-F5344CB8AC3E}">
        <p14:creationId xmlns:p14="http://schemas.microsoft.com/office/powerpoint/2010/main" val="3157202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pPr marL="0" indent="0">
              <a:buNone/>
            </a:pPr>
            <a:endParaRPr lang="de-DE" altLang="de-DE" sz="1200" dirty="0"/>
          </a:p>
          <a:p>
            <a:pPr marL="0" indent="0">
              <a:buNone/>
            </a:pPr>
            <a:endParaRPr lang="de-DE" altLang="de-DE" sz="1200"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3</a:t>
            </a:fld>
            <a:endParaRPr lang="de-DE"/>
          </a:p>
        </p:txBody>
      </p:sp>
    </p:spTree>
    <p:extLst>
      <p:ext uri="{BB962C8B-B14F-4D97-AF65-F5344CB8AC3E}">
        <p14:creationId xmlns:p14="http://schemas.microsoft.com/office/powerpoint/2010/main" val="1058158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Fangen wir zunächst mit einem der wichtigsten Begriffe an: Das Watt.</a:t>
            </a:r>
          </a:p>
          <a:p>
            <a:r>
              <a:rPr lang="de-DE" sz="1200" kern="1200" dirty="0">
                <a:solidFill>
                  <a:schemeClr val="tx1"/>
                </a:solidFill>
                <a:effectLst/>
                <a:latin typeface="+mn-lt"/>
                <a:ea typeface="+mn-ea"/>
                <a:cs typeface="+mn-cs"/>
              </a:rPr>
              <a:t>Das Watt bezeichnet im Grunde genommen die Energieleistung eines Gegenstands in einer gewissen Zeitspanne. </a:t>
            </a:r>
          </a:p>
          <a:p>
            <a:r>
              <a:rPr lang="de-DE" sz="1200" kern="1200" dirty="0">
                <a:solidFill>
                  <a:schemeClr val="tx1"/>
                </a:solidFill>
                <a:effectLst/>
                <a:latin typeface="+mn-lt"/>
                <a:ea typeface="+mn-ea"/>
                <a:cs typeface="+mn-cs"/>
              </a:rPr>
              <a:t>Die Energie, die vom Gegenstand benötigt wird, wird dabei in der Einheit Joule gemessen, und die Zeit dabei in Sekunden. </a:t>
            </a:r>
          </a:p>
          <a:p>
            <a:r>
              <a:rPr lang="de-DE" sz="1200" kern="1200" dirty="0">
                <a:solidFill>
                  <a:schemeClr val="tx1"/>
                </a:solidFill>
                <a:effectLst/>
                <a:latin typeface="+mn-lt"/>
                <a:ea typeface="+mn-ea"/>
                <a:cs typeface="+mn-cs"/>
              </a:rPr>
              <a:t>Ein gewöhnlicher Fön benötigt dabei eine Energieleistung von ungefähr 2300 Watt, wie wir bereits der Beschreibung auf der Verpackung entnehmen konnten.</a:t>
            </a:r>
          </a:p>
          <a:p>
            <a:r>
              <a:rPr lang="de-DE" sz="1200" kern="1200" dirty="0">
                <a:solidFill>
                  <a:schemeClr val="tx1"/>
                </a:solidFill>
                <a:effectLst/>
                <a:latin typeface="+mn-lt"/>
                <a:ea typeface="+mn-ea"/>
                <a:cs typeface="+mn-cs"/>
              </a:rPr>
              <a:t>[…..]</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Quelle: http://flexikon.doccheck.com/de/Watt</a:t>
            </a:r>
          </a:p>
        </p:txBody>
      </p:sp>
      <p:sp>
        <p:nvSpPr>
          <p:cNvPr id="4" name="Foliennummernplatzhalter 3"/>
          <p:cNvSpPr>
            <a:spLocks noGrp="1"/>
          </p:cNvSpPr>
          <p:nvPr>
            <p:ph type="sldNum" sz="quarter" idx="10"/>
          </p:nvPr>
        </p:nvSpPr>
        <p:spPr/>
        <p:txBody>
          <a:bodyPr/>
          <a:lstStyle/>
          <a:p>
            <a:fld id="{2F1DD326-8DC7-4A23-AE08-9C89E1703C58}" type="slidenum">
              <a:rPr lang="de-DE" smtClean="0"/>
              <a:pPr/>
              <a:t>4</a:t>
            </a:fld>
            <a:endParaRPr lang="de-DE"/>
          </a:p>
        </p:txBody>
      </p:sp>
    </p:spTree>
    <p:extLst>
      <p:ext uri="{BB962C8B-B14F-4D97-AF65-F5344CB8AC3E}">
        <p14:creationId xmlns:p14="http://schemas.microsoft.com/office/powerpoint/2010/main" val="1058158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5</a:t>
            </a:fld>
            <a:endParaRPr lang="de-DE"/>
          </a:p>
        </p:txBody>
      </p:sp>
    </p:spTree>
    <p:extLst>
      <p:ext uri="{BB962C8B-B14F-4D97-AF65-F5344CB8AC3E}">
        <p14:creationId xmlns:p14="http://schemas.microsoft.com/office/powerpoint/2010/main" val="3395889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Bildquellen:</a:t>
            </a:r>
            <a:r>
              <a:rPr lang="de-DE" baseline="0" dirty="0" smtClean="0"/>
              <a:t> </a:t>
            </a:r>
            <a:r>
              <a:rPr lang="de-DE" baseline="0" dirty="0" err="1" smtClean="0"/>
              <a:t>Colourbox</a:t>
            </a: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Lösungen: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t>24 Std/Tag * 7 Tage/Woche * 52 Wochen/Jahr = 8736 Std/Jahr</a:t>
            </a:r>
            <a:br>
              <a:rPr lang="de-DE" baseline="0" dirty="0" smtClean="0"/>
            </a:br>
            <a:r>
              <a:rPr lang="de-DE" baseline="0" dirty="0" smtClean="0"/>
              <a:t>8736 Std/Jahr * 16 kW = 139776 kWh/Jahr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t>Aktuelle Pumpe: 139776 kWh/Jahr * 0,18 €/kWh = 25159,68 €/Jahr</a:t>
            </a:r>
            <a:br>
              <a:rPr lang="de-DE" baseline="0" dirty="0" smtClean="0"/>
            </a:br>
            <a:r>
              <a:rPr lang="de-DE" baseline="0" dirty="0" smtClean="0"/>
              <a:t>Neue Pumpe: 16 kW * 60 % = 9,6 kW</a:t>
            </a:r>
            <a:br>
              <a:rPr lang="de-DE" baseline="0" dirty="0" smtClean="0"/>
            </a:br>
            <a:r>
              <a:rPr lang="de-DE" baseline="0" dirty="0" smtClean="0"/>
              <a:t>8736 Std/Jahr * 9,6 kW * 0,18 €/kWh = 15095,80 €/Jahr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t>Einsparung 10.064 Euro, Amortisationszeit 7.000/10.064=0,7 Jahr (12 * 0,7 = 8,4 Monate)</a:t>
            </a:r>
          </a:p>
        </p:txBody>
      </p:sp>
      <p:sp>
        <p:nvSpPr>
          <p:cNvPr id="4" name="Foliennummernplatzhalter 3"/>
          <p:cNvSpPr>
            <a:spLocks noGrp="1"/>
          </p:cNvSpPr>
          <p:nvPr>
            <p:ph type="sldNum" sz="quarter" idx="10"/>
          </p:nvPr>
        </p:nvSpPr>
        <p:spPr/>
        <p:txBody>
          <a:bodyPr/>
          <a:lstStyle/>
          <a:p>
            <a:fld id="{2F1DD326-8DC7-4A23-AE08-9C89E1703C58}" type="slidenum">
              <a:rPr lang="de-DE" smtClean="0"/>
              <a:pPr/>
              <a:t>6</a:t>
            </a:fld>
            <a:endParaRPr lang="de-DE"/>
          </a:p>
        </p:txBody>
      </p:sp>
    </p:spTree>
    <p:extLst>
      <p:ext uri="{BB962C8B-B14F-4D97-AF65-F5344CB8AC3E}">
        <p14:creationId xmlns:p14="http://schemas.microsoft.com/office/powerpoint/2010/main" val="2655134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Oftmals findet man im Alltag statt der Wattstunde auch den Begriff Kilowattstunde wieder.</a:t>
            </a:r>
          </a:p>
          <a:p>
            <a:r>
              <a:rPr lang="de-DE" sz="1200" kern="1200" dirty="0">
                <a:solidFill>
                  <a:schemeClr val="tx1"/>
                </a:solidFill>
                <a:effectLst/>
                <a:latin typeface="+mn-lt"/>
                <a:ea typeface="+mn-ea"/>
                <a:cs typeface="+mn-cs"/>
              </a:rPr>
              <a:t>Inhaltlich gibt es zwischen Kilowattstunden und Wattstunden keinerlei Unterschied. Die Anführung „Kilo“ ist lediglich ein Indikator dafür, dass eine mathematische Operation zur Umwandlung der Größenordnung angewandt wurde, ähnlich wie man es aus dem Alltag kennt. Wir kennen das vor allem aus Begriffen wie Gramm und Kilogramm, oder Meter und Kilometer. Genau dasselbe Prinzip kann man auch auf Watt und jede andere beliebige Einheit anwenden. Das ist sehr praktisch, da in einem betrieblichen Kontext ansonsten gigantische Zahlen für die Kommunikation des Energieverbrauchs entstehen würden.</a:t>
            </a:r>
          </a:p>
          <a:p>
            <a:r>
              <a:rPr lang="de-DE" sz="1200" kern="1200" dirty="0">
                <a:solidFill>
                  <a:schemeClr val="tx1"/>
                </a:solidFill>
                <a:effectLst/>
                <a:latin typeface="+mn-lt"/>
                <a:ea typeface="+mn-ea"/>
                <a:cs typeface="+mn-cs"/>
              </a:rPr>
              <a:t>Damit ihr eine grobe Vorstellung von den Dimensionen kriegt, zeigen wir euch schnell einige Beispiele.</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8</a:t>
            </a:fld>
            <a:endParaRPr lang="de-DE"/>
          </a:p>
        </p:txBody>
      </p:sp>
    </p:spTree>
    <p:extLst>
      <p:ext uri="{BB962C8B-B14F-4D97-AF65-F5344CB8AC3E}">
        <p14:creationId xmlns:p14="http://schemas.microsoft.com/office/powerpoint/2010/main" val="4121080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Quelle: Kals, Johannes (2010): Betriebliches Energiemanagement</a:t>
            </a:r>
            <a:r>
              <a:rPr lang="de-DE" baseline="0" dirty="0"/>
              <a:t>, S. 47</a:t>
            </a:r>
            <a:endParaRPr lang="en-GB" dirty="0"/>
          </a:p>
          <a:p>
            <a:endParaRPr lang="de-DE" dirty="0"/>
          </a:p>
          <a:p>
            <a:r>
              <a:rPr lang="de-DE" dirty="0"/>
              <a:t>Die oben gezeigte Tabelle gibt</a:t>
            </a:r>
            <a:r>
              <a:rPr lang="de-DE" baseline="0" dirty="0"/>
              <a:t> Beispiel wieder für die verschiedenen Größenordnungen des Energieverbrauchs. </a:t>
            </a:r>
            <a:endParaRPr lang="de-DE" dirty="0"/>
          </a:p>
          <a:p>
            <a:endParaRPr lang="de-DE" dirty="0"/>
          </a:p>
          <a:p>
            <a:endParaRPr lang="en-GB"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9</a:t>
            </a:fld>
            <a:endParaRPr lang="de-DE"/>
          </a:p>
        </p:txBody>
      </p:sp>
    </p:spTree>
    <p:extLst>
      <p:ext uri="{BB962C8B-B14F-4D97-AF65-F5344CB8AC3E}">
        <p14:creationId xmlns:p14="http://schemas.microsoft.com/office/powerpoint/2010/main" val="1013722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Quelle: </a:t>
            </a:r>
            <a:r>
              <a:rPr lang="de-DE" dirty="0" err="1"/>
              <a:t>Quasching</a:t>
            </a:r>
            <a:r>
              <a:rPr lang="de-DE" dirty="0"/>
              <a:t>, Volker (2015): </a:t>
            </a:r>
            <a:r>
              <a:rPr lang="en-GB" dirty="0" err="1"/>
              <a:t>Umrechnungsfaktoren</a:t>
            </a:r>
            <a:r>
              <a:rPr lang="en-GB" dirty="0"/>
              <a:t> </a:t>
            </a:r>
            <a:r>
              <a:rPr lang="en-GB" dirty="0" err="1"/>
              <a:t>verschiedener</a:t>
            </a:r>
            <a:r>
              <a:rPr lang="en-GB" dirty="0"/>
              <a:t> </a:t>
            </a:r>
            <a:r>
              <a:rPr lang="en-GB" dirty="0" err="1"/>
              <a:t>Energieeinheiten</a:t>
            </a:r>
            <a:r>
              <a:rPr lang="en-GB" dirty="0"/>
              <a:t> </a:t>
            </a:r>
            <a:r>
              <a:rPr lang="de-DE" dirty="0"/>
              <a:t>http://www.volker-quaschning.de/datserv/faktoren/index.php [Webseite:</a:t>
            </a:r>
            <a:r>
              <a:rPr lang="de-DE" baseline="0" dirty="0"/>
              <a:t> Zugriff 29.11.2016]</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de-DE" dirty="0"/>
              <a:t>Die obige</a:t>
            </a:r>
            <a:r>
              <a:rPr lang="de-DE" baseline="0" dirty="0"/>
              <a:t> Tabelle zeigt eine Übersicht die gängigen Energieeinheiten, sowie deren Umrechnungsfaktoren. </a:t>
            </a: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11</a:t>
            </a:fld>
            <a:endParaRPr lang="de-DE"/>
          </a:p>
        </p:txBody>
      </p:sp>
    </p:spTree>
    <p:extLst>
      <p:ext uri="{BB962C8B-B14F-4D97-AF65-F5344CB8AC3E}">
        <p14:creationId xmlns:p14="http://schemas.microsoft.com/office/powerpoint/2010/main" val="1555400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1A3E5344-3D85-4BAB-8B86-BCACE308862B}" type="datetime1">
              <a:rPr lang="de-DE" smtClean="0"/>
              <a:t>22.03.2018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A253C447-3473-4E88-9325-0DD618D26151}" type="datetime1">
              <a:rPr lang="de-DE" smtClean="0"/>
              <a:t>22.03.2018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62C625B-74E9-410D-8746-853226617EA3}" type="datetime1">
              <a:rPr lang="de-DE" smtClean="0"/>
              <a:t>22.03.2018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B11D980-AA93-4F7A-A4A1-505FE4A1B26E}" type="datetime1">
              <a:rPr lang="de-DE" smtClean="0"/>
              <a:t>22.03.2018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B4DA9B24-A9E3-4685-98A3-3FB5A923617E}" type="datetime1">
              <a:rPr lang="de-DE" smtClean="0"/>
              <a:t>22.03.2018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85C32B80-6028-41AA-BE06-2B88455F5BC3}" type="datetime1">
              <a:rPr lang="de-DE" smtClean="0"/>
              <a:t>22.03.2018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A0E0FD6F-DF6F-4592-BF12-59CD2C548F6B}" type="datetime1">
              <a:rPr lang="de-DE" smtClean="0"/>
              <a:t>22.03.2018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A0F58E11-2C08-47F0-91F5-DD1F29F6A0CE}" type="datetime1">
              <a:rPr lang="de-DE" smtClean="0"/>
              <a:t>22.03.2018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C9A0F1E-231F-4B09-BFCA-B7C481861F04}" type="datetime1">
              <a:rPr lang="de-DE" smtClean="0"/>
              <a:t>22.03.2018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D7F4A0B9-4E12-4E0C-9736-79BB8D04938F}" type="datetime1">
              <a:rPr lang="de-DE" smtClean="0"/>
              <a:t>22.03.2018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FD40478E-D82A-4149-A9B3-9FA7339FB717}" type="datetime1">
              <a:rPr lang="de-DE" smtClean="0"/>
              <a:t>22.03.2018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4BF04-FC0E-483E-B184-0E58C0BB7493}" type="datetime1">
              <a:rPr lang="de-DE" smtClean="0"/>
              <a:t>22.03.2018</a:t>
            </a:fld>
            <a:endParaRPr lang="de-DE"/>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D5831-8B0E-44B0-9352-D9540241F8D3}"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703512" y="404664"/>
            <a:ext cx="8698734" cy="2484276"/>
          </a:xfrm>
        </p:spPr>
        <p:txBody>
          <a:bodyPr>
            <a:normAutofit fontScale="90000"/>
          </a:bodyPr>
          <a:lstStyle/>
          <a:p>
            <a:r>
              <a:rPr lang="de-DE" sz="3200" dirty="0"/>
              <a:t>Energieorientierte BWL</a:t>
            </a:r>
            <a:br>
              <a:rPr lang="de-DE" sz="3200" dirty="0"/>
            </a:br>
            <a:r>
              <a:rPr lang="de-DE" sz="3200" dirty="0"/>
              <a:t>Prof. Dr. Johannes Kals</a:t>
            </a:r>
            <a:br>
              <a:rPr lang="de-DE" sz="3200" dirty="0"/>
            </a:br>
            <a:r>
              <a:rPr lang="de-DE" sz="3200" dirty="0"/>
              <a:t/>
            </a:r>
            <a:br>
              <a:rPr lang="de-DE" sz="3200" dirty="0"/>
            </a:br>
            <a:r>
              <a:rPr lang="de-DE" sz="3200" dirty="0"/>
              <a:t>02.3 Messung und Formen von Energie</a:t>
            </a:r>
            <a:br>
              <a:rPr lang="de-DE" sz="3200" dirty="0"/>
            </a:br>
            <a:r>
              <a:rPr lang="de-DE" sz="3200" dirty="0"/>
              <a:t>(oder: Energie für Nicht-Ingenieure)</a:t>
            </a:r>
            <a:endParaRPr lang="de-DE" sz="1800" dirty="0"/>
          </a:p>
        </p:txBody>
      </p:sp>
      <p:sp>
        <p:nvSpPr>
          <p:cNvPr id="2" name="Foliennummernplatzhalter 1"/>
          <p:cNvSpPr>
            <a:spLocks noGrp="1"/>
          </p:cNvSpPr>
          <p:nvPr>
            <p:ph type="sldNum" sz="quarter" idx="12"/>
          </p:nvPr>
        </p:nvSpPr>
        <p:spPr/>
        <p:txBody>
          <a:bodyPr/>
          <a:lstStyle/>
          <a:p>
            <a:fld id="{508A11F4-F0F8-4B5B-B075-753C58DBD519}" type="slidenum">
              <a:rPr lang="de-DE" smtClean="0"/>
              <a:t>1</a:t>
            </a:fld>
            <a:endParaRPr lang="de-DE"/>
          </a:p>
        </p:txBody>
      </p:sp>
      <p:sp>
        <p:nvSpPr>
          <p:cNvPr id="7" name="Rechteck 6"/>
          <p:cNvSpPr/>
          <p:nvPr/>
        </p:nvSpPr>
        <p:spPr>
          <a:xfrm>
            <a:off x="1703512" y="3493105"/>
            <a:ext cx="8352928" cy="2074414"/>
          </a:xfrm>
          <a:prstGeom prst="rect">
            <a:avLst/>
          </a:prstGeom>
        </p:spPr>
        <p:txBody>
          <a:bodyPr wrap="square">
            <a:spAutoFit/>
          </a:bodyPr>
          <a:lstStyle/>
          <a:p>
            <a:pPr lvl="0" algn="ctr">
              <a:spcBef>
                <a:spcPct val="20000"/>
              </a:spcBef>
            </a:pPr>
            <a:r>
              <a:rPr lang="de-DE" sz="2800" dirty="0" smtClean="0"/>
              <a:t>Gliederung</a:t>
            </a:r>
          </a:p>
          <a:p>
            <a:pPr marL="514350" lvl="0" indent="-514350" algn="ctr">
              <a:spcBef>
                <a:spcPct val="20000"/>
              </a:spcBef>
              <a:buFont typeface="+mj-lt"/>
              <a:buAutoNum type="arabicPeriod"/>
            </a:pPr>
            <a:r>
              <a:rPr lang="de-DE" sz="2800" b="1" dirty="0" smtClean="0"/>
              <a:t>Definition </a:t>
            </a:r>
            <a:r>
              <a:rPr lang="de-DE" sz="2800" b="1" dirty="0"/>
              <a:t>Energie und Leistung</a:t>
            </a:r>
          </a:p>
          <a:p>
            <a:pPr marL="514350" lvl="0" indent="-514350" algn="ctr">
              <a:spcBef>
                <a:spcPct val="20000"/>
              </a:spcBef>
              <a:buFont typeface="+mj-lt"/>
              <a:buAutoNum type="arabicPeriod"/>
            </a:pPr>
            <a:r>
              <a:rPr lang="de-DE" sz="2800" dirty="0"/>
              <a:t>Energieformen und Einheiten</a:t>
            </a:r>
          </a:p>
          <a:p>
            <a:pPr marL="514350" lvl="0" indent="-514350" algn="ctr">
              <a:spcBef>
                <a:spcPct val="20000"/>
              </a:spcBef>
              <a:buFont typeface="+mj-lt"/>
              <a:buAutoNum type="arabicPeriod"/>
            </a:pPr>
            <a:r>
              <a:rPr lang="de-DE" sz="2800" dirty="0"/>
              <a:t>Energiedichte, Wirkungsgrad und Nutzungsgrad</a:t>
            </a:r>
          </a:p>
        </p:txBody>
      </p:sp>
    </p:spTree>
    <p:extLst>
      <p:ext uri="{BB962C8B-B14F-4D97-AF65-F5344CB8AC3E}">
        <p14:creationId xmlns:p14="http://schemas.microsoft.com/office/powerpoint/2010/main" val="798933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279D5831-8B0E-44B0-9352-D9540241F8D3}" type="slidenum">
              <a:rPr lang="de-DE" smtClean="0"/>
              <a:pPr/>
              <a:t>10</a:t>
            </a:fld>
            <a:endParaRPr lang="de-DE"/>
          </a:p>
        </p:txBody>
      </p:sp>
      <p:graphicFrame>
        <p:nvGraphicFramePr>
          <p:cNvPr id="5" name="Diagramm 4"/>
          <p:cNvGraphicFramePr/>
          <p:nvPr>
            <p:extLst>
              <p:ext uri="{D42A27DB-BD31-4B8C-83A1-F6EECF244321}">
                <p14:modId xmlns:p14="http://schemas.microsoft.com/office/powerpoint/2010/main" val="2330365455"/>
              </p:ext>
            </p:extLst>
          </p:nvPr>
        </p:nvGraphicFramePr>
        <p:xfrm>
          <a:off x="407368" y="404664"/>
          <a:ext cx="11305256"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762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202" y="-171400"/>
            <a:ext cx="12360698" cy="1727671"/>
          </a:xfrm>
        </p:spPr>
        <p:txBody>
          <a:bodyPr>
            <a:normAutofit/>
          </a:bodyPr>
          <a:lstStyle/>
          <a:p>
            <a:r>
              <a:rPr lang="de-DE" sz="3600" b="1" dirty="0" smtClean="0"/>
              <a:t>Weitere Maßeinheiten für Energie und ihre Umrechnung</a:t>
            </a:r>
            <a:br>
              <a:rPr lang="de-DE" sz="3600" b="1" dirty="0" smtClean="0"/>
            </a:br>
            <a:r>
              <a:rPr lang="de-DE" sz="2800" dirty="0" smtClean="0"/>
              <a:t>Joule, Kalorien, Wattstunden, Steinkohleeinheiten, Rohöleinheiten, Erdgas </a:t>
            </a:r>
            <a:endParaRPr lang="en-GB" sz="2800"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595132027"/>
              </p:ext>
            </p:extLst>
          </p:nvPr>
        </p:nvGraphicFramePr>
        <p:xfrm>
          <a:off x="363945" y="1523107"/>
          <a:ext cx="11582403" cy="5121697"/>
        </p:xfrm>
        <a:graphic>
          <a:graphicData uri="http://schemas.openxmlformats.org/drawingml/2006/table">
            <a:tbl>
              <a:tblPr firstRow="1" firstCol="1" bandRow="1">
                <a:tableStyleId>{5C22544A-7EE6-4342-B048-85BDC9FD1C3A}</a:tableStyleId>
              </a:tblPr>
              <a:tblGrid>
                <a:gridCol w="1654629">
                  <a:extLst>
                    <a:ext uri="{9D8B030D-6E8A-4147-A177-3AD203B41FA5}">
                      <a16:colId xmlns:a16="http://schemas.microsoft.com/office/drawing/2014/main" xmlns="" val="20000"/>
                    </a:ext>
                  </a:extLst>
                </a:gridCol>
                <a:gridCol w="1654629">
                  <a:extLst>
                    <a:ext uri="{9D8B030D-6E8A-4147-A177-3AD203B41FA5}">
                      <a16:colId xmlns:a16="http://schemas.microsoft.com/office/drawing/2014/main" xmlns="" val="20001"/>
                    </a:ext>
                  </a:extLst>
                </a:gridCol>
                <a:gridCol w="1654629">
                  <a:extLst>
                    <a:ext uri="{9D8B030D-6E8A-4147-A177-3AD203B41FA5}">
                      <a16:colId xmlns:a16="http://schemas.microsoft.com/office/drawing/2014/main" xmlns="" val="20002"/>
                    </a:ext>
                  </a:extLst>
                </a:gridCol>
                <a:gridCol w="1654629">
                  <a:extLst>
                    <a:ext uri="{9D8B030D-6E8A-4147-A177-3AD203B41FA5}">
                      <a16:colId xmlns:a16="http://schemas.microsoft.com/office/drawing/2014/main" xmlns="" val="20003"/>
                    </a:ext>
                  </a:extLst>
                </a:gridCol>
                <a:gridCol w="1654629">
                  <a:extLst>
                    <a:ext uri="{9D8B030D-6E8A-4147-A177-3AD203B41FA5}">
                      <a16:colId xmlns:a16="http://schemas.microsoft.com/office/drawing/2014/main" xmlns="" val="20004"/>
                    </a:ext>
                  </a:extLst>
                </a:gridCol>
                <a:gridCol w="1654629">
                  <a:extLst>
                    <a:ext uri="{9D8B030D-6E8A-4147-A177-3AD203B41FA5}">
                      <a16:colId xmlns:a16="http://schemas.microsoft.com/office/drawing/2014/main" xmlns="" val="20005"/>
                    </a:ext>
                  </a:extLst>
                </a:gridCol>
                <a:gridCol w="1654629">
                  <a:extLst>
                    <a:ext uri="{9D8B030D-6E8A-4147-A177-3AD203B41FA5}">
                      <a16:colId xmlns:a16="http://schemas.microsoft.com/office/drawing/2014/main" xmlns="" val="20006"/>
                    </a:ext>
                  </a:extLst>
                </a:gridCol>
              </a:tblGrid>
              <a:tr h="731671">
                <a:tc>
                  <a:txBody>
                    <a:bodyPr/>
                    <a:lstStyle/>
                    <a:p>
                      <a:endParaRPr lang="en-GB" sz="2400" dirty="0"/>
                    </a:p>
                  </a:txBody>
                  <a:tcPr/>
                </a:tc>
                <a:tc>
                  <a:txBody>
                    <a:bodyPr/>
                    <a:lstStyle/>
                    <a:p>
                      <a:pPr algn="ctr">
                        <a:lnSpc>
                          <a:spcPts val="1300"/>
                        </a:lnSpc>
                        <a:spcAft>
                          <a:spcPts val="600"/>
                        </a:spcAft>
                      </a:pPr>
                      <a:r>
                        <a:rPr lang="de-DE" sz="2400" dirty="0">
                          <a:effectLst/>
                        </a:rPr>
                        <a:t>kJ</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dirty="0">
                          <a:effectLst/>
                        </a:rPr>
                        <a:t>kcal</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dirty="0">
                          <a:effectLst/>
                        </a:rPr>
                        <a:t>kWh</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dirty="0">
                          <a:effectLst/>
                        </a:rPr>
                        <a:t>kg SKE</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dirty="0">
                          <a:effectLst/>
                        </a:rPr>
                        <a:t>kg RÖE</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dirty="0">
                          <a:effectLst/>
                        </a:rPr>
                        <a:t>1 m</a:t>
                      </a:r>
                      <a:r>
                        <a:rPr lang="de-DE" sz="2400" baseline="30000" dirty="0">
                          <a:effectLst/>
                        </a:rPr>
                        <a:t>3 </a:t>
                      </a:r>
                      <a:r>
                        <a:rPr lang="de-DE" sz="2400" dirty="0">
                          <a:effectLst/>
                        </a:rPr>
                        <a:t>Erdgas</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731671">
                <a:tc>
                  <a:txBody>
                    <a:bodyPr/>
                    <a:lstStyle/>
                    <a:p>
                      <a:pPr algn="ctr">
                        <a:lnSpc>
                          <a:spcPts val="1300"/>
                        </a:lnSpc>
                        <a:spcAft>
                          <a:spcPts val="600"/>
                        </a:spcAft>
                      </a:pPr>
                      <a:r>
                        <a:rPr lang="de-DE" sz="2400" dirty="0">
                          <a:effectLst/>
                        </a:rPr>
                        <a:t>1 kJ</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dirty="0">
                          <a:effectLst/>
                        </a:rPr>
                        <a:t>1</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a:effectLst/>
                        </a:rPr>
                        <a:t>0,2388</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a:effectLst/>
                        </a:rPr>
                        <a:t>0,000278</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a:effectLst/>
                        </a:rPr>
                        <a:t>0,000034</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a:effectLst/>
                        </a:rPr>
                        <a:t>0,000024</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a:effectLst/>
                        </a:rPr>
                        <a:t>0,000032</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731671">
                <a:tc>
                  <a:txBody>
                    <a:bodyPr/>
                    <a:lstStyle/>
                    <a:p>
                      <a:pPr algn="ctr">
                        <a:lnSpc>
                          <a:spcPts val="1300"/>
                        </a:lnSpc>
                        <a:spcAft>
                          <a:spcPts val="600"/>
                        </a:spcAft>
                      </a:pPr>
                      <a:r>
                        <a:rPr lang="de-DE" sz="2400" dirty="0">
                          <a:effectLst/>
                        </a:rPr>
                        <a:t>1 kcal</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dirty="0">
                          <a:effectLst/>
                        </a:rPr>
                        <a:t>4,1868</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a:effectLst/>
                        </a:rPr>
                        <a:t>1</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a:effectLst/>
                        </a:rPr>
                        <a:t>0,001163</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a:effectLst/>
                        </a:rPr>
                        <a:t>0,000143</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a:effectLst/>
                        </a:rPr>
                        <a:t>0,0001</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a:effectLst/>
                        </a:rPr>
                        <a:t>0,00013</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731671">
                <a:tc>
                  <a:txBody>
                    <a:bodyPr/>
                    <a:lstStyle/>
                    <a:p>
                      <a:pPr algn="ctr">
                        <a:lnSpc>
                          <a:spcPts val="1300"/>
                        </a:lnSpc>
                        <a:spcAft>
                          <a:spcPts val="600"/>
                        </a:spcAft>
                      </a:pPr>
                      <a:r>
                        <a:rPr lang="de-DE" sz="2400" dirty="0">
                          <a:effectLst/>
                        </a:rPr>
                        <a:t>1 kWh</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dirty="0">
                          <a:effectLst/>
                        </a:rPr>
                        <a:t>3.600</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dirty="0">
                          <a:effectLst/>
                        </a:rPr>
                        <a:t>860</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a:effectLst/>
                        </a:rPr>
                        <a:t>1</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a:effectLst/>
                        </a:rPr>
                        <a:t>0,123</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a:effectLst/>
                        </a:rPr>
                        <a:t>0,086</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a:effectLst/>
                        </a:rPr>
                        <a:t>0,113</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731671">
                <a:tc>
                  <a:txBody>
                    <a:bodyPr/>
                    <a:lstStyle/>
                    <a:p>
                      <a:pPr algn="ctr">
                        <a:lnSpc>
                          <a:spcPts val="1300"/>
                        </a:lnSpc>
                        <a:spcAft>
                          <a:spcPts val="600"/>
                        </a:spcAft>
                      </a:pPr>
                      <a:r>
                        <a:rPr lang="de-DE" sz="2400" dirty="0">
                          <a:effectLst/>
                        </a:rPr>
                        <a:t>1 kg SKE</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dirty="0">
                          <a:effectLst/>
                        </a:rPr>
                        <a:t>29.308</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dirty="0">
                          <a:effectLst/>
                        </a:rPr>
                        <a:t>7.000</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dirty="0">
                          <a:effectLst/>
                        </a:rPr>
                        <a:t>8,14</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dirty="0">
                          <a:effectLst/>
                        </a:rPr>
                        <a:t>1</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a:effectLst/>
                        </a:rPr>
                        <a:t>0,7</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a:effectLst/>
                        </a:rPr>
                        <a:t>0,923</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731671">
                <a:tc>
                  <a:txBody>
                    <a:bodyPr/>
                    <a:lstStyle/>
                    <a:p>
                      <a:pPr algn="ctr">
                        <a:lnSpc>
                          <a:spcPts val="1300"/>
                        </a:lnSpc>
                        <a:spcAft>
                          <a:spcPts val="600"/>
                        </a:spcAft>
                      </a:pPr>
                      <a:r>
                        <a:rPr lang="de-DE" sz="2400">
                          <a:effectLst/>
                        </a:rPr>
                        <a:t>1 kg RÖE</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dirty="0">
                          <a:effectLst/>
                        </a:rPr>
                        <a:t>41.868</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a:effectLst/>
                        </a:rPr>
                        <a:t>10.000</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dirty="0">
                          <a:effectLst/>
                        </a:rPr>
                        <a:t>11,63</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dirty="0">
                          <a:effectLst/>
                        </a:rPr>
                        <a:t>1,428</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dirty="0">
                          <a:effectLst/>
                        </a:rPr>
                        <a:t>1</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a:effectLst/>
                        </a:rPr>
                        <a:t>1,319</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731671">
                <a:tc>
                  <a:txBody>
                    <a:bodyPr/>
                    <a:lstStyle/>
                    <a:p>
                      <a:pPr algn="ctr">
                        <a:lnSpc>
                          <a:spcPts val="1300"/>
                        </a:lnSpc>
                        <a:spcAft>
                          <a:spcPts val="600"/>
                        </a:spcAft>
                      </a:pPr>
                      <a:r>
                        <a:rPr lang="de-DE" sz="2400" dirty="0">
                          <a:effectLst/>
                        </a:rPr>
                        <a:t>1 m</a:t>
                      </a:r>
                      <a:r>
                        <a:rPr lang="de-DE" sz="2400" baseline="30000" dirty="0">
                          <a:effectLst/>
                        </a:rPr>
                        <a:t>3 </a:t>
                      </a:r>
                      <a:r>
                        <a:rPr lang="de-DE" sz="2400" dirty="0">
                          <a:effectLst/>
                        </a:rPr>
                        <a:t>Erdgas</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dirty="0">
                          <a:effectLst/>
                        </a:rPr>
                        <a:t>31.736</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a:effectLst/>
                        </a:rPr>
                        <a:t>7.580</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a:effectLst/>
                        </a:rPr>
                        <a:t>8,816</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a:effectLst/>
                        </a:rPr>
                        <a:t>1,083</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dirty="0">
                          <a:effectLst/>
                        </a:rPr>
                        <a:t>0,758</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400" dirty="0">
                          <a:effectLst/>
                        </a:rPr>
                        <a:t>1</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bl>
          </a:graphicData>
        </a:graphic>
      </p:graphicFrame>
      <p:sp>
        <p:nvSpPr>
          <p:cNvPr id="4" name="Foliennummernplatzhalter 3"/>
          <p:cNvSpPr>
            <a:spLocks noGrp="1"/>
          </p:cNvSpPr>
          <p:nvPr>
            <p:ph type="sldNum" sz="quarter" idx="12"/>
          </p:nvPr>
        </p:nvSpPr>
        <p:spPr/>
        <p:txBody>
          <a:bodyPr/>
          <a:lstStyle/>
          <a:p>
            <a:fld id="{279D5831-8B0E-44B0-9352-D9540241F8D3}" type="slidenum">
              <a:rPr lang="de-DE" smtClean="0"/>
              <a:pPr/>
              <a:t>11</a:t>
            </a:fld>
            <a:endParaRPr lang="de-DE"/>
          </a:p>
        </p:txBody>
      </p:sp>
    </p:spTree>
    <p:extLst>
      <p:ext uri="{BB962C8B-B14F-4D97-AF65-F5344CB8AC3E}">
        <p14:creationId xmlns:p14="http://schemas.microsoft.com/office/powerpoint/2010/main" val="3201071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91641"/>
            <a:ext cx="10972800" cy="1143000"/>
          </a:xfrm>
        </p:spPr>
        <p:txBody>
          <a:bodyPr>
            <a:normAutofit/>
          </a:bodyPr>
          <a:lstStyle/>
          <a:p>
            <a:r>
              <a:rPr lang="de-DE" sz="3600" b="1" dirty="0"/>
              <a:t>Energieformen</a:t>
            </a:r>
            <a:endParaRPr lang="en-GB" sz="4000" b="1" dirty="0"/>
          </a:p>
        </p:txBody>
      </p:sp>
      <p:pic>
        <p:nvPicPr>
          <p:cNvPr id="9" name="Inhaltsplatzhalt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9376" y="664305"/>
            <a:ext cx="11103024" cy="5861040"/>
          </a:xfrm>
        </p:spPr>
      </p:pic>
      <p:sp>
        <p:nvSpPr>
          <p:cNvPr id="4" name="Foliennummernplatzhalter 3"/>
          <p:cNvSpPr>
            <a:spLocks noGrp="1"/>
          </p:cNvSpPr>
          <p:nvPr>
            <p:ph type="sldNum" sz="quarter" idx="12"/>
          </p:nvPr>
        </p:nvSpPr>
        <p:spPr/>
        <p:txBody>
          <a:bodyPr/>
          <a:lstStyle/>
          <a:p>
            <a:fld id="{279D5831-8B0E-44B0-9352-D9540241F8D3}" type="slidenum">
              <a:rPr lang="de-DE" smtClean="0"/>
              <a:pPr/>
              <a:t>12</a:t>
            </a:fld>
            <a:endParaRPr lang="de-DE"/>
          </a:p>
        </p:txBody>
      </p:sp>
    </p:spTree>
    <p:extLst>
      <p:ext uri="{BB962C8B-B14F-4D97-AF65-F5344CB8AC3E}">
        <p14:creationId xmlns:p14="http://schemas.microsoft.com/office/powerpoint/2010/main" val="3444846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99392"/>
            <a:ext cx="12192000" cy="1052736"/>
          </a:xfrm>
        </p:spPr>
        <p:txBody>
          <a:bodyPr>
            <a:noAutofit/>
          </a:bodyPr>
          <a:lstStyle/>
          <a:p>
            <a:pPr>
              <a:spcBef>
                <a:spcPts val="0"/>
              </a:spcBef>
            </a:pPr>
            <a:r>
              <a:rPr lang="de-DE" altLang="de-DE" sz="3200" b="1" dirty="0">
                <a:solidFill>
                  <a:prstClr val="black"/>
                </a:solidFill>
                <a:ea typeface="+mn-ea"/>
                <a:cs typeface="Times New Roman" panose="02020603050405020304" pitchFamily="18" charset="0"/>
              </a:rPr>
              <a:t>Energieformen und </a:t>
            </a:r>
            <a:r>
              <a:rPr lang="de-DE" altLang="de-DE" sz="3200" b="1" dirty="0" smtClean="0">
                <a:solidFill>
                  <a:prstClr val="black"/>
                </a:solidFill>
                <a:ea typeface="+mn-ea"/>
                <a:cs typeface="Times New Roman" panose="02020603050405020304" pitchFamily="18" charset="0"/>
              </a:rPr>
              <a:t>Beispiele für </a:t>
            </a:r>
            <a:r>
              <a:rPr lang="de-DE" altLang="de-DE" sz="3200" b="1" dirty="0">
                <a:solidFill>
                  <a:prstClr val="black"/>
                </a:solidFill>
                <a:ea typeface="+mn-ea"/>
                <a:cs typeface="Times New Roman" panose="02020603050405020304" pitchFamily="18" charset="0"/>
              </a:rPr>
              <a:t>geleistete Arbeit</a:t>
            </a:r>
            <a:endParaRPr lang="en-GB" sz="4000" b="1"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951701373"/>
              </p:ext>
            </p:extLst>
          </p:nvPr>
        </p:nvGraphicFramePr>
        <p:xfrm>
          <a:off x="191344" y="764704"/>
          <a:ext cx="11881320" cy="5966030"/>
        </p:xfrm>
        <a:graphic>
          <a:graphicData uri="http://schemas.openxmlformats.org/drawingml/2006/table">
            <a:tbl>
              <a:tblPr firstRow="1" bandRow="1">
                <a:tableStyleId>{5C22544A-7EE6-4342-B048-85BDC9FD1C3A}</a:tableStyleId>
              </a:tblPr>
              <a:tblGrid>
                <a:gridCol w="5940660">
                  <a:extLst>
                    <a:ext uri="{9D8B030D-6E8A-4147-A177-3AD203B41FA5}">
                      <a16:colId xmlns:a16="http://schemas.microsoft.com/office/drawing/2014/main" xmlns="" val="20000"/>
                    </a:ext>
                  </a:extLst>
                </a:gridCol>
                <a:gridCol w="5940660">
                  <a:extLst>
                    <a:ext uri="{9D8B030D-6E8A-4147-A177-3AD203B41FA5}">
                      <a16:colId xmlns:a16="http://schemas.microsoft.com/office/drawing/2014/main" xmlns="" val="20001"/>
                    </a:ext>
                  </a:extLst>
                </a:gridCol>
              </a:tblGrid>
              <a:tr h="542089">
                <a:tc>
                  <a:txBody>
                    <a:bodyPr/>
                    <a:lstStyle/>
                    <a:p>
                      <a:r>
                        <a:rPr lang="de-DE" sz="2800" noProof="0" dirty="0"/>
                        <a:t>Energieform</a:t>
                      </a:r>
                    </a:p>
                  </a:txBody>
                  <a:tcPr anchor="ctr"/>
                </a:tc>
                <a:tc>
                  <a:txBody>
                    <a:bodyPr/>
                    <a:lstStyle/>
                    <a:p>
                      <a:r>
                        <a:rPr lang="de-DE" sz="2800" noProof="0" dirty="0"/>
                        <a:t>Beispiele</a:t>
                      </a:r>
                      <a:r>
                        <a:rPr lang="de-DE" sz="2800" baseline="0" noProof="0" dirty="0"/>
                        <a:t> für </a:t>
                      </a:r>
                      <a:r>
                        <a:rPr lang="de-DE" sz="2800" baseline="0" noProof="0" dirty="0" smtClean="0"/>
                        <a:t>Energieübertragung und (physikalische) Arbeit</a:t>
                      </a:r>
                      <a:endParaRPr lang="de-DE" sz="2800" noProof="0" dirty="0"/>
                    </a:p>
                  </a:txBody>
                  <a:tcPr anchor="ctr"/>
                </a:tc>
                <a:extLst>
                  <a:ext uri="{0D108BD9-81ED-4DB2-BD59-A6C34878D82A}">
                    <a16:rowId xmlns:a16="http://schemas.microsoft.com/office/drawing/2014/main" xmlns="" val="10000"/>
                  </a:ext>
                </a:extLst>
              </a:tr>
              <a:tr h="1069326">
                <a:tc>
                  <a:txBody>
                    <a:bodyPr/>
                    <a:lstStyle/>
                    <a:p>
                      <a:r>
                        <a:rPr lang="de-DE" sz="2800" noProof="0" dirty="0"/>
                        <a:t>Chemische Energie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u="none" strike="noStrike" cap="none" normalizeH="0" baseline="0" noProof="0" dirty="0">
                          <a:ln>
                            <a:noFill/>
                          </a:ln>
                          <a:effectLst/>
                        </a:rPr>
                        <a:t>Ruht in Ressourcen, wird bei Verbrennung freigesetzt (z.B. Erdöl)</a:t>
                      </a:r>
                      <a:endParaRPr kumimoji="0" lang="de-DE" sz="2800" b="0" i="0" u="none" strike="noStrike" cap="none" normalizeH="0" baseline="0" noProof="0" dirty="0">
                        <a:ln>
                          <a:noFill/>
                        </a:ln>
                        <a:solidFill>
                          <a:schemeClr val="tx1"/>
                        </a:solidFill>
                        <a:effectLst/>
                        <a:latin typeface="+mn-lt"/>
                        <a:ea typeface="Times New Roman" pitchFamily="18" charset="0"/>
                        <a:cs typeface="Arial" pitchFamily="34" charset="0"/>
                      </a:endParaRPr>
                    </a:p>
                  </a:txBody>
                  <a:tcPr anchor="ctr"/>
                </a:tc>
                <a:extLst>
                  <a:ext uri="{0D108BD9-81ED-4DB2-BD59-A6C34878D82A}">
                    <a16:rowId xmlns:a16="http://schemas.microsoft.com/office/drawing/2014/main" xmlns="" val="10001"/>
                  </a:ext>
                </a:extLst>
              </a:tr>
              <a:tr h="1798320">
                <a:tc>
                  <a:txBody>
                    <a:bodyPr/>
                    <a:lstStyle/>
                    <a:p>
                      <a:r>
                        <a:rPr lang="de-DE" sz="2800" noProof="0" dirty="0"/>
                        <a:t>Mechanische Energie</a:t>
                      </a:r>
                    </a:p>
                    <a:p>
                      <a:r>
                        <a:rPr lang="de-DE" sz="2800" noProof="0" dirty="0"/>
                        <a:t>Subkategorien: z.B. Lageenergie, Bewegungsenergie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cap="none" normalizeH="0" baseline="0" noProof="0" dirty="0">
                          <a:ln>
                            <a:noFill/>
                          </a:ln>
                          <a:solidFill>
                            <a:schemeClr val="tx1"/>
                          </a:solidFill>
                          <a:effectLst/>
                          <a:latin typeface="+mn-lt"/>
                          <a:ea typeface="Times New Roman" pitchFamily="18" charset="0"/>
                          <a:cs typeface="Arial" pitchFamily="34" charset="0"/>
                        </a:rPr>
                        <a:t>Hammer wird hochgehalten </a:t>
                      </a:r>
                      <a:r>
                        <a:rPr kumimoji="0" lang="de-DE" sz="2800" b="0" i="0" u="none" strike="noStrike" cap="none" normalizeH="0" baseline="0" noProof="0" dirty="0" smtClean="0">
                          <a:ln>
                            <a:noFill/>
                          </a:ln>
                          <a:solidFill>
                            <a:schemeClr val="tx1"/>
                          </a:solidFill>
                          <a:effectLst/>
                          <a:latin typeface="+mn-lt"/>
                          <a:ea typeface="Times New Roman" pitchFamily="18" charset="0"/>
                          <a:cs typeface="Arial" pitchFamily="34" charset="0"/>
                        </a:rPr>
                        <a:t>(hat </a:t>
                      </a:r>
                      <a:r>
                        <a:rPr kumimoji="0" lang="de-DE" sz="2800" b="0" i="0" u="none" strike="noStrike" cap="none" normalizeH="0" baseline="0" noProof="0" dirty="0">
                          <a:ln>
                            <a:noFill/>
                          </a:ln>
                          <a:solidFill>
                            <a:schemeClr val="tx1"/>
                          </a:solidFill>
                          <a:effectLst/>
                          <a:latin typeface="+mn-lt"/>
                          <a:ea typeface="Times New Roman" pitchFamily="18" charset="0"/>
                          <a:cs typeface="Arial" pitchFamily="34" charset="0"/>
                        </a:rPr>
                        <a:t>eine Lageenergie). Hammer wird fallen gelassen (Lageenergie wandelt sich zu Bewegungsenergie um)</a:t>
                      </a:r>
                    </a:p>
                  </a:txBody>
                  <a:tcPr anchor="ctr"/>
                </a:tc>
                <a:extLst>
                  <a:ext uri="{0D108BD9-81ED-4DB2-BD59-A6C34878D82A}">
                    <a16:rowId xmlns:a16="http://schemas.microsoft.com/office/drawing/2014/main" xmlns="" val="10002"/>
                  </a:ext>
                </a:extLst>
              </a:tr>
              <a:tr h="542089">
                <a:tc>
                  <a:txBody>
                    <a:bodyPr/>
                    <a:lstStyle/>
                    <a:p>
                      <a:r>
                        <a:rPr lang="de-DE" sz="2800" noProof="0" dirty="0"/>
                        <a:t>Elektrische </a:t>
                      </a:r>
                      <a:r>
                        <a:rPr lang="de-DE" sz="2800" noProof="0" dirty="0" smtClean="0"/>
                        <a:t>Energie</a:t>
                      </a:r>
                      <a:endParaRPr lang="de-DE" sz="2800" noProof="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u="none" strike="noStrike" cap="none" normalizeH="0" baseline="0" noProof="0" dirty="0">
                          <a:ln>
                            <a:noFill/>
                          </a:ln>
                          <a:effectLst/>
                        </a:rPr>
                        <a:t>Heizplatten, Förderbänder</a:t>
                      </a:r>
                      <a:endParaRPr kumimoji="0" lang="de-DE" sz="2800" b="0" i="0" u="none" strike="noStrike" cap="none" normalizeH="0" baseline="0" noProof="0" dirty="0">
                        <a:ln>
                          <a:noFill/>
                        </a:ln>
                        <a:solidFill>
                          <a:schemeClr val="tx1"/>
                        </a:solidFill>
                        <a:effectLst/>
                        <a:latin typeface="+mn-lt"/>
                        <a:ea typeface="Times New Roman" pitchFamily="18" charset="0"/>
                        <a:cs typeface="Arial" pitchFamily="34" charset="0"/>
                      </a:endParaRPr>
                    </a:p>
                  </a:txBody>
                  <a:tcPr anchor="ctr"/>
                </a:tc>
                <a:extLst>
                  <a:ext uri="{0D108BD9-81ED-4DB2-BD59-A6C34878D82A}">
                    <a16:rowId xmlns:a16="http://schemas.microsoft.com/office/drawing/2014/main" xmlns="" val="10003"/>
                  </a:ext>
                </a:extLst>
              </a:tr>
              <a:tr h="1069326">
                <a:tc>
                  <a:txBody>
                    <a:bodyPr/>
                    <a:lstStyle/>
                    <a:p>
                      <a:r>
                        <a:rPr lang="de-DE" sz="2800" noProof="0" dirty="0"/>
                        <a:t>Thermische Energie (Wärmeenergie)</a:t>
                      </a:r>
                    </a:p>
                  </a:txBody>
                  <a:tcPr anchor="ctr"/>
                </a:tc>
                <a:tc>
                  <a:txBody>
                    <a:bodyPr/>
                    <a:lstStyle/>
                    <a:p>
                      <a:r>
                        <a:rPr lang="de-DE" sz="2800" noProof="0" dirty="0" smtClean="0"/>
                        <a:t>Heizung (und Kühlung) </a:t>
                      </a:r>
                      <a:r>
                        <a:rPr lang="de-DE" sz="2800" noProof="0" dirty="0"/>
                        <a:t>eines Büros</a:t>
                      </a:r>
                    </a:p>
                  </a:txBody>
                  <a:tcPr anchor="ctr"/>
                </a:tc>
                <a:extLst>
                  <a:ext uri="{0D108BD9-81ED-4DB2-BD59-A6C34878D82A}">
                    <a16:rowId xmlns:a16="http://schemas.microsoft.com/office/drawing/2014/main" xmlns="" val="10004"/>
                  </a:ext>
                </a:extLst>
              </a:tr>
              <a:tr h="542089">
                <a:tc>
                  <a:txBody>
                    <a:bodyPr/>
                    <a:lstStyle/>
                    <a:p>
                      <a:r>
                        <a:rPr lang="de-DE" sz="2800" noProof="0" dirty="0"/>
                        <a:t>Kernenergie, nukleare Energie</a:t>
                      </a:r>
                    </a:p>
                  </a:txBody>
                  <a:tcPr anchor="ctr"/>
                </a:tc>
                <a:tc>
                  <a:txBody>
                    <a:bodyPr/>
                    <a:lstStyle/>
                    <a:p>
                      <a:r>
                        <a:rPr lang="de-DE" sz="2800" noProof="0" dirty="0"/>
                        <a:t>Spaltung von Atomen im Kernreaktor</a:t>
                      </a:r>
                    </a:p>
                  </a:txBody>
                  <a:tcPr anchor="ctr"/>
                </a:tc>
                <a:extLst>
                  <a:ext uri="{0D108BD9-81ED-4DB2-BD59-A6C34878D82A}">
                    <a16:rowId xmlns:a16="http://schemas.microsoft.com/office/drawing/2014/main" xmlns="" val="10005"/>
                  </a:ext>
                </a:extLst>
              </a:tr>
            </a:tbl>
          </a:graphicData>
        </a:graphic>
      </p:graphicFrame>
      <p:sp>
        <p:nvSpPr>
          <p:cNvPr id="4" name="Foliennummernplatzhalter 3"/>
          <p:cNvSpPr>
            <a:spLocks noGrp="1"/>
          </p:cNvSpPr>
          <p:nvPr>
            <p:ph type="sldNum" sz="quarter" idx="12"/>
          </p:nvPr>
        </p:nvSpPr>
        <p:spPr/>
        <p:txBody>
          <a:bodyPr/>
          <a:lstStyle/>
          <a:p>
            <a:fld id="{279D5831-8B0E-44B0-9352-D9540241F8D3}" type="slidenum">
              <a:rPr lang="de-DE" smtClean="0"/>
              <a:pPr/>
              <a:t>13</a:t>
            </a:fld>
            <a:endParaRPr lang="de-DE"/>
          </a:p>
        </p:txBody>
      </p:sp>
    </p:spTree>
    <p:extLst>
      <p:ext uri="{BB962C8B-B14F-4D97-AF65-F5344CB8AC3E}">
        <p14:creationId xmlns:p14="http://schemas.microsoft.com/office/powerpoint/2010/main" val="3708651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279D5831-8B0E-44B0-9352-D9540241F8D3}" type="slidenum">
              <a:rPr lang="de-DE" smtClean="0"/>
              <a:pPr/>
              <a:t>14</a:t>
            </a:fld>
            <a:endParaRPr lang="de-DE"/>
          </a:p>
        </p:txBody>
      </p:sp>
      <p:sp>
        <p:nvSpPr>
          <p:cNvPr id="7" name="Rechteck 6"/>
          <p:cNvSpPr/>
          <p:nvPr/>
        </p:nvSpPr>
        <p:spPr>
          <a:xfrm>
            <a:off x="407368" y="1556792"/>
            <a:ext cx="10873208" cy="2640723"/>
          </a:xfrm>
          <a:prstGeom prst="rect">
            <a:avLst/>
          </a:prstGeom>
        </p:spPr>
        <p:txBody>
          <a:bodyPr wrap="square">
            <a:spAutoFit/>
          </a:bodyPr>
          <a:lstStyle/>
          <a:p>
            <a:pPr lvl="0" algn="ctr">
              <a:spcBef>
                <a:spcPct val="20000"/>
              </a:spcBef>
            </a:pPr>
            <a:r>
              <a:rPr lang="de-DE" sz="3600" b="1" dirty="0" smtClean="0"/>
              <a:t>Gliederung</a:t>
            </a:r>
          </a:p>
          <a:p>
            <a:pPr marL="514350" lvl="0" indent="-514350" algn="ctr">
              <a:spcBef>
                <a:spcPct val="20000"/>
              </a:spcBef>
              <a:buFont typeface="+mj-lt"/>
              <a:buAutoNum type="arabicPeriod"/>
            </a:pPr>
            <a:r>
              <a:rPr lang="de-DE" sz="3600" dirty="0" smtClean="0"/>
              <a:t>Definition </a:t>
            </a:r>
            <a:r>
              <a:rPr lang="de-DE" sz="3600" dirty="0"/>
              <a:t>Energie und Leistung</a:t>
            </a:r>
          </a:p>
          <a:p>
            <a:pPr marL="514350" lvl="0" indent="-514350" algn="ctr">
              <a:spcBef>
                <a:spcPct val="20000"/>
              </a:spcBef>
              <a:buFont typeface="+mj-lt"/>
              <a:buAutoNum type="arabicPeriod"/>
            </a:pPr>
            <a:r>
              <a:rPr lang="de-DE" sz="3600" dirty="0"/>
              <a:t>Energieformen und Einheiten</a:t>
            </a:r>
          </a:p>
          <a:p>
            <a:pPr marL="514350" lvl="0" indent="-514350" algn="ctr">
              <a:spcBef>
                <a:spcPct val="20000"/>
              </a:spcBef>
              <a:buFont typeface="+mj-lt"/>
              <a:buAutoNum type="arabicPeriod"/>
            </a:pPr>
            <a:r>
              <a:rPr lang="de-DE" sz="3600" b="1" dirty="0"/>
              <a:t>Energiedichte, Wirkungsgrad und Nutzungsgrad</a:t>
            </a:r>
          </a:p>
        </p:txBody>
      </p:sp>
    </p:spTree>
    <p:extLst>
      <p:ext uri="{BB962C8B-B14F-4D97-AF65-F5344CB8AC3E}">
        <p14:creationId xmlns:p14="http://schemas.microsoft.com/office/powerpoint/2010/main" val="1088554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91344" y="1268760"/>
                <a:ext cx="12000656" cy="5256583"/>
              </a:xfrm>
            </p:spPr>
            <p:txBody>
              <a:bodyPr>
                <a:normAutofit/>
              </a:bodyPr>
              <a:lstStyle/>
              <a:p>
                <a:r>
                  <a:rPr lang="de-DE" sz="2400" dirty="0" smtClean="0"/>
                  <a:t>Maß für die Energie pro Volumen- bzw. Masseneinheit eines Stoffes. </a:t>
                </a:r>
              </a:p>
              <a:p>
                <a:pPr marL="0" indent="0">
                  <a:buNone/>
                </a:pPr>
                <a:r>
                  <a:rPr lang="de-DE" sz="2400" dirty="0"/>
                  <a:t>		</a:t>
                </a:r>
                <a14:m>
                  <m:oMath xmlns:m="http://schemas.openxmlformats.org/officeDocument/2006/math">
                    <m:r>
                      <a:rPr lang="de-DE" sz="2800" i="1">
                        <a:latin typeface="Cambria Math" panose="02040503050406030204" pitchFamily="18" charset="0"/>
                      </a:rPr>
                      <m:t>𝐸𝑛𝑒𝑟𝑔𝑖𝑒𝑑𝑖𝑐h𝑡𝑒</m:t>
                    </m:r>
                    <m:r>
                      <a:rPr lang="de-DE" sz="2800" i="1">
                        <a:latin typeface="Cambria Math" panose="02040503050406030204" pitchFamily="18" charset="0"/>
                      </a:rPr>
                      <m:t>=</m:t>
                    </m:r>
                    <m:f>
                      <m:fPr>
                        <m:ctrlPr>
                          <a:rPr lang="de-DE" sz="2800" i="1">
                            <a:latin typeface="Cambria Math"/>
                          </a:rPr>
                        </m:ctrlPr>
                      </m:fPr>
                      <m:num>
                        <m:r>
                          <a:rPr lang="de-DE" sz="2800" i="1">
                            <a:latin typeface="Cambria Math" panose="02040503050406030204" pitchFamily="18" charset="0"/>
                          </a:rPr>
                          <m:t>𝐸𝑛𝑒𝑟𝑔𝑖𝑒𝑜𝑢𝑡𝑝𝑢𝑡</m:t>
                        </m:r>
                        <m:r>
                          <a:rPr lang="de-DE" sz="2800" b="0" i="1" smtClean="0">
                            <a:latin typeface="Cambria Math" panose="02040503050406030204" pitchFamily="18" charset="0"/>
                          </a:rPr>
                          <m:t>/−</m:t>
                        </m:r>
                        <m:r>
                          <a:rPr lang="de-DE" sz="2800" b="0" i="1" smtClean="0">
                            <a:latin typeface="Cambria Math" panose="02040503050406030204" pitchFamily="18" charset="0"/>
                          </a:rPr>
                          <m:t>𝑖𝑛h𝑎𝑙𝑡</m:t>
                        </m:r>
                      </m:num>
                      <m:den>
                        <m:r>
                          <a:rPr lang="de-DE" sz="2800" i="1">
                            <a:latin typeface="Cambria Math" panose="02040503050406030204" pitchFamily="18" charset="0"/>
                          </a:rPr>
                          <m:t>𝐸𝑖𝑛h𝑒𝑖𝑡</m:t>
                        </m:r>
                        <m:r>
                          <a:rPr lang="de-DE" sz="2800" i="1">
                            <a:latin typeface="Cambria Math" panose="02040503050406030204" pitchFamily="18" charset="0"/>
                          </a:rPr>
                          <m:t> </m:t>
                        </m:r>
                        <m:r>
                          <a:rPr lang="de-DE" sz="2800" i="1">
                            <a:latin typeface="Cambria Math" panose="02040503050406030204" pitchFamily="18" charset="0"/>
                          </a:rPr>
                          <m:t>𝐸𝑛𝑒𝑟𝑔𝑖𝑒𝑡𝑟</m:t>
                        </m:r>
                        <m:r>
                          <a:rPr lang="de-DE" sz="2800" i="1">
                            <a:latin typeface="Cambria Math" panose="02040503050406030204" pitchFamily="18" charset="0"/>
                          </a:rPr>
                          <m:t>ä</m:t>
                        </m:r>
                        <m:r>
                          <a:rPr lang="de-DE" sz="2800" i="1">
                            <a:latin typeface="Cambria Math" panose="02040503050406030204" pitchFamily="18" charset="0"/>
                          </a:rPr>
                          <m:t>𝑔𝑒𝑟</m:t>
                        </m:r>
                      </m:den>
                    </m:f>
                  </m:oMath>
                </a14:m>
                <a:r>
                  <a:rPr lang="de-DE" sz="2800" dirty="0" smtClean="0"/>
                  <a:t> </a:t>
                </a:r>
                <a14:m>
                  <m:oMath xmlns:m="http://schemas.openxmlformats.org/officeDocument/2006/math">
                    <m:r>
                      <a:rPr lang="de-DE" sz="2800" i="1">
                        <a:latin typeface="Cambria Math" panose="02040503050406030204" pitchFamily="18" charset="0"/>
                      </a:rPr>
                      <m:t>(</m:t>
                    </m:r>
                    <m:r>
                      <a:rPr lang="de-DE" sz="2800" b="0" i="1" smtClean="0">
                        <a:latin typeface="Cambria Math" panose="02040503050406030204" pitchFamily="18" charset="0"/>
                      </a:rPr>
                      <m:t>𝑧</m:t>
                    </m:r>
                    <m:r>
                      <a:rPr lang="de-DE" sz="2800" b="0" i="1" smtClean="0">
                        <a:latin typeface="Cambria Math" panose="02040503050406030204" pitchFamily="18" charset="0"/>
                      </a:rPr>
                      <m:t>.</m:t>
                    </m:r>
                    <m:r>
                      <a:rPr lang="de-DE" sz="2800" b="0" i="1" smtClean="0">
                        <a:latin typeface="Cambria Math" panose="02040503050406030204" pitchFamily="18" charset="0"/>
                      </a:rPr>
                      <m:t>𝐵</m:t>
                    </m:r>
                    <m:r>
                      <a:rPr lang="de-DE" sz="2800" b="0" i="1" smtClean="0">
                        <a:latin typeface="Cambria Math" panose="02040503050406030204" pitchFamily="18" charset="0"/>
                      </a:rPr>
                      <m:t>. </m:t>
                    </m:r>
                    <m:f>
                      <m:fPr>
                        <m:ctrlPr>
                          <a:rPr lang="de-DE" sz="2800" i="1">
                            <a:latin typeface="Cambria Math"/>
                          </a:rPr>
                        </m:ctrlPr>
                      </m:fPr>
                      <m:num>
                        <m:r>
                          <a:rPr lang="de-DE" sz="2800" i="1">
                            <a:latin typeface="Cambria Math" panose="02040503050406030204" pitchFamily="18" charset="0"/>
                          </a:rPr>
                          <m:t>𝑘𝑊h</m:t>
                        </m:r>
                      </m:num>
                      <m:den>
                        <m:r>
                          <a:rPr lang="de-DE" sz="2800" i="1">
                            <a:latin typeface="Cambria Math" panose="02040503050406030204" pitchFamily="18" charset="0"/>
                          </a:rPr>
                          <m:t>𝑘𝑔</m:t>
                        </m:r>
                      </m:den>
                    </m:f>
                  </m:oMath>
                </a14:m>
                <a:r>
                  <a:rPr lang="de-DE" sz="2800" dirty="0" smtClean="0"/>
                  <a:t>)</a:t>
                </a:r>
                <a:endParaRPr lang="de-DE" sz="2400" dirty="0"/>
              </a:p>
              <a:p>
                <a:pPr marL="0" indent="0">
                  <a:buNone/>
                </a:pPr>
                <a:endParaRPr lang="de-DE" sz="2400" dirty="0" smtClean="0"/>
              </a:p>
              <a:p>
                <a:r>
                  <a:rPr lang="de-DE" sz="2400" dirty="0" smtClean="0"/>
                  <a:t>Anwendung zur Berechnung des Energieoutput/ -inhalt/ -verbrauchs:</a:t>
                </a:r>
                <a:endParaRPr lang="de-DE" sz="2400" dirty="0"/>
              </a:p>
              <a:p>
                <a:pPr marL="0" indent="0" algn="ctr">
                  <a:buNone/>
                </a:pPr>
                <a14:m>
                  <m:oMath xmlns:m="http://schemas.openxmlformats.org/officeDocument/2006/math">
                    <m:r>
                      <m:rPr>
                        <m:sty m:val="p"/>
                      </m:rPr>
                      <a:rPr lang="de-DE" sz="2800" i="1" dirty="0" smtClean="0">
                        <a:latin typeface="Cambria Math" panose="02040503050406030204" pitchFamily="18" charset="0"/>
                      </a:rPr>
                      <m:t>E</m:t>
                    </m:r>
                    <m:r>
                      <a:rPr lang="de-DE" sz="2800" i="1">
                        <a:latin typeface="Cambria Math" panose="02040503050406030204" pitchFamily="18" charset="0"/>
                      </a:rPr>
                      <m:t>𝑖𝑛𝑔𝑒𝑠𝑒𝑡𝑧𝑡𝑒</m:t>
                    </m:r>
                    <m:r>
                      <a:rPr lang="de-DE" sz="2800" i="1">
                        <a:latin typeface="Cambria Math" panose="02040503050406030204" pitchFamily="18" charset="0"/>
                      </a:rPr>
                      <m:t> </m:t>
                    </m:r>
                    <m:r>
                      <a:rPr lang="de-DE" sz="2800" i="1">
                        <a:latin typeface="Cambria Math" panose="02040503050406030204" pitchFamily="18" charset="0"/>
                      </a:rPr>
                      <m:t>𝑀𝑒𝑛𝑔𝑒</m:t>
                    </m:r>
                    <m:r>
                      <a:rPr lang="de-DE" sz="2800" i="1">
                        <a:latin typeface="Cambria Math" panose="02040503050406030204" pitchFamily="18" charset="0"/>
                      </a:rPr>
                      <m:t> </m:t>
                    </m:r>
                    <m:r>
                      <a:rPr lang="de-DE" sz="2800" i="1">
                        <a:latin typeface="Cambria Math" panose="02040503050406030204" pitchFamily="18" charset="0"/>
                      </a:rPr>
                      <m:t>𝑑𝑒𝑠</m:t>
                    </m:r>
                    <m:r>
                      <a:rPr lang="de-DE" sz="2800" i="1">
                        <a:latin typeface="Cambria Math" panose="02040503050406030204" pitchFamily="18" charset="0"/>
                      </a:rPr>
                      <m:t> </m:t>
                    </m:r>
                    <m:r>
                      <a:rPr lang="de-DE" sz="2800" i="1">
                        <a:latin typeface="Cambria Math" panose="02040503050406030204" pitchFamily="18" charset="0"/>
                      </a:rPr>
                      <m:t>𝐸𝑛𝑒𝑟𝑔𝑖𝑒𝑡𝑟</m:t>
                    </m:r>
                    <m:r>
                      <a:rPr lang="de-DE" sz="2800" i="1">
                        <a:latin typeface="Cambria Math" panose="02040503050406030204" pitchFamily="18" charset="0"/>
                      </a:rPr>
                      <m:t>ä</m:t>
                    </m:r>
                    <m:r>
                      <a:rPr lang="de-DE" sz="2800" i="1">
                        <a:latin typeface="Cambria Math" panose="02040503050406030204" pitchFamily="18" charset="0"/>
                      </a:rPr>
                      <m:t>𝑔𝑒𝑟</m:t>
                    </m:r>
                    <m:r>
                      <a:rPr lang="de-DE" sz="2800" i="1">
                        <a:latin typeface="Cambria Math" panose="02040503050406030204" pitchFamily="18" charset="0"/>
                      </a:rPr>
                      <m:t> </m:t>
                    </m:r>
                    <m:r>
                      <a:rPr lang="de-DE" sz="2800" i="1">
                        <a:latin typeface="Cambria Math" panose="02040503050406030204" pitchFamily="18" charset="0"/>
                      </a:rPr>
                      <m:t>𝑥</m:t>
                    </m:r>
                    <m:r>
                      <a:rPr lang="de-DE" sz="2800" i="1">
                        <a:latin typeface="Cambria Math" panose="02040503050406030204" pitchFamily="18" charset="0"/>
                      </a:rPr>
                      <m:t> </m:t>
                    </m:r>
                    <m:r>
                      <a:rPr lang="de-DE" sz="2800" i="1">
                        <a:latin typeface="Cambria Math" panose="02040503050406030204" pitchFamily="18" charset="0"/>
                      </a:rPr>
                      <m:t>𝐸𝑛𝑒𝑟𝑔𝑖𝑒𝑑𝑖𝑐h𝑡𝑒</m:t>
                    </m:r>
                  </m:oMath>
                </a14:m>
                <a:r>
                  <a:rPr lang="de-DE" sz="2800" dirty="0" smtClean="0"/>
                  <a:t> = E</a:t>
                </a:r>
                <a14:m>
                  <m:oMath xmlns:m="http://schemas.openxmlformats.org/officeDocument/2006/math">
                    <m:r>
                      <a:rPr lang="de-DE" sz="2800" i="1">
                        <a:latin typeface="Cambria Math" panose="02040503050406030204" pitchFamily="18" charset="0"/>
                      </a:rPr>
                      <m:t>𝑛𝑒𝑟𝑔𝑖𝑒𝑜𝑢𝑡𝑝𝑢𝑡</m:t>
                    </m:r>
                  </m:oMath>
                </a14:m>
                <a:endParaRPr lang="de-DE" sz="2800" dirty="0" smtClean="0"/>
              </a:p>
              <a:p>
                <a:pPr marL="0" indent="0">
                  <a:buNone/>
                </a:pPr>
                <a:endParaRPr lang="de-DE" sz="2400" dirty="0" smtClean="0"/>
              </a:p>
              <a:p>
                <a:r>
                  <a:rPr lang="de-DE" sz="2400" dirty="0" smtClean="0"/>
                  <a:t>Beispiel: die eigene Erdgasrechnung </a:t>
                </a:r>
              </a:p>
              <a:p>
                <a:pPr marL="0" indent="0" algn="ctr">
                  <a:buNone/>
                </a:pPr>
                <a:r>
                  <a:rPr lang="de-DE" sz="2800" i="1" dirty="0">
                    <a:latin typeface="Cambria Math" panose="02040503050406030204" pitchFamily="18" charset="0"/>
                  </a:rPr>
                  <a:t>1.000 Kubikmeter Erdgas * </a:t>
                </a:r>
                <a:r>
                  <a:rPr lang="de-DE" sz="2800" i="1" dirty="0" smtClean="0">
                    <a:latin typeface="Cambria Math" panose="02040503050406030204" pitchFamily="18" charset="0"/>
                  </a:rPr>
                  <a:t>10,45  </a:t>
                </a:r>
                <a14:m>
                  <m:oMath xmlns:m="http://schemas.openxmlformats.org/officeDocument/2006/math">
                    <m:f>
                      <m:fPr>
                        <m:ctrlPr>
                          <a:rPr lang="de-DE" sz="2800" i="1">
                            <a:latin typeface="Cambria Math"/>
                          </a:rPr>
                        </m:ctrlPr>
                      </m:fPr>
                      <m:num>
                        <m:r>
                          <a:rPr lang="de-DE" sz="2800" b="0" i="1" smtClean="0">
                            <a:latin typeface="Cambria Math" panose="02040503050406030204" pitchFamily="18" charset="0"/>
                          </a:rPr>
                          <m:t>𝐾𝑖𝑙𝑜𝑤𝑎𝑡𝑡𝑠𝑡𝑢𝑛𝑑𝑒𝑛</m:t>
                        </m:r>
                      </m:num>
                      <m:den>
                        <m:r>
                          <a:rPr lang="de-DE" sz="2800" b="0" i="1" smtClean="0">
                            <a:latin typeface="Cambria Math" panose="02040503050406030204" pitchFamily="18" charset="0"/>
                          </a:rPr>
                          <m:t>𝐾𝑢𝑏𝑖𝑘𝑚𝑒𝑡𝑒𝑟</m:t>
                        </m:r>
                      </m:den>
                    </m:f>
                  </m:oMath>
                </a14:m>
                <a:r>
                  <a:rPr lang="de-DE" sz="2800" dirty="0" smtClean="0"/>
                  <a:t> = </a:t>
                </a:r>
                <a:r>
                  <a:rPr lang="de-DE" sz="2800" i="1" dirty="0">
                    <a:latin typeface="Cambria Math" panose="02040503050406030204" pitchFamily="18" charset="0"/>
                  </a:rPr>
                  <a:t>10.450 Kilowattstunden </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91344" y="1268760"/>
                <a:ext cx="12000656" cy="5256583"/>
              </a:xfrm>
              <a:blipFill rotWithShape="1">
                <a:blip r:embed="rId3"/>
                <a:stretch>
                  <a:fillRect l="-660" t="-928"/>
                </a:stretch>
              </a:blipFill>
            </p:spPr>
            <p:txBody>
              <a:bodyPr/>
              <a:lstStyle/>
              <a:p>
                <a:r>
                  <a:rPr lang="de-DE">
                    <a:noFill/>
                  </a:rPr>
                  <a:t> </a:t>
                </a:r>
              </a:p>
            </p:txBody>
          </p:sp>
        </mc:Fallback>
      </mc:AlternateContent>
      <p:sp>
        <p:nvSpPr>
          <p:cNvPr id="2" name="Titel 1"/>
          <p:cNvSpPr>
            <a:spLocks noGrp="1"/>
          </p:cNvSpPr>
          <p:nvPr>
            <p:ph type="title"/>
          </p:nvPr>
        </p:nvSpPr>
        <p:spPr>
          <a:xfrm>
            <a:off x="1375024" y="0"/>
            <a:ext cx="9329488" cy="1143000"/>
          </a:xfrm>
        </p:spPr>
        <p:txBody>
          <a:bodyPr>
            <a:normAutofit/>
          </a:bodyPr>
          <a:lstStyle/>
          <a:p>
            <a:r>
              <a:rPr lang="de-DE" sz="3200" b="1" dirty="0" smtClean="0"/>
              <a:t>Energiedichte, Energieinhalt, Heizwert, Brennwert</a:t>
            </a:r>
            <a:endParaRPr lang="en-GB" sz="3200" b="1" dirty="0"/>
          </a:p>
        </p:txBody>
      </p:sp>
      <p:sp>
        <p:nvSpPr>
          <p:cNvPr id="4" name="Foliennummernplatzhalter 3"/>
          <p:cNvSpPr>
            <a:spLocks noGrp="1"/>
          </p:cNvSpPr>
          <p:nvPr>
            <p:ph type="sldNum" sz="quarter" idx="12"/>
          </p:nvPr>
        </p:nvSpPr>
        <p:spPr/>
        <p:txBody>
          <a:bodyPr/>
          <a:lstStyle/>
          <a:p>
            <a:fld id="{279D5831-8B0E-44B0-9352-D9540241F8D3}" type="slidenum">
              <a:rPr lang="de-DE" smtClean="0"/>
              <a:pPr/>
              <a:t>15</a:t>
            </a:fld>
            <a:endParaRPr lang="de-DE"/>
          </a:p>
        </p:txBody>
      </p:sp>
    </p:spTree>
    <p:extLst>
      <p:ext uri="{BB962C8B-B14F-4D97-AF65-F5344CB8AC3E}">
        <p14:creationId xmlns:p14="http://schemas.microsoft.com/office/powerpoint/2010/main" val="3312506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79D5831-8B0E-44B0-9352-D9540241F8D3}" type="slidenum">
              <a:rPr lang="de-DE" smtClean="0"/>
              <a:pPr/>
              <a:t>16</a:t>
            </a:fld>
            <a:endParaRPr lang="de-DE"/>
          </a:p>
        </p:txBody>
      </p:sp>
      <p:graphicFrame>
        <p:nvGraphicFramePr>
          <p:cNvPr id="3" name="Tabelle 2"/>
          <p:cNvGraphicFramePr>
            <a:graphicFrameLocks noGrp="1"/>
          </p:cNvGraphicFramePr>
          <p:nvPr>
            <p:extLst>
              <p:ext uri="{D42A27DB-BD31-4B8C-83A1-F6EECF244321}">
                <p14:modId xmlns:p14="http://schemas.microsoft.com/office/powerpoint/2010/main" val="1854992432"/>
              </p:ext>
            </p:extLst>
          </p:nvPr>
        </p:nvGraphicFramePr>
        <p:xfrm>
          <a:off x="623392" y="1340768"/>
          <a:ext cx="10873208" cy="5344584"/>
        </p:xfrm>
        <a:graphic>
          <a:graphicData uri="http://schemas.openxmlformats.org/drawingml/2006/table">
            <a:tbl>
              <a:tblPr firstRow="1" bandRow="1">
                <a:tableStyleId>{5C22544A-7EE6-4342-B048-85BDC9FD1C3A}</a:tableStyleId>
              </a:tblPr>
              <a:tblGrid>
                <a:gridCol w="5435820">
                  <a:extLst>
                    <a:ext uri="{9D8B030D-6E8A-4147-A177-3AD203B41FA5}">
                      <a16:colId xmlns:a16="http://schemas.microsoft.com/office/drawing/2014/main" xmlns="" val="20000"/>
                    </a:ext>
                  </a:extLst>
                </a:gridCol>
                <a:gridCol w="5437388">
                  <a:extLst>
                    <a:ext uri="{9D8B030D-6E8A-4147-A177-3AD203B41FA5}">
                      <a16:colId xmlns:a16="http://schemas.microsoft.com/office/drawing/2014/main" xmlns="" val="20001"/>
                    </a:ext>
                  </a:extLst>
                </a:gridCol>
              </a:tblGrid>
              <a:tr h="612000">
                <a:tc>
                  <a:txBody>
                    <a:bodyPr/>
                    <a:lstStyle/>
                    <a:p>
                      <a:pPr algn="ctr">
                        <a:lnSpc>
                          <a:spcPts val="1300"/>
                        </a:lnSpc>
                        <a:spcAft>
                          <a:spcPts val="600"/>
                        </a:spcAft>
                      </a:pPr>
                      <a:r>
                        <a:rPr lang="de-DE" sz="2800" dirty="0">
                          <a:effectLst/>
                        </a:rPr>
                        <a:t>Energieträger</a:t>
                      </a:r>
                      <a:endParaRPr lang="de-DE" sz="3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Aft>
                          <a:spcPts val="600"/>
                        </a:spcAft>
                      </a:pPr>
                      <a:r>
                        <a:rPr lang="de-DE" sz="2800" dirty="0">
                          <a:effectLst/>
                        </a:rPr>
                        <a:t>Energiedichte</a:t>
                      </a:r>
                      <a:br>
                        <a:rPr lang="de-DE" sz="2800" dirty="0">
                          <a:effectLst/>
                        </a:rPr>
                      </a:br>
                      <a:r>
                        <a:rPr lang="de-DE" sz="2800" dirty="0">
                          <a:effectLst/>
                        </a:rPr>
                        <a:t>Energieinhalt </a:t>
                      </a:r>
                      <a:endParaRPr lang="de-DE" sz="3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499016">
                <a:tc>
                  <a:txBody>
                    <a:bodyPr/>
                    <a:lstStyle/>
                    <a:p>
                      <a:pPr algn="ctr">
                        <a:lnSpc>
                          <a:spcPct val="100000"/>
                        </a:lnSpc>
                        <a:spcAft>
                          <a:spcPts val="600"/>
                        </a:spcAft>
                      </a:pPr>
                      <a:r>
                        <a:rPr lang="de-DE" sz="2800" dirty="0">
                          <a:effectLst/>
                        </a:rPr>
                        <a:t>Heizöl</a:t>
                      </a:r>
                      <a:endParaRPr lang="de-DE" sz="3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Aft>
                          <a:spcPts val="600"/>
                        </a:spcAft>
                      </a:pPr>
                      <a:r>
                        <a:rPr lang="de-DE" sz="2800" dirty="0" smtClean="0">
                          <a:effectLst/>
                        </a:rPr>
                        <a:t>9,4</a:t>
                      </a:r>
                      <a:r>
                        <a:rPr lang="de-DE" sz="2800" baseline="0" dirty="0" smtClean="0">
                          <a:effectLst/>
                        </a:rPr>
                        <a:t> kWh/l</a:t>
                      </a:r>
                      <a:endParaRPr lang="de-DE" sz="3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499016">
                <a:tc>
                  <a:txBody>
                    <a:bodyPr/>
                    <a:lstStyle/>
                    <a:p>
                      <a:pPr algn="ctr">
                        <a:lnSpc>
                          <a:spcPct val="100000"/>
                        </a:lnSpc>
                        <a:spcAft>
                          <a:spcPts val="600"/>
                        </a:spcAft>
                      </a:pPr>
                      <a:r>
                        <a:rPr lang="de-DE" sz="2800" dirty="0">
                          <a:effectLst/>
                        </a:rPr>
                        <a:t>Steinkohle</a:t>
                      </a:r>
                      <a:endParaRPr lang="de-DE" sz="3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Aft>
                          <a:spcPts val="600"/>
                        </a:spcAft>
                      </a:pPr>
                      <a:r>
                        <a:rPr lang="de-DE" sz="2800" dirty="0" smtClean="0">
                          <a:effectLst/>
                        </a:rPr>
                        <a:t>8,1 kWh/kg</a:t>
                      </a:r>
                      <a:endParaRPr lang="de-DE" sz="3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499016">
                <a:tc>
                  <a:txBody>
                    <a:bodyPr/>
                    <a:lstStyle/>
                    <a:p>
                      <a:pPr algn="ctr">
                        <a:lnSpc>
                          <a:spcPct val="100000"/>
                        </a:lnSpc>
                        <a:spcAft>
                          <a:spcPts val="600"/>
                        </a:spcAft>
                      </a:pPr>
                      <a:r>
                        <a:rPr lang="de-DE" sz="2800" dirty="0">
                          <a:effectLst/>
                        </a:rPr>
                        <a:t>Braunkohle</a:t>
                      </a:r>
                      <a:endParaRPr lang="de-DE" sz="3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Aft>
                          <a:spcPts val="600"/>
                        </a:spcAft>
                      </a:pPr>
                      <a:r>
                        <a:rPr lang="de-DE" sz="2800" dirty="0" smtClean="0">
                          <a:effectLst/>
                        </a:rPr>
                        <a:t>5,2 kWh/kg</a:t>
                      </a:r>
                      <a:endParaRPr lang="de-DE" sz="3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499016">
                <a:tc>
                  <a:txBody>
                    <a:bodyPr/>
                    <a:lstStyle/>
                    <a:p>
                      <a:pPr algn="ctr">
                        <a:lnSpc>
                          <a:spcPct val="100000"/>
                        </a:lnSpc>
                        <a:spcAft>
                          <a:spcPts val="600"/>
                        </a:spcAft>
                      </a:pPr>
                      <a:r>
                        <a:rPr lang="de-DE" sz="2800" dirty="0">
                          <a:effectLst/>
                        </a:rPr>
                        <a:t>Holzpellets</a:t>
                      </a:r>
                      <a:endParaRPr lang="de-DE" sz="3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Aft>
                          <a:spcPts val="600"/>
                        </a:spcAft>
                      </a:pPr>
                      <a:r>
                        <a:rPr lang="de-DE" sz="2800" dirty="0" smtClean="0">
                          <a:effectLst/>
                        </a:rPr>
                        <a:t>5,0 kWh/</a:t>
                      </a:r>
                      <a:r>
                        <a:rPr lang="de-DE" sz="2800" baseline="0" dirty="0" smtClean="0">
                          <a:effectLst/>
                        </a:rPr>
                        <a:t>kg</a:t>
                      </a:r>
                      <a:endParaRPr lang="de-DE" sz="3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499016">
                <a:tc>
                  <a:txBody>
                    <a:bodyPr/>
                    <a:lstStyle/>
                    <a:p>
                      <a:pPr algn="ctr">
                        <a:lnSpc>
                          <a:spcPct val="100000"/>
                        </a:lnSpc>
                        <a:spcAft>
                          <a:spcPts val="600"/>
                        </a:spcAft>
                      </a:pPr>
                      <a:r>
                        <a:rPr lang="de-DE" sz="2800" dirty="0">
                          <a:effectLst/>
                        </a:rPr>
                        <a:t>Holz</a:t>
                      </a:r>
                      <a:endParaRPr lang="de-DE" sz="3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Aft>
                          <a:spcPts val="600"/>
                        </a:spcAft>
                      </a:pPr>
                      <a:r>
                        <a:rPr lang="de-DE" sz="2800" dirty="0" smtClean="0">
                          <a:effectLst/>
                        </a:rPr>
                        <a:t>4,8 kWh/kg</a:t>
                      </a:r>
                      <a:endParaRPr lang="de-DE" sz="3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499016">
                <a:tc>
                  <a:txBody>
                    <a:bodyPr/>
                    <a:lstStyle/>
                    <a:p>
                      <a:pPr algn="ctr">
                        <a:lnSpc>
                          <a:spcPct val="100000"/>
                        </a:lnSpc>
                        <a:spcAft>
                          <a:spcPts val="600"/>
                        </a:spcAft>
                      </a:pPr>
                      <a:r>
                        <a:rPr lang="de-DE" sz="2800" dirty="0">
                          <a:effectLst/>
                        </a:rPr>
                        <a:t>Diesel</a:t>
                      </a:r>
                      <a:endParaRPr lang="de-DE" sz="3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Aft>
                          <a:spcPts val="600"/>
                        </a:spcAft>
                      </a:pPr>
                      <a:r>
                        <a:rPr lang="de-DE" sz="2800" dirty="0" smtClean="0">
                          <a:effectLst/>
                        </a:rPr>
                        <a:t> 9,8 kWh/l</a:t>
                      </a:r>
                      <a:endParaRPr lang="de-DE" sz="3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r h="499016">
                <a:tc>
                  <a:txBody>
                    <a:bodyPr/>
                    <a:lstStyle/>
                    <a:p>
                      <a:pPr algn="ctr">
                        <a:lnSpc>
                          <a:spcPct val="100000"/>
                        </a:lnSpc>
                        <a:spcAft>
                          <a:spcPts val="600"/>
                        </a:spcAft>
                      </a:pPr>
                      <a:r>
                        <a:rPr lang="de-DE" sz="2800" dirty="0">
                          <a:effectLst/>
                        </a:rPr>
                        <a:t>Benzin</a:t>
                      </a:r>
                      <a:endParaRPr lang="de-DE" sz="3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Aft>
                          <a:spcPts val="600"/>
                        </a:spcAft>
                      </a:pPr>
                      <a:r>
                        <a:rPr lang="de-DE" sz="2800" dirty="0" smtClean="0">
                          <a:effectLst/>
                        </a:rPr>
                        <a:t>8,9 kWh/l</a:t>
                      </a:r>
                      <a:endParaRPr lang="de-DE" sz="3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7"/>
                  </a:ext>
                </a:extLst>
              </a:tr>
              <a:tr h="499016">
                <a:tc>
                  <a:txBody>
                    <a:bodyPr/>
                    <a:lstStyle/>
                    <a:p>
                      <a:pPr algn="ctr">
                        <a:lnSpc>
                          <a:spcPct val="100000"/>
                        </a:lnSpc>
                        <a:spcAft>
                          <a:spcPts val="600"/>
                        </a:spcAft>
                      </a:pPr>
                      <a:r>
                        <a:rPr lang="de-DE" sz="2800" dirty="0">
                          <a:effectLst/>
                        </a:rPr>
                        <a:t>Bleiakkumulatoren</a:t>
                      </a:r>
                      <a:endParaRPr lang="de-DE" sz="3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Aft>
                          <a:spcPts val="600"/>
                        </a:spcAft>
                      </a:pPr>
                      <a:r>
                        <a:rPr lang="de-DE" sz="2800" dirty="0" smtClean="0">
                          <a:effectLst/>
                        </a:rPr>
                        <a:t>0,03 kWh/kg</a:t>
                      </a:r>
                      <a:endParaRPr lang="de-DE" sz="3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8"/>
                  </a:ext>
                </a:extLst>
              </a:tr>
              <a:tr h="499016">
                <a:tc>
                  <a:txBody>
                    <a:bodyPr/>
                    <a:lstStyle/>
                    <a:p>
                      <a:pPr algn="ctr">
                        <a:lnSpc>
                          <a:spcPct val="100000"/>
                        </a:lnSpc>
                        <a:spcAft>
                          <a:spcPts val="600"/>
                        </a:spcAft>
                      </a:pPr>
                      <a:r>
                        <a:rPr lang="de-DE" sz="2800" dirty="0">
                          <a:effectLst/>
                        </a:rPr>
                        <a:t>Lithium-Ionen-Akkumulatoren</a:t>
                      </a:r>
                      <a:endParaRPr lang="de-DE" sz="3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Aft>
                          <a:spcPts val="600"/>
                        </a:spcAft>
                      </a:pPr>
                      <a:r>
                        <a:rPr lang="de-DE" sz="2800" dirty="0" smtClean="0">
                          <a:effectLst/>
                        </a:rPr>
                        <a:t>0,3 kWh/kg</a:t>
                      </a:r>
                      <a:endParaRPr lang="de-DE" sz="3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9"/>
                  </a:ext>
                </a:extLst>
              </a:tr>
            </a:tbl>
          </a:graphicData>
        </a:graphic>
      </p:graphicFrame>
      <p:sp>
        <p:nvSpPr>
          <p:cNvPr id="4" name="Textfeld 3"/>
          <p:cNvSpPr txBox="1"/>
          <p:nvPr/>
        </p:nvSpPr>
        <p:spPr>
          <a:xfrm>
            <a:off x="2520256" y="332656"/>
            <a:ext cx="7488832" cy="707886"/>
          </a:xfrm>
          <a:prstGeom prst="rect">
            <a:avLst/>
          </a:prstGeom>
          <a:noFill/>
        </p:spPr>
        <p:txBody>
          <a:bodyPr wrap="square" rtlCol="0">
            <a:spAutoFit/>
          </a:bodyPr>
          <a:lstStyle/>
          <a:p>
            <a:pPr algn="ctr"/>
            <a:r>
              <a:rPr lang="de-DE" sz="4000" b="1" smtClean="0"/>
              <a:t>Energieinhalt </a:t>
            </a:r>
            <a:r>
              <a:rPr lang="de-DE" sz="4000" b="1" dirty="0"/>
              <a:t>von </a:t>
            </a:r>
            <a:r>
              <a:rPr lang="de-DE" sz="4000" b="1" dirty="0" smtClean="0"/>
              <a:t>Energieträgern</a:t>
            </a:r>
            <a:endParaRPr lang="en-GB" sz="4000" b="1" dirty="0"/>
          </a:p>
        </p:txBody>
      </p:sp>
    </p:spTree>
    <p:extLst>
      <p:ext uri="{BB962C8B-B14F-4D97-AF65-F5344CB8AC3E}">
        <p14:creationId xmlns:p14="http://schemas.microsoft.com/office/powerpoint/2010/main" val="44532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63752" y="349004"/>
            <a:ext cx="4120064" cy="559716"/>
          </a:xfrm>
        </p:spPr>
        <p:txBody>
          <a:bodyPr>
            <a:normAutofit fontScale="90000"/>
          </a:bodyPr>
          <a:lstStyle/>
          <a:p>
            <a:r>
              <a:rPr lang="de-DE" altLang="de-DE" sz="3600" b="1" dirty="0"/>
              <a:t>Wirkungsgrad</a:t>
            </a:r>
            <a:endParaRPr lang="en-GB" sz="3600" dirty="0"/>
          </a:p>
        </p:txBody>
      </p:sp>
      <p:sp>
        <p:nvSpPr>
          <p:cNvPr id="4" name="Foliennummernplatzhalter 3"/>
          <p:cNvSpPr>
            <a:spLocks noGrp="1"/>
          </p:cNvSpPr>
          <p:nvPr>
            <p:ph type="sldNum" sz="quarter" idx="12"/>
          </p:nvPr>
        </p:nvSpPr>
        <p:spPr/>
        <p:txBody>
          <a:bodyPr/>
          <a:lstStyle/>
          <a:p>
            <a:fld id="{279D5831-8B0E-44B0-9352-D9540241F8D3}" type="slidenum">
              <a:rPr lang="de-DE" smtClean="0"/>
              <a:pPr/>
              <a:t>17</a:t>
            </a:fld>
            <a:endParaRPr lang="de-DE"/>
          </a:p>
        </p:txBody>
      </p:sp>
      <p:sp>
        <p:nvSpPr>
          <p:cNvPr id="3" name="Inhaltsplatzhalter 2"/>
          <p:cNvSpPr>
            <a:spLocks noGrp="1"/>
          </p:cNvSpPr>
          <p:nvPr>
            <p:ph idx="1"/>
          </p:nvPr>
        </p:nvSpPr>
        <p:spPr>
          <a:xfrm>
            <a:off x="973088" y="1271898"/>
            <a:ext cx="9587408" cy="5325454"/>
          </a:xfrm>
        </p:spPr>
        <p:txBody>
          <a:bodyPr>
            <a:normAutofit/>
          </a:bodyPr>
          <a:lstStyle/>
          <a:p>
            <a:pPr marL="0" indent="0" algn="ctr">
              <a:buNone/>
            </a:pPr>
            <a:r>
              <a:rPr lang="de-DE" altLang="de-DE" sz="2800" dirty="0"/>
              <a:t>Wirkungsgrad der Energie (griechischen kleinen Eta η): wie viel Prozent des Energieinhalts der Endenergie in </a:t>
            </a:r>
            <a:r>
              <a:rPr lang="de-DE" altLang="de-DE" sz="2800" dirty="0" smtClean="0"/>
              <a:t>Nutzenergie oder </a:t>
            </a:r>
            <a:r>
              <a:rPr lang="de-DE" altLang="de-DE" sz="2800" dirty="0"/>
              <a:t>Energiedienstleistungen umgewandelt werden. </a:t>
            </a:r>
          </a:p>
          <a:p>
            <a:pPr marL="0" indent="0">
              <a:buNone/>
            </a:pPr>
            <a:endParaRPr lang="de-DE" altLang="de-DE" sz="1800" dirty="0"/>
          </a:p>
        </p:txBody>
      </p:sp>
      <mc:AlternateContent xmlns:mc="http://schemas.openxmlformats.org/markup-compatibility/2006" xmlns:a14="http://schemas.microsoft.com/office/drawing/2010/main">
        <mc:Choice Requires="a14">
          <p:sp>
            <p:nvSpPr>
              <p:cNvPr id="7" name="Rechteck 6"/>
              <p:cNvSpPr/>
              <p:nvPr/>
            </p:nvSpPr>
            <p:spPr>
              <a:xfrm>
                <a:off x="428256" y="3276014"/>
                <a:ext cx="11500392" cy="9773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altLang="de-DE" sz="2800" i="1" smtClean="0">
                          <a:solidFill>
                            <a:schemeClr val="tx1"/>
                          </a:solidFill>
                          <a:latin typeface="Cambria Math"/>
                        </a:rPr>
                        <m:t>𝑊𝑖𝑟𝑘𝑢𝑛𝑔𝑠𝑔𝑟𝑎𝑑</m:t>
                      </m:r>
                      <m:r>
                        <a:rPr lang="de-DE" altLang="de-DE" sz="2800" i="1" smtClean="0">
                          <a:solidFill>
                            <a:schemeClr val="tx1"/>
                          </a:solidFill>
                          <a:latin typeface="Cambria Math"/>
                        </a:rPr>
                        <m:t>=</m:t>
                      </m:r>
                      <m:f>
                        <m:fPr>
                          <m:ctrlPr>
                            <a:rPr lang="de-DE" altLang="de-DE" sz="2800" i="1">
                              <a:solidFill>
                                <a:schemeClr val="tx1"/>
                              </a:solidFill>
                              <a:latin typeface="Cambria Math"/>
                            </a:rPr>
                          </m:ctrlPr>
                        </m:fPr>
                        <m:num>
                          <m:r>
                            <a:rPr lang="de-DE" altLang="de-DE" sz="2800" b="0" i="1" smtClean="0">
                              <a:solidFill>
                                <a:schemeClr val="tx1"/>
                              </a:solidFill>
                              <a:latin typeface="Cambria Math" panose="02040503050406030204" pitchFamily="18" charset="0"/>
                            </a:rPr>
                            <m:t>𝑂𝑢𝑡𝑝𝑢𝑡𝑒𝑛𝑒𝑟𝑔𝑖𝑒</m:t>
                          </m:r>
                          <m:r>
                            <a:rPr lang="de-DE" altLang="de-DE" sz="2800" b="0" i="1" smtClean="0">
                              <a:solidFill>
                                <a:schemeClr val="tx1"/>
                              </a:solidFill>
                              <a:latin typeface="Cambria Math" panose="02040503050406030204" pitchFamily="18" charset="0"/>
                            </a:rPr>
                            <m:t>, </m:t>
                          </m:r>
                          <m:r>
                            <a:rPr lang="de-DE" altLang="de-DE" sz="2800" b="0" i="1" smtClean="0">
                              <a:solidFill>
                                <a:schemeClr val="tx1"/>
                              </a:solidFill>
                              <a:latin typeface="Cambria Math" panose="02040503050406030204" pitchFamily="18" charset="0"/>
                            </a:rPr>
                            <m:t>𝐸𝑛𝑒𝑟𝑔𝑖𝑒𝑜𝑢𝑡𝑝𝑢𝑡</m:t>
                          </m:r>
                          <m:r>
                            <a:rPr lang="de-DE" altLang="de-DE" sz="2800" b="0" i="1" smtClean="0">
                              <a:solidFill>
                                <a:schemeClr val="tx1"/>
                              </a:solidFill>
                              <a:latin typeface="Cambria Math" panose="02040503050406030204" pitchFamily="18" charset="0"/>
                            </a:rPr>
                            <m:t>, </m:t>
                          </m:r>
                          <m:r>
                            <a:rPr lang="de-DE" altLang="de-DE" sz="2800" b="0" i="1" smtClean="0">
                              <a:solidFill>
                                <a:schemeClr val="tx1"/>
                              </a:solidFill>
                              <a:latin typeface="Cambria Math" panose="02040503050406030204" pitchFamily="18" charset="0"/>
                            </a:rPr>
                            <m:t>𝑁𝑢𝑡𝑧𝑒𝑛𝑒𝑟𝑔𝑖𝑒</m:t>
                          </m:r>
                        </m:num>
                        <m:den>
                          <m:r>
                            <a:rPr lang="de-DE" altLang="de-DE" sz="2800" i="1">
                              <a:solidFill>
                                <a:schemeClr val="tx1"/>
                              </a:solidFill>
                              <a:latin typeface="Cambria Math"/>
                            </a:rPr>
                            <m:t>𝐼𝑛𝑝𝑢𝑡</m:t>
                          </m:r>
                          <m:r>
                            <a:rPr lang="de-DE" altLang="de-DE" sz="2800" b="0" i="1" smtClean="0">
                              <a:solidFill>
                                <a:schemeClr val="tx1"/>
                              </a:solidFill>
                              <a:latin typeface="Cambria Math" panose="02040503050406030204" pitchFamily="18" charset="0"/>
                            </a:rPr>
                            <m:t>𝑒𝑛𝑒𝑟𝑔𝑖𝑒</m:t>
                          </m:r>
                          <m:r>
                            <a:rPr lang="de-DE" altLang="de-DE" sz="2800" b="0" i="1" smtClean="0">
                              <a:solidFill>
                                <a:schemeClr val="tx1"/>
                              </a:solidFill>
                              <a:latin typeface="Cambria Math" panose="02040503050406030204" pitchFamily="18" charset="0"/>
                            </a:rPr>
                            <m:t>, </m:t>
                          </m:r>
                          <m:r>
                            <a:rPr lang="de-DE" altLang="de-DE" sz="2800" b="0" i="1" smtClean="0">
                              <a:solidFill>
                                <a:schemeClr val="tx1"/>
                              </a:solidFill>
                              <a:latin typeface="Cambria Math" panose="02040503050406030204" pitchFamily="18" charset="0"/>
                            </a:rPr>
                            <m:t>𝐸𝑛𝑒𝑟𝑔𝑖𝑒𝑖𝑛𝑝𝑢𝑡</m:t>
                          </m:r>
                        </m:den>
                      </m:f>
                      <m:r>
                        <a:rPr lang="de-DE" altLang="de-DE" sz="2800" i="1">
                          <a:solidFill>
                            <a:schemeClr val="tx1"/>
                          </a:solidFill>
                          <a:latin typeface="Cambria Math"/>
                        </a:rPr>
                        <m:t>∗100%</m:t>
                      </m:r>
                    </m:oMath>
                  </m:oMathPara>
                </a14:m>
                <a:endParaRPr lang="de-DE" altLang="de-DE" sz="2400" dirty="0">
                  <a:solidFill>
                    <a:schemeClr val="tx1"/>
                  </a:solidFill>
                </a:endParaRPr>
              </a:p>
            </p:txBody>
          </p:sp>
        </mc:Choice>
        <mc:Fallback xmlns="">
          <p:sp>
            <p:nvSpPr>
              <p:cNvPr id="7" name="Rechteck 6"/>
              <p:cNvSpPr>
                <a:spLocks noRot="1" noChangeAspect="1" noMove="1" noResize="1" noEditPoints="1" noAdjustHandles="1" noChangeArrowheads="1" noChangeShapeType="1" noTextEdit="1"/>
              </p:cNvSpPr>
              <p:nvPr/>
            </p:nvSpPr>
            <p:spPr>
              <a:xfrm>
                <a:off x="428256" y="3276014"/>
                <a:ext cx="11500392" cy="977319"/>
              </a:xfrm>
              <a:prstGeom prst="rect">
                <a:avLst/>
              </a:prstGeom>
              <a:blipFill rotWithShape="1">
                <a:blip r:embed="rId3"/>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3573298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664" y="332656"/>
            <a:ext cx="8654752" cy="346050"/>
          </a:xfrm>
        </p:spPr>
        <p:txBody>
          <a:bodyPr>
            <a:noAutofit/>
          </a:bodyPr>
          <a:lstStyle/>
          <a:p>
            <a:r>
              <a:rPr lang="de-DE" sz="3200" b="1" dirty="0" smtClean="0"/>
              <a:t>Beispiele Wirkungsgrad</a:t>
            </a:r>
            <a:endParaRPr lang="de-DE" sz="3200" b="1" dirty="0"/>
          </a:p>
        </p:txBody>
      </p:sp>
      <p:sp>
        <p:nvSpPr>
          <p:cNvPr id="4" name="Foliennummernplatzhalter 3"/>
          <p:cNvSpPr>
            <a:spLocks noGrp="1"/>
          </p:cNvSpPr>
          <p:nvPr>
            <p:ph type="sldNum" sz="quarter" idx="12"/>
          </p:nvPr>
        </p:nvSpPr>
        <p:spPr/>
        <p:txBody>
          <a:bodyPr/>
          <a:lstStyle/>
          <a:p>
            <a:fld id="{279D5831-8B0E-44B0-9352-D9540241F8D3}" type="slidenum">
              <a:rPr lang="de-DE" smtClean="0"/>
              <a:pPr/>
              <a:t>18</a:t>
            </a:fld>
            <a:endParaRPr lang="de-DE"/>
          </a:p>
        </p:txBody>
      </p:sp>
      <p:graphicFrame>
        <p:nvGraphicFramePr>
          <p:cNvPr id="5" name="Tabelle 4"/>
          <p:cNvGraphicFramePr>
            <a:graphicFrameLocks noGrp="1"/>
          </p:cNvGraphicFramePr>
          <p:nvPr>
            <p:extLst>
              <p:ext uri="{D42A27DB-BD31-4B8C-83A1-F6EECF244321}">
                <p14:modId xmlns:p14="http://schemas.microsoft.com/office/powerpoint/2010/main" val="3553251099"/>
              </p:ext>
            </p:extLst>
          </p:nvPr>
        </p:nvGraphicFramePr>
        <p:xfrm>
          <a:off x="479376" y="1124744"/>
          <a:ext cx="11089232" cy="5116779"/>
        </p:xfrm>
        <a:graphic>
          <a:graphicData uri="http://schemas.openxmlformats.org/drawingml/2006/table">
            <a:tbl>
              <a:tblPr firstRow="1" bandRow="1">
                <a:tableStyleId>{5C22544A-7EE6-4342-B048-85BDC9FD1C3A}</a:tableStyleId>
              </a:tblPr>
              <a:tblGrid>
                <a:gridCol w="5544616">
                  <a:extLst>
                    <a:ext uri="{9D8B030D-6E8A-4147-A177-3AD203B41FA5}">
                      <a16:colId xmlns:a16="http://schemas.microsoft.com/office/drawing/2014/main" xmlns="" val="20000"/>
                    </a:ext>
                  </a:extLst>
                </a:gridCol>
                <a:gridCol w="5544616">
                  <a:extLst>
                    <a:ext uri="{9D8B030D-6E8A-4147-A177-3AD203B41FA5}">
                      <a16:colId xmlns:a16="http://schemas.microsoft.com/office/drawing/2014/main" xmlns="" val="20001"/>
                    </a:ext>
                  </a:extLst>
                </a:gridCol>
              </a:tblGrid>
              <a:tr h="485059">
                <a:tc>
                  <a:txBody>
                    <a:bodyPr/>
                    <a:lstStyle/>
                    <a:p>
                      <a:pPr algn="ctr"/>
                      <a:r>
                        <a:rPr lang="de-DE" sz="2800" dirty="0"/>
                        <a:t>Energieumwandlungsanlage</a:t>
                      </a:r>
                      <a:endParaRPr lang="en-GB" sz="2800" dirty="0"/>
                    </a:p>
                  </a:txBody>
                  <a:tcPr anchor="ctr"/>
                </a:tc>
                <a:tc>
                  <a:txBody>
                    <a:bodyPr/>
                    <a:lstStyle/>
                    <a:p>
                      <a:pPr algn="ctr"/>
                      <a:r>
                        <a:rPr lang="de-DE" sz="2800" dirty="0" smtClean="0"/>
                        <a:t>Wirkungsgrad in Prozent</a:t>
                      </a:r>
                      <a:endParaRPr lang="en-GB" sz="2800" dirty="0"/>
                    </a:p>
                  </a:txBody>
                  <a:tcPr anchor="ctr"/>
                </a:tc>
                <a:extLst>
                  <a:ext uri="{0D108BD9-81ED-4DB2-BD59-A6C34878D82A}">
                    <a16:rowId xmlns:a16="http://schemas.microsoft.com/office/drawing/2014/main" xmlns="" val="10000"/>
                  </a:ext>
                </a:extLst>
              </a:tr>
              <a:tr h="485059">
                <a:tc>
                  <a:txBody>
                    <a:bodyPr/>
                    <a:lstStyle/>
                    <a:p>
                      <a:pPr algn="ctr"/>
                      <a:r>
                        <a:rPr lang="de-DE" sz="2800" dirty="0"/>
                        <a:t>Verbrennungsmotor</a:t>
                      </a:r>
                      <a:endParaRPr lang="en-GB" sz="2800" dirty="0"/>
                    </a:p>
                  </a:txBody>
                  <a:tcPr anchor="ctr"/>
                </a:tc>
                <a:tc>
                  <a:txBody>
                    <a:bodyPr/>
                    <a:lstStyle/>
                    <a:p>
                      <a:pPr algn="ctr"/>
                      <a:r>
                        <a:rPr lang="de-DE" sz="2800" dirty="0"/>
                        <a:t>30</a:t>
                      </a:r>
                      <a:r>
                        <a:rPr lang="de-DE" sz="2800" baseline="0" dirty="0"/>
                        <a:t> </a:t>
                      </a:r>
                      <a:r>
                        <a:rPr lang="de-DE" sz="2800" baseline="0" dirty="0" smtClean="0"/>
                        <a:t>bis  </a:t>
                      </a:r>
                      <a:r>
                        <a:rPr lang="de-DE" sz="2800" baseline="0" dirty="0"/>
                        <a:t>45 </a:t>
                      </a:r>
                      <a:endParaRPr lang="en-GB" sz="2800" dirty="0"/>
                    </a:p>
                  </a:txBody>
                  <a:tcPr anchor="ctr"/>
                </a:tc>
                <a:extLst>
                  <a:ext uri="{0D108BD9-81ED-4DB2-BD59-A6C34878D82A}">
                    <a16:rowId xmlns:a16="http://schemas.microsoft.com/office/drawing/2014/main" xmlns="" val="10001"/>
                  </a:ext>
                </a:extLst>
              </a:tr>
              <a:tr h="485059">
                <a:tc>
                  <a:txBody>
                    <a:bodyPr/>
                    <a:lstStyle/>
                    <a:p>
                      <a:pPr algn="ctr"/>
                      <a:r>
                        <a:rPr lang="de-DE" sz="2800" dirty="0"/>
                        <a:t>Elektromotoren</a:t>
                      </a:r>
                      <a:endParaRPr lang="en-GB" sz="2800" dirty="0"/>
                    </a:p>
                  </a:txBody>
                  <a:tcPr anchor="ctr"/>
                </a:tc>
                <a:tc>
                  <a:txBody>
                    <a:bodyPr/>
                    <a:lstStyle/>
                    <a:p>
                      <a:pPr algn="ctr"/>
                      <a:r>
                        <a:rPr lang="de-DE" sz="2800" dirty="0"/>
                        <a:t>Bis</a:t>
                      </a:r>
                      <a:r>
                        <a:rPr lang="de-DE" sz="2800" baseline="0" dirty="0"/>
                        <a:t> </a:t>
                      </a:r>
                      <a:r>
                        <a:rPr lang="de-DE" sz="2800" baseline="0" dirty="0" smtClean="0"/>
                        <a:t>60 bis zu </a:t>
                      </a:r>
                      <a:r>
                        <a:rPr lang="de-DE" sz="2800" baseline="0" dirty="0"/>
                        <a:t>96 </a:t>
                      </a:r>
                      <a:endParaRPr lang="en-GB" sz="2800" dirty="0"/>
                    </a:p>
                  </a:txBody>
                  <a:tcPr anchor="ctr"/>
                </a:tc>
                <a:extLst>
                  <a:ext uri="{0D108BD9-81ED-4DB2-BD59-A6C34878D82A}">
                    <a16:rowId xmlns:a16="http://schemas.microsoft.com/office/drawing/2014/main" xmlns="" val="10002"/>
                  </a:ext>
                </a:extLst>
              </a:tr>
              <a:tr h="485059">
                <a:tc>
                  <a:txBody>
                    <a:bodyPr/>
                    <a:lstStyle/>
                    <a:p>
                      <a:pPr algn="ctr"/>
                      <a:r>
                        <a:rPr lang="de-DE" sz="2800" dirty="0"/>
                        <a:t>Brennstoffzellen</a:t>
                      </a:r>
                      <a:endParaRPr lang="en-GB" sz="2800" dirty="0"/>
                    </a:p>
                  </a:txBody>
                  <a:tcPr anchor="ctr"/>
                </a:tc>
                <a:tc>
                  <a:txBody>
                    <a:bodyPr/>
                    <a:lstStyle/>
                    <a:p>
                      <a:pPr algn="ctr"/>
                      <a:r>
                        <a:rPr lang="de-DE" sz="2800" dirty="0"/>
                        <a:t>Bis zu 52 </a:t>
                      </a:r>
                      <a:endParaRPr lang="en-GB" sz="2800" dirty="0"/>
                    </a:p>
                  </a:txBody>
                  <a:tcPr anchor="ctr"/>
                </a:tc>
                <a:extLst>
                  <a:ext uri="{0D108BD9-81ED-4DB2-BD59-A6C34878D82A}">
                    <a16:rowId xmlns:a16="http://schemas.microsoft.com/office/drawing/2014/main" xmlns="" val="10003"/>
                  </a:ext>
                </a:extLst>
              </a:tr>
              <a:tr h="485059">
                <a:tc>
                  <a:txBody>
                    <a:bodyPr/>
                    <a:lstStyle/>
                    <a:p>
                      <a:pPr algn="ctr"/>
                      <a:r>
                        <a:rPr lang="de-DE" sz="2800" dirty="0"/>
                        <a:t>Windkraftanlagen</a:t>
                      </a:r>
                      <a:endParaRPr lang="en-GB" sz="2800" dirty="0"/>
                    </a:p>
                  </a:txBody>
                  <a:tcPr anchor="ctr"/>
                </a:tc>
                <a:tc>
                  <a:txBody>
                    <a:bodyPr/>
                    <a:lstStyle/>
                    <a:p>
                      <a:pPr algn="ctr"/>
                      <a:r>
                        <a:rPr lang="de-DE" sz="2800" dirty="0"/>
                        <a:t>40</a:t>
                      </a:r>
                      <a:r>
                        <a:rPr lang="de-DE" sz="2800" baseline="0" dirty="0"/>
                        <a:t> </a:t>
                      </a:r>
                      <a:endParaRPr lang="en-GB" sz="2800" dirty="0"/>
                    </a:p>
                  </a:txBody>
                  <a:tcPr anchor="ctr"/>
                </a:tc>
                <a:extLst>
                  <a:ext uri="{0D108BD9-81ED-4DB2-BD59-A6C34878D82A}">
                    <a16:rowId xmlns:a16="http://schemas.microsoft.com/office/drawing/2014/main" xmlns="" val="10004"/>
                  </a:ext>
                </a:extLst>
              </a:tr>
              <a:tr h="527033">
                <a:tc>
                  <a:txBody>
                    <a:bodyPr/>
                    <a:lstStyle/>
                    <a:p>
                      <a:pPr algn="ctr"/>
                      <a:r>
                        <a:rPr lang="de-DE" sz="2800" dirty="0"/>
                        <a:t>Solarthermie</a:t>
                      </a:r>
                      <a:endParaRPr lang="en-GB" sz="2800" dirty="0"/>
                    </a:p>
                  </a:txBody>
                  <a:tcPr anchor="ctr"/>
                </a:tc>
                <a:tc>
                  <a:txBody>
                    <a:bodyPr/>
                    <a:lstStyle/>
                    <a:p>
                      <a:pPr algn="ctr"/>
                      <a:r>
                        <a:rPr lang="de-DE" sz="2800" dirty="0"/>
                        <a:t>Bis zu 60 </a:t>
                      </a:r>
                      <a:endParaRPr lang="en-GB" sz="2800" dirty="0"/>
                    </a:p>
                  </a:txBody>
                  <a:tcPr anchor="ctr"/>
                </a:tc>
                <a:extLst>
                  <a:ext uri="{0D108BD9-81ED-4DB2-BD59-A6C34878D82A}">
                    <a16:rowId xmlns:a16="http://schemas.microsoft.com/office/drawing/2014/main" xmlns="" val="10005"/>
                  </a:ext>
                </a:extLst>
              </a:tr>
              <a:tr h="527033">
                <a:tc>
                  <a:txBody>
                    <a:bodyPr/>
                    <a:lstStyle/>
                    <a:p>
                      <a:pPr algn="ctr"/>
                      <a:r>
                        <a:rPr lang="de-DE" sz="2800" dirty="0"/>
                        <a:t>Glühbirne</a:t>
                      </a:r>
                      <a:endParaRPr lang="en-GB" sz="2800" dirty="0"/>
                    </a:p>
                  </a:txBody>
                  <a:tcPr anchor="ctr"/>
                </a:tc>
                <a:tc>
                  <a:txBody>
                    <a:bodyPr/>
                    <a:lstStyle/>
                    <a:p>
                      <a:pPr algn="ctr"/>
                      <a:r>
                        <a:rPr lang="de-DE" sz="2800" dirty="0"/>
                        <a:t>5 </a:t>
                      </a:r>
                      <a:endParaRPr lang="en-GB" sz="2800" dirty="0"/>
                    </a:p>
                  </a:txBody>
                  <a:tcPr anchor="ctr"/>
                </a:tc>
              </a:tr>
              <a:tr h="527033">
                <a:tc>
                  <a:txBody>
                    <a:bodyPr/>
                    <a:lstStyle/>
                    <a:p>
                      <a:pPr algn="ctr"/>
                      <a:r>
                        <a:rPr lang="de-DE" sz="2800" dirty="0"/>
                        <a:t>Dampfkraftwerk</a:t>
                      </a:r>
                      <a:endParaRPr lang="en-GB" sz="2800" dirty="0"/>
                    </a:p>
                  </a:txBody>
                  <a:tcPr anchor="ctr"/>
                </a:tc>
                <a:tc>
                  <a:txBody>
                    <a:bodyPr/>
                    <a:lstStyle/>
                    <a:p>
                      <a:pPr algn="ctr"/>
                      <a:r>
                        <a:rPr lang="de-DE" sz="2800" dirty="0"/>
                        <a:t>Ca. 40 </a:t>
                      </a:r>
                      <a:endParaRPr lang="en-GB" sz="2800" dirty="0"/>
                    </a:p>
                  </a:txBody>
                  <a:tcPr anchor="ctr"/>
                </a:tc>
              </a:tr>
              <a:tr h="527033">
                <a:tc>
                  <a:txBody>
                    <a:bodyPr/>
                    <a:lstStyle/>
                    <a:p>
                      <a:pPr algn="ctr"/>
                      <a:r>
                        <a:rPr lang="de-DE" sz="2800" dirty="0"/>
                        <a:t>Blockheizkraftwerk mit Kraft-Wärme-Kopplung</a:t>
                      </a:r>
                      <a:endParaRPr lang="en-GB" sz="2800" dirty="0"/>
                    </a:p>
                  </a:txBody>
                  <a:tcPr anchor="ctr"/>
                </a:tc>
                <a:tc>
                  <a:txBody>
                    <a:bodyPr/>
                    <a:lstStyle/>
                    <a:p>
                      <a:pPr algn="ctr"/>
                      <a:r>
                        <a:rPr lang="de-DE" sz="2800" dirty="0"/>
                        <a:t>80 – 95 </a:t>
                      </a:r>
                      <a:endParaRPr lang="en-GB" sz="2800" dirty="0"/>
                    </a:p>
                  </a:txBody>
                  <a:tcPr anchor="ctr"/>
                </a:tc>
              </a:tr>
            </a:tbl>
          </a:graphicData>
        </a:graphic>
      </p:graphicFrame>
    </p:spTree>
    <p:extLst>
      <p:ext uri="{BB962C8B-B14F-4D97-AF65-F5344CB8AC3E}">
        <p14:creationId xmlns:p14="http://schemas.microsoft.com/office/powerpoint/2010/main" val="4284092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79D5831-8B0E-44B0-9352-D9540241F8D3}" type="slidenum">
              <a:rPr lang="de-DE" smtClean="0"/>
              <a:pPr/>
              <a:t>19</a:t>
            </a:fld>
            <a:endParaRPr lang="de-DE"/>
          </a:p>
        </p:txBody>
      </p:sp>
      <p:sp>
        <p:nvSpPr>
          <p:cNvPr id="4" name="Textfeld 3"/>
          <p:cNvSpPr txBox="1"/>
          <p:nvPr/>
        </p:nvSpPr>
        <p:spPr>
          <a:xfrm>
            <a:off x="767408" y="284455"/>
            <a:ext cx="11089232" cy="1815882"/>
          </a:xfrm>
          <a:prstGeom prst="rect">
            <a:avLst/>
          </a:prstGeom>
          <a:noFill/>
        </p:spPr>
        <p:txBody>
          <a:bodyPr wrap="square" rtlCol="0">
            <a:spAutoFit/>
          </a:bodyPr>
          <a:lstStyle/>
          <a:p>
            <a:pPr algn="ctr"/>
            <a:r>
              <a:rPr lang="de-DE" sz="2800" dirty="0"/>
              <a:t>Der Wirkungsgrad </a:t>
            </a:r>
            <a:r>
              <a:rPr lang="de-DE" sz="2800" dirty="0" smtClean="0"/>
              <a:t>misst die Energieeffizienz </a:t>
            </a:r>
            <a:r>
              <a:rPr lang="de-DE" sz="2800" dirty="0"/>
              <a:t>einer Anlage zur Energiewandlung. Er ist jedoch stark vom entsprechenden Einsatz dieser Anlagen abhängig und kann sich durch suboptimale Nutzung verschlechtern. </a:t>
            </a:r>
            <a:endParaRPr lang="en-GB" sz="2800" dirty="0"/>
          </a:p>
        </p:txBody>
      </p:sp>
      <p:sp>
        <p:nvSpPr>
          <p:cNvPr id="5" name="Textfeld 4"/>
          <p:cNvSpPr txBox="1"/>
          <p:nvPr/>
        </p:nvSpPr>
        <p:spPr>
          <a:xfrm>
            <a:off x="767408" y="4493438"/>
            <a:ext cx="10801200" cy="1815882"/>
          </a:xfrm>
          <a:prstGeom prst="rect">
            <a:avLst/>
          </a:prstGeom>
          <a:noFill/>
        </p:spPr>
        <p:txBody>
          <a:bodyPr wrap="square" rtlCol="0">
            <a:spAutoFit/>
          </a:bodyPr>
          <a:lstStyle/>
          <a:p>
            <a:pPr algn="ctr"/>
            <a:r>
              <a:rPr lang="de-DE" sz="2800" dirty="0" smtClean="0"/>
              <a:t>In der obigen Tabelle Beispiele zur Energieerzeugung und Energieverwendung: </a:t>
            </a:r>
          </a:p>
          <a:p>
            <a:pPr algn="ctr"/>
            <a:r>
              <a:rPr lang="de-DE" sz="2800" dirty="0" smtClean="0"/>
              <a:t>Begriff Energieerzeugung oder –</a:t>
            </a:r>
            <a:r>
              <a:rPr lang="de-DE" sz="2800" dirty="0" err="1" smtClean="0"/>
              <a:t>produktion</a:t>
            </a:r>
            <a:r>
              <a:rPr lang="de-DE" sz="2800" dirty="0" smtClean="0"/>
              <a:t> üblich, aber angesichts des Energieerhaltungssatzes streng genommen nicht richtig. </a:t>
            </a:r>
            <a:endParaRPr lang="de-DE" sz="2800" dirty="0"/>
          </a:p>
        </p:txBody>
      </p:sp>
      <p:sp>
        <p:nvSpPr>
          <p:cNvPr id="7" name="Textfeld 6"/>
          <p:cNvSpPr txBox="1"/>
          <p:nvPr/>
        </p:nvSpPr>
        <p:spPr>
          <a:xfrm>
            <a:off x="1307468" y="2895327"/>
            <a:ext cx="9361040" cy="523220"/>
          </a:xfrm>
          <a:prstGeom prst="rect">
            <a:avLst/>
          </a:prstGeom>
          <a:noFill/>
        </p:spPr>
        <p:txBody>
          <a:bodyPr wrap="square" rtlCol="0">
            <a:spAutoFit/>
          </a:bodyPr>
          <a:lstStyle/>
          <a:p>
            <a:pPr algn="ctr"/>
            <a:r>
              <a:rPr lang="de-DE" sz="2800" dirty="0" smtClean="0"/>
              <a:t>oder</a:t>
            </a:r>
          </a:p>
        </p:txBody>
      </p:sp>
      <mc:AlternateContent xmlns:mc="http://schemas.openxmlformats.org/markup-compatibility/2006" xmlns:a14="http://schemas.microsoft.com/office/drawing/2010/main">
        <mc:Choice Requires="a14">
          <p:sp>
            <p:nvSpPr>
              <p:cNvPr id="8" name="Textfeld 7"/>
              <p:cNvSpPr txBox="1"/>
              <p:nvPr/>
            </p:nvSpPr>
            <p:spPr>
              <a:xfrm>
                <a:off x="2135560" y="2276872"/>
                <a:ext cx="784041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2800" b="0" i="1" smtClean="0">
                          <a:latin typeface="Cambria Math"/>
                        </a:rPr>
                        <m:t>𝐸𝑛𝑒𝑟𝑔𝑖𝑒𝑖𝑛𝑝𝑢𝑡</m:t>
                      </m:r>
                      <m:r>
                        <a:rPr lang="de-DE" sz="2800" b="0" i="1" smtClean="0">
                          <a:latin typeface="Cambria Math"/>
                        </a:rPr>
                        <m:t>=</m:t>
                      </m:r>
                      <m:r>
                        <a:rPr lang="de-DE" sz="2800" b="0" i="1" smtClean="0">
                          <a:latin typeface="Cambria Math"/>
                        </a:rPr>
                        <m:t>𝑁𝑢𝑡𝑧𝑒𝑛𝑒𝑟𝑔𝑖𝑒</m:t>
                      </m:r>
                      <m:r>
                        <a:rPr lang="de-DE" sz="2800" b="0" i="1" smtClean="0">
                          <a:latin typeface="Cambria Math"/>
                        </a:rPr>
                        <m:t>+</m:t>
                      </m:r>
                      <m:r>
                        <a:rPr lang="de-DE" sz="2800" b="0" i="1" smtClean="0">
                          <a:latin typeface="Cambria Math"/>
                        </a:rPr>
                        <m:t>𝐸𝑛𝑒𝑟𝑔𝑖𝑒𝑣𝑒𝑟𝑙𝑢𝑠𝑡</m:t>
                      </m:r>
                    </m:oMath>
                  </m:oMathPara>
                </a14:m>
                <a:endParaRPr lang="de-DE" sz="2800" dirty="0"/>
              </a:p>
            </p:txBody>
          </p:sp>
        </mc:Choice>
        <mc:Fallback xmlns="">
          <p:sp>
            <p:nvSpPr>
              <p:cNvPr id="8" name="Textfeld 7"/>
              <p:cNvSpPr txBox="1">
                <a:spLocks noRot="1" noChangeAspect="1" noMove="1" noResize="1" noEditPoints="1" noAdjustHandles="1" noChangeArrowheads="1" noChangeShapeType="1" noTextEdit="1"/>
              </p:cNvSpPr>
              <p:nvPr/>
            </p:nvSpPr>
            <p:spPr>
              <a:xfrm>
                <a:off x="2135560" y="2276872"/>
                <a:ext cx="7840416" cy="523220"/>
              </a:xfrm>
              <a:prstGeom prst="rect">
                <a:avLst/>
              </a:prstGeom>
              <a:blipFill rotWithShape="1">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2063552" y="3553852"/>
                <a:ext cx="799590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2800" b="0" i="1" smtClean="0">
                          <a:latin typeface="Cambria Math"/>
                        </a:rPr>
                        <m:t>𝐸𝑛𝑒𝑟𝑔𝑖𝑒𝑣𝑒𝑟𝑙𝑢𝑠𝑡</m:t>
                      </m:r>
                      <m:r>
                        <a:rPr lang="de-DE" sz="2800" b="0" i="1" smtClean="0">
                          <a:latin typeface="Cambria Math"/>
                        </a:rPr>
                        <m:t>=</m:t>
                      </m:r>
                      <m:r>
                        <a:rPr lang="de-DE" sz="2800" b="0" i="1" smtClean="0">
                          <a:latin typeface="Cambria Math"/>
                        </a:rPr>
                        <m:t>𝐸𝑛𝑒𝑟𝑔𝑖𝑒𝑜𝑛𝑝𝑢𝑡</m:t>
                      </m:r>
                      <m:r>
                        <a:rPr lang="de-DE" sz="2800" b="0" i="1" smtClean="0">
                          <a:latin typeface="Cambria Math"/>
                        </a:rPr>
                        <m:t> −</m:t>
                      </m:r>
                      <m:r>
                        <a:rPr lang="de-DE" sz="2800" b="0" i="1" smtClean="0">
                          <a:latin typeface="Cambria Math"/>
                        </a:rPr>
                        <m:t>𝑁𝑢𝑡𝑧𝑒𝑛𝑒𝑟𝑔𝑖𝑒</m:t>
                      </m:r>
                    </m:oMath>
                  </m:oMathPara>
                </a14:m>
                <a:endParaRPr lang="de-DE" dirty="0"/>
              </a:p>
            </p:txBody>
          </p:sp>
        </mc:Choice>
        <mc:Fallback xmlns="">
          <p:sp>
            <p:nvSpPr>
              <p:cNvPr id="9" name="Textfeld 8"/>
              <p:cNvSpPr txBox="1">
                <a:spLocks noRot="1" noChangeAspect="1" noMove="1" noResize="1" noEditPoints="1" noAdjustHandles="1" noChangeArrowheads="1" noChangeShapeType="1" noTextEdit="1"/>
              </p:cNvSpPr>
              <p:nvPr/>
            </p:nvSpPr>
            <p:spPr>
              <a:xfrm>
                <a:off x="2063552" y="3553852"/>
                <a:ext cx="7995907" cy="523220"/>
              </a:xfrm>
              <a:prstGeom prst="rect">
                <a:avLst/>
              </a:prstGeom>
              <a:blipFill rotWithShape="1">
                <a:blip r:embed="rId4"/>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4183211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sz="3600" b="1" dirty="0" err="1" smtClean="0"/>
              <a:t>Energie</a:t>
            </a:r>
            <a:r>
              <a:rPr lang="en-US" sz="3600" b="1" dirty="0" smtClean="0"/>
              <a:t> </a:t>
            </a:r>
            <a:r>
              <a:rPr lang="en-US" sz="3600" b="1" dirty="0" err="1"/>
              <a:t>im</a:t>
            </a:r>
            <a:r>
              <a:rPr lang="en-US" sz="3600" b="1" dirty="0"/>
              <a:t> </a:t>
            </a:r>
            <a:r>
              <a:rPr lang="en-US" sz="3600" b="1" dirty="0" err="1"/>
              <a:t>Alltag</a:t>
            </a:r>
            <a:endParaRPr lang="en-US" sz="3600" b="1" dirty="0"/>
          </a:p>
        </p:txBody>
      </p:sp>
      <p:sp>
        <p:nvSpPr>
          <p:cNvPr id="4" name="Foliennummernplatzhalter 3"/>
          <p:cNvSpPr>
            <a:spLocks noGrp="1"/>
          </p:cNvSpPr>
          <p:nvPr>
            <p:ph type="sldNum" sz="quarter" idx="12"/>
          </p:nvPr>
        </p:nvSpPr>
        <p:spPr/>
        <p:txBody>
          <a:bodyPr/>
          <a:lstStyle/>
          <a:p>
            <a:fld id="{03DF311B-D814-42E3-A9E4-7488A49A210B}" type="slidenum">
              <a:rPr lang="de-DE" smtClean="0"/>
              <a:pPr/>
              <a:t>2</a:t>
            </a:fld>
            <a:endParaRPr lang="de-DE"/>
          </a:p>
        </p:txBody>
      </p:sp>
      <p:sp>
        <p:nvSpPr>
          <p:cNvPr id="5" name="Rechteck 4"/>
          <p:cNvSpPr/>
          <p:nvPr/>
        </p:nvSpPr>
        <p:spPr>
          <a:xfrm>
            <a:off x="2582970" y="6356351"/>
            <a:ext cx="978088" cy="276999"/>
          </a:xfrm>
          <a:prstGeom prst="rect">
            <a:avLst/>
          </a:prstGeom>
        </p:spPr>
        <p:txBody>
          <a:bodyPr wrap="none">
            <a:spAutoFit/>
          </a:bodyPr>
          <a:lstStyle/>
          <a:p>
            <a:pPr algn="ctr"/>
            <a:r>
              <a:rPr lang="de-DE" sz="1200" dirty="0" smtClean="0"/>
              <a:t>Eigenes </a:t>
            </a:r>
            <a:r>
              <a:rPr lang="de-DE" sz="1200" dirty="0"/>
              <a:t>Foto</a:t>
            </a:r>
          </a:p>
        </p:txBody>
      </p:sp>
      <p:sp>
        <p:nvSpPr>
          <p:cNvPr id="6" name="Textfeld 5"/>
          <p:cNvSpPr txBox="1"/>
          <p:nvPr/>
        </p:nvSpPr>
        <p:spPr>
          <a:xfrm>
            <a:off x="6744072" y="6356351"/>
            <a:ext cx="4572000" cy="461665"/>
          </a:xfrm>
          <a:prstGeom prst="rect">
            <a:avLst/>
          </a:prstGeom>
          <a:noFill/>
        </p:spPr>
        <p:txBody>
          <a:bodyPr wrap="square" rtlCol="0">
            <a:spAutoFit/>
          </a:bodyPr>
          <a:lstStyle/>
          <a:p>
            <a:pPr algn="ctr"/>
            <a:r>
              <a:rPr lang="en-US" sz="1200" dirty="0" err="1" smtClean="0"/>
              <a:t>Eigenes</a:t>
            </a:r>
            <a:r>
              <a:rPr lang="en-US" sz="1200" dirty="0" smtClean="0"/>
              <a:t> </a:t>
            </a:r>
            <a:r>
              <a:rPr lang="en-US" sz="1200" dirty="0" err="1"/>
              <a:t>Foto</a:t>
            </a:r>
            <a:endParaRPr lang="de-DE" sz="1200" dirty="0"/>
          </a:p>
          <a:p>
            <a:endParaRPr lang="de-DE" sz="1200" dirty="0"/>
          </a:p>
        </p:txBody>
      </p:sp>
      <p:pic>
        <p:nvPicPr>
          <p:cNvPr id="7" name="Grafik 6">
            <a:extLst>
              <a:ext uri="{FF2B5EF4-FFF2-40B4-BE49-F238E27FC236}">
                <a16:creationId xmlns:a16="http://schemas.microsoft.com/office/drawing/2014/main" xmlns="" id="{08707841-E524-4FFB-B621-136F01FD5372}"/>
              </a:ext>
            </a:extLst>
          </p:cNvPr>
          <p:cNvPicPr>
            <a:picLocks noChangeAspect="1"/>
          </p:cNvPicPr>
          <p:nvPr/>
        </p:nvPicPr>
        <p:blipFill>
          <a:blip r:embed="rId3"/>
          <a:stretch>
            <a:fillRect/>
          </a:stretch>
        </p:blipFill>
        <p:spPr>
          <a:xfrm>
            <a:off x="1061608" y="2192288"/>
            <a:ext cx="4674354" cy="3565828"/>
          </a:xfrm>
          <a:prstGeom prst="rect">
            <a:avLst/>
          </a:prstGeom>
        </p:spPr>
      </p:pic>
      <p:sp>
        <p:nvSpPr>
          <p:cNvPr id="8" name="Rechteck 7">
            <a:extLst>
              <a:ext uri="{FF2B5EF4-FFF2-40B4-BE49-F238E27FC236}">
                <a16:creationId xmlns:a16="http://schemas.microsoft.com/office/drawing/2014/main" xmlns="" id="{F3488FBD-6585-41AA-A415-5988C026E651}"/>
              </a:ext>
            </a:extLst>
          </p:cNvPr>
          <p:cNvSpPr/>
          <p:nvPr/>
        </p:nvSpPr>
        <p:spPr>
          <a:xfrm>
            <a:off x="1736114" y="1646541"/>
            <a:ext cx="3923383" cy="523220"/>
          </a:xfrm>
          <a:prstGeom prst="rect">
            <a:avLst/>
          </a:prstGeom>
        </p:spPr>
        <p:txBody>
          <a:bodyPr wrap="none">
            <a:spAutoFit/>
          </a:bodyPr>
          <a:lstStyle/>
          <a:p>
            <a:pPr algn="ctr"/>
            <a:r>
              <a:rPr lang="de-DE" sz="2800" dirty="0" smtClean="0"/>
              <a:t>Netzteil eines Computers</a:t>
            </a:r>
            <a:endParaRPr lang="de-DE" sz="2800"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9923" y="1998011"/>
            <a:ext cx="3268755" cy="4358340"/>
          </a:xfrm>
          <a:prstGeom prst="rect">
            <a:avLst/>
          </a:prstGeom>
        </p:spPr>
      </p:pic>
    </p:spTree>
    <p:extLst>
      <p:ext uri="{BB962C8B-B14F-4D97-AF65-F5344CB8AC3E}">
        <p14:creationId xmlns:p14="http://schemas.microsoft.com/office/powerpoint/2010/main" val="3826863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8214" y="118316"/>
            <a:ext cx="10972800" cy="706090"/>
          </a:xfrm>
        </p:spPr>
        <p:txBody>
          <a:bodyPr>
            <a:normAutofit/>
          </a:bodyPr>
          <a:lstStyle/>
          <a:p>
            <a:r>
              <a:rPr lang="de-DE" altLang="de-DE" sz="3200" b="1" dirty="0"/>
              <a:t>Nutzungsgrad</a:t>
            </a:r>
            <a:endParaRPr lang="en-GB" sz="3200" b="1" dirty="0"/>
          </a:p>
        </p:txBody>
      </p:sp>
      <p:sp>
        <p:nvSpPr>
          <p:cNvPr id="4" name="Foliennummernplatzhalter 3"/>
          <p:cNvSpPr>
            <a:spLocks noGrp="1"/>
          </p:cNvSpPr>
          <p:nvPr>
            <p:ph type="sldNum" sz="quarter" idx="12"/>
          </p:nvPr>
        </p:nvSpPr>
        <p:spPr/>
        <p:txBody>
          <a:bodyPr/>
          <a:lstStyle/>
          <a:p>
            <a:fld id="{279D5831-8B0E-44B0-9352-D9540241F8D3}" type="slidenum">
              <a:rPr lang="de-DE" smtClean="0"/>
              <a:pPr/>
              <a:t>20</a:t>
            </a:fld>
            <a:endParaRPr lang="de-DE"/>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407368" y="836713"/>
                <a:ext cx="11449272" cy="4248472"/>
              </a:xfrm>
            </p:spPr>
            <p:txBody>
              <a:bodyPr>
                <a:noAutofit/>
              </a:bodyPr>
              <a:lstStyle/>
              <a:p>
                <a:pPr marL="0" indent="0" algn="ctr">
                  <a:buNone/>
                </a:pPr>
                <a:r>
                  <a:rPr lang="de-DE" altLang="de-DE" sz="2800" dirty="0" smtClean="0"/>
                  <a:t>Der Nutzungsgrad entspricht in der Berechnung dem Wirkungsgrad, aber beschreibt einen Zeitraum. </a:t>
                </a:r>
              </a:p>
              <a:p>
                <a:pPr marL="0" indent="0" algn="ctr">
                  <a:buNone/>
                </a:pPr>
                <a:r>
                  <a:rPr lang="de-DE" altLang="de-DE" sz="2800" dirty="0" smtClean="0"/>
                  <a:t>Er berücksichtigt also auch Pausen, Leerläufe, Störungen usw..</a:t>
                </a:r>
              </a:p>
              <a:p>
                <a:pPr marL="0" indent="0">
                  <a:buNone/>
                </a:pPr>
                <a:endParaRPr lang="de-DE" altLang="de-DE" sz="2800" dirty="0" smtClean="0"/>
              </a:p>
              <a:p>
                <a:pPr marL="0" indent="0">
                  <a:buNone/>
                </a:pPr>
                <a:endParaRPr lang="de-DE" altLang="de-DE" sz="2800" dirty="0"/>
              </a:p>
              <a:p>
                <a:pPr marL="0" indent="0">
                  <a:buNone/>
                </a:pPr>
                <a14:m>
                  <m:oMathPara xmlns:m="http://schemas.openxmlformats.org/officeDocument/2006/math">
                    <m:oMathParaPr>
                      <m:jc m:val="centerGroup"/>
                    </m:oMathParaPr>
                    <m:oMath xmlns:m="http://schemas.openxmlformats.org/officeDocument/2006/math">
                      <m:r>
                        <a:rPr lang="de-DE" altLang="de-DE" sz="2800" i="1">
                          <a:latin typeface="Cambria Math" panose="02040503050406030204" pitchFamily="18" charset="0"/>
                        </a:rPr>
                        <m:t>𝑁𝑢𝑡</m:t>
                      </m:r>
                      <m:r>
                        <a:rPr lang="de-DE" altLang="de-DE" sz="2800" b="0" i="1" smtClean="0">
                          <a:latin typeface="Cambria Math" panose="02040503050406030204" pitchFamily="18" charset="0"/>
                        </a:rPr>
                        <m:t>𝑧</m:t>
                      </m:r>
                      <m:r>
                        <a:rPr lang="de-DE" altLang="de-DE" sz="2800" i="1">
                          <a:latin typeface="Cambria Math" panose="02040503050406030204" pitchFamily="18" charset="0"/>
                        </a:rPr>
                        <m:t>𝑢𝑛𝑔𝑠</m:t>
                      </m:r>
                      <m:r>
                        <a:rPr lang="de-DE" altLang="de-DE" sz="2800" i="1">
                          <a:latin typeface="Cambria Math"/>
                        </a:rPr>
                        <m:t>𝑔𝑠𝑔𝑟𝑎𝑑</m:t>
                      </m:r>
                      <m:r>
                        <a:rPr lang="de-DE" altLang="de-DE" sz="2800" i="1">
                          <a:latin typeface="Cambria Math"/>
                        </a:rPr>
                        <m:t>=</m:t>
                      </m:r>
                      <m:f>
                        <m:fPr>
                          <m:ctrlPr>
                            <a:rPr lang="de-DE" altLang="de-DE" sz="2800" i="1">
                              <a:latin typeface="Cambria Math"/>
                            </a:rPr>
                          </m:ctrlPr>
                        </m:fPr>
                        <m:num>
                          <m:r>
                            <a:rPr lang="de-DE" altLang="de-DE" sz="2800" i="1">
                              <a:latin typeface="Cambria Math"/>
                            </a:rPr>
                            <m:t>𝑂𝑢𝑡𝑝𝑢𝑡𝑚𝑒𝑛𝑔𝑒</m:t>
                          </m:r>
                          <m:r>
                            <a:rPr lang="de-DE" altLang="de-DE" sz="2800" b="0" i="1" smtClean="0">
                              <a:latin typeface="Cambria Math" panose="02040503050406030204" pitchFamily="18" charset="0"/>
                            </a:rPr>
                            <m:t> (</m:t>
                          </m:r>
                          <m:r>
                            <a:rPr lang="de-DE" altLang="de-DE" sz="2800" b="0" i="1" smtClean="0">
                              <a:latin typeface="Cambria Math" panose="02040503050406030204" pitchFamily="18" charset="0"/>
                            </a:rPr>
                            <m:t>𝑖𝑛</m:t>
                          </m:r>
                          <m:r>
                            <a:rPr lang="de-DE" altLang="de-DE" sz="2800" b="0" i="1" smtClean="0">
                              <a:latin typeface="Cambria Math" panose="02040503050406030204" pitchFamily="18" charset="0"/>
                            </a:rPr>
                            <m:t> </m:t>
                          </m:r>
                          <m:r>
                            <a:rPr lang="de-DE" altLang="de-DE" sz="2800" b="0" i="1" smtClean="0">
                              <a:latin typeface="Cambria Math" panose="02040503050406030204" pitchFamily="18" charset="0"/>
                            </a:rPr>
                            <m:t>𝑒𝑖𝑛𝑒𝑟</m:t>
                          </m:r>
                          <m:r>
                            <a:rPr lang="de-DE" altLang="de-DE" sz="2800" b="0" i="1" smtClean="0">
                              <a:latin typeface="Cambria Math" panose="02040503050406030204" pitchFamily="18" charset="0"/>
                            </a:rPr>
                            <m:t> </m:t>
                          </m:r>
                          <m:r>
                            <a:rPr lang="de-DE" altLang="de-DE" sz="2800" b="0" i="1" smtClean="0">
                              <a:latin typeface="Cambria Math" panose="02040503050406030204" pitchFamily="18" charset="0"/>
                            </a:rPr>
                            <m:t>𝑃𝑒𝑟𝑖𝑜𝑑𝑒</m:t>
                          </m:r>
                          <m:r>
                            <a:rPr lang="de-DE" altLang="de-DE" sz="2800" b="0" i="1" smtClean="0">
                              <a:latin typeface="Cambria Math" panose="02040503050406030204" pitchFamily="18" charset="0"/>
                            </a:rPr>
                            <m:t>)</m:t>
                          </m:r>
                        </m:num>
                        <m:den>
                          <m:r>
                            <a:rPr lang="de-DE" altLang="de-DE" sz="2800" i="1">
                              <a:latin typeface="Cambria Math"/>
                            </a:rPr>
                            <m:t>𝐼𝑛𝑝𝑢𝑡𝑚𝑒𝑛𝑔𝑒</m:t>
                          </m:r>
                          <m:r>
                            <a:rPr lang="de-DE" altLang="de-DE" sz="2800" b="0" i="1" smtClean="0">
                              <a:latin typeface="Cambria Math" panose="02040503050406030204" pitchFamily="18" charset="0"/>
                            </a:rPr>
                            <m:t> (</m:t>
                          </m:r>
                          <m:r>
                            <a:rPr lang="de-DE" altLang="de-DE" sz="2800" b="0" i="1" smtClean="0">
                              <a:latin typeface="Cambria Math" panose="02040503050406030204" pitchFamily="18" charset="0"/>
                            </a:rPr>
                            <m:t>𝑖𝑛</m:t>
                          </m:r>
                          <m:r>
                            <a:rPr lang="de-DE" altLang="de-DE" sz="2800" b="0" i="1" smtClean="0">
                              <a:latin typeface="Cambria Math" panose="02040503050406030204" pitchFamily="18" charset="0"/>
                            </a:rPr>
                            <m:t> </m:t>
                          </m:r>
                          <m:r>
                            <a:rPr lang="de-DE" altLang="de-DE" sz="2800" b="0" i="1" smtClean="0">
                              <a:latin typeface="Cambria Math" panose="02040503050406030204" pitchFamily="18" charset="0"/>
                            </a:rPr>
                            <m:t>𝑒𝑖𝑛𝑒𝑟</m:t>
                          </m:r>
                          <m:r>
                            <a:rPr lang="de-DE" altLang="de-DE" sz="2800" b="0" i="1" smtClean="0">
                              <a:latin typeface="Cambria Math" panose="02040503050406030204" pitchFamily="18" charset="0"/>
                            </a:rPr>
                            <m:t> </m:t>
                          </m:r>
                          <m:r>
                            <a:rPr lang="de-DE" altLang="de-DE" sz="2800" b="0" i="1" smtClean="0">
                              <a:latin typeface="Cambria Math" panose="02040503050406030204" pitchFamily="18" charset="0"/>
                            </a:rPr>
                            <m:t>𝑃𝑒𝑟𝑖𝑜𝑑𝑒</m:t>
                          </m:r>
                          <m:r>
                            <a:rPr lang="de-DE" altLang="de-DE" sz="2800" b="0" i="1" smtClean="0">
                              <a:latin typeface="Cambria Math" panose="02040503050406030204" pitchFamily="18" charset="0"/>
                            </a:rPr>
                            <m:t>)</m:t>
                          </m:r>
                        </m:den>
                      </m:f>
                      <m:r>
                        <a:rPr lang="de-DE" altLang="de-DE" sz="2800" i="1">
                          <a:latin typeface="Cambria Math"/>
                        </a:rPr>
                        <m:t>∗100%</m:t>
                      </m:r>
                    </m:oMath>
                  </m:oMathPara>
                </a14:m>
                <a:endParaRPr lang="de-DE" altLang="de-DE" sz="2800" dirty="0"/>
              </a:p>
              <a:p>
                <a:pPr marL="0" indent="0">
                  <a:buNone/>
                </a:pPr>
                <a:endParaRPr lang="de-DE" altLang="de-DE" sz="2800" dirty="0"/>
              </a:p>
              <a:p>
                <a:pPr marL="0" indent="0" algn="ctr">
                  <a:buNone/>
                </a:pPr>
                <a:endParaRPr lang="de-DE" altLang="de-DE" sz="2800" dirty="0" smtClean="0"/>
              </a:p>
              <a:p>
                <a:pPr marL="0" indent="0" algn="ctr">
                  <a:buNone/>
                </a:pPr>
                <a:r>
                  <a:rPr lang="de-DE" altLang="de-DE" sz="2800" dirty="0" smtClean="0"/>
                  <a:t>Periode ist beliebig definierbar: </a:t>
                </a:r>
              </a:p>
              <a:p>
                <a:pPr marL="0" indent="0" algn="ctr">
                  <a:buNone/>
                </a:pPr>
                <a:r>
                  <a:rPr lang="de-DE" altLang="de-DE" sz="2800" dirty="0" smtClean="0"/>
                  <a:t>Stunde, Tag, Monat, Quartal, Jahr, Lebensdauer der Anlage …</a:t>
                </a:r>
                <a:endParaRPr lang="de-DE" altLang="de-DE" sz="2800"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407368" y="836713"/>
                <a:ext cx="11449272" cy="4248472"/>
              </a:xfrm>
              <a:blipFill rotWithShape="1">
                <a:blip r:embed="rId3"/>
                <a:stretch>
                  <a:fillRect t="-1291" b="-31564"/>
                </a:stretch>
              </a:blipFill>
            </p:spPr>
            <p:txBody>
              <a:bodyPr/>
              <a:lstStyle/>
              <a:p>
                <a:r>
                  <a:rPr lang="de-DE">
                    <a:noFill/>
                  </a:rPr>
                  <a:t> </a:t>
                </a:r>
              </a:p>
            </p:txBody>
          </p:sp>
        </mc:Fallback>
      </mc:AlternateContent>
    </p:spTree>
    <p:extLst>
      <p:ext uri="{BB962C8B-B14F-4D97-AF65-F5344CB8AC3E}">
        <p14:creationId xmlns:p14="http://schemas.microsoft.com/office/powerpoint/2010/main" val="311267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8760296" y="6342781"/>
            <a:ext cx="2844800" cy="365125"/>
          </a:xfrm>
        </p:spPr>
        <p:txBody>
          <a:bodyPr/>
          <a:lstStyle/>
          <a:p>
            <a:fld id="{279D5831-8B0E-44B0-9352-D9540241F8D3}" type="slidenum">
              <a:rPr lang="de-DE" smtClean="0"/>
              <a:pPr/>
              <a:t>21</a:t>
            </a:fld>
            <a:endParaRPr lang="de-DE"/>
          </a:p>
        </p:txBody>
      </p:sp>
      <p:sp>
        <p:nvSpPr>
          <p:cNvPr id="3" name="Textfeld 2"/>
          <p:cNvSpPr txBox="1"/>
          <p:nvPr/>
        </p:nvSpPr>
        <p:spPr>
          <a:xfrm>
            <a:off x="695400" y="323945"/>
            <a:ext cx="10778988" cy="584775"/>
          </a:xfrm>
          <a:prstGeom prst="rect">
            <a:avLst/>
          </a:prstGeom>
          <a:noFill/>
        </p:spPr>
        <p:txBody>
          <a:bodyPr wrap="square" rtlCol="0">
            <a:spAutoFit/>
          </a:bodyPr>
          <a:lstStyle/>
          <a:p>
            <a:pPr algn="ctr"/>
            <a:r>
              <a:rPr lang="de-DE" sz="3200" b="1" dirty="0" smtClean="0"/>
              <a:t>Zusammenfassende Anwendung Autoantrieb und Reichweite </a:t>
            </a:r>
          </a:p>
        </p:txBody>
      </p:sp>
      <p:graphicFrame>
        <p:nvGraphicFramePr>
          <p:cNvPr id="4" name="Diagramm 3"/>
          <p:cNvGraphicFramePr/>
          <p:nvPr>
            <p:extLst>
              <p:ext uri="{D42A27DB-BD31-4B8C-83A1-F6EECF244321}">
                <p14:modId xmlns:p14="http://schemas.microsoft.com/office/powerpoint/2010/main" val="1095172342"/>
              </p:ext>
            </p:extLst>
          </p:nvPr>
        </p:nvGraphicFramePr>
        <p:xfrm>
          <a:off x="551384" y="1268759"/>
          <a:ext cx="8640960" cy="4104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p:cNvSpPr txBox="1"/>
          <p:nvPr/>
        </p:nvSpPr>
        <p:spPr>
          <a:xfrm>
            <a:off x="695400" y="5571237"/>
            <a:ext cx="10369152" cy="954107"/>
          </a:xfrm>
          <a:prstGeom prst="rect">
            <a:avLst/>
          </a:prstGeom>
          <a:noFill/>
        </p:spPr>
        <p:txBody>
          <a:bodyPr wrap="square" rtlCol="0">
            <a:spAutoFit/>
          </a:bodyPr>
          <a:lstStyle/>
          <a:p>
            <a:pPr algn="ctr"/>
            <a:r>
              <a:rPr lang="de-DE" sz="2800" dirty="0" smtClean="0"/>
              <a:t>Wichtig wie so oft in diesem Bereich: </a:t>
            </a:r>
          </a:p>
          <a:p>
            <a:pPr algn="ctr"/>
            <a:r>
              <a:rPr lang="de-DE" sz="2800" dirty="0" smtClean="0"/>
              <a:t>Es kommt auf Abschätzungen an, nicht die zweite Nachkommastelle!</a:t>
            </a:r>
            <a:endParaRPr lang="de-DE" sz="2800" dirty="0"/>
          </a:p>
        </p:txBody>
      </p:sp>
      <p:pic>
        <p:nvPicPr>
          <p:cNvPr id="1026" name="Picture 2" descr="Auto, Transport System, Vehicle, Drive, Asphalt"/>
          <p:cNvPicPr>
            <a:picLocks noChangeAspect="1" noChangeArrowheads="1"/>
          </p:cNvPicPr>
          <p:nvPr/>
        </p:nvPicPr>
        <p:blipFill rotWithShape="1">
          <a:blip r:embed="rId8">
            <a:extLst>
              <a:ext uri="{28A0092B-C50C-407E-A947-70E740481C1C}">
                <a14:useLocalDpi xmlns:a14="http://schemas.microsoft.com/office/drawing/2010/main" val="0"/>
              </a:ext>
            </a:extLst>
          </a:blip>
          <a:srcRect l="37678" r="13007"/>
          <a:stretch/>
        </p:blipFill>
        <p:spPr bwMode="auto">
          <a:xfrm>
            <a:off x="9480376" y="1700808"/>
            <a:ext cx="2548500" cy="2906897"/>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10444700" y="4581128"/>
            <a:ext cx="1584176" cy="276999"/>
          </a:xfrm>
          <a:prstGeom prst="rect">
            <a:avLst/>
          </a:prstGeom>
          <a:noFill/>
        </p:spPr>
        <p:txBody>
          <a:bodyPr wrap="square" rtlCol="0">
            <a:spAutoFit/>
          </a:bodyPr>
          <a:lstStyle/>
          <a:p>
            <a:pPr algn="r"/>
            <a:r>
              <a:rPr lang="de-DE" sz="1200" dirty="0" smtClean="0"/>
              <a:t>Pixabay.com</a:t>
            </a:r>
            <a:endParaRPr lang="de-DE" sz="1200" dirty="0"/>
          </a:p>
        </p:txBody>
      </p:sp>
    </p:spTree>
    <p:extLst>
      <p:ext uri="{BB962C8B-B14F-4D97-AF65-F5344CB8AC3E}">
        <p14:creationId xmlns:p14="http://schemas.microsoft.com/office/powerpoint/2010/main" val="2583981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11424" y="1412776"/>
            <a:ext cx="10441160" cy="5112568"/>
          </a:xfrm>
        </p:spPr>
        <p:txBody>
          <a:bodyPr>
            <a:noAutofit/>
          </a:bodyPr>
          <a:lstStyle/>
          <a:p>
            <a:r>
              <a:rPr lang="de-DE" altLang="de-DE" dirty="0">
                <a:latin typeface="+mj-lt"/>
              </a:rPr>
              <a:t>Physikalische Größe: Maß für Fähigkeit eines Objektes</a:t>
            </a:r>
            <a:r>
              <a:rPr lang="de-DE" altLang="de-DE" dirty="0" smtClean="0">
                <a:latin typeface="+mj-lt"/>
              </a:rPr>
              <a:t>/ Systems</a:t>
            </a:r>
            <a:r>
              <a:rPr lang="de-DE" altLang="de-DE" dirty="0">
                <a:latin typeface="+mj-lt"/>
              </a:rPr>
              <a:t>, Arbeit zu verrichten</a:t>
            </a:r>
          </a:p>
          <a:p>
            <a:r>
              <a:rPr lang="de-DE" altLang="de-DE" dirty="0">
                <a:latin typeface="+mj-lt"/>
              </a:rPr>
              <a:t>D</a:t>
            </a:r>
            <a:r>
              <a:rPr lang="de-DE" altLang="de-DE" dirty="0" smtClean="0">
                <a:latin typeface="+mj-lt"/>
              </a:rPr>
              <a:t>urch </a:t>
            </a:r>
            <a:r>
              <a:rPr lang="de-DE" altLang="de-DE" dirty="0">
                <a:latin typeface="+mj-lt"/>
              </a:rPr>
              <a:t>Arbeit wird Energie in </a:t>
            </a:r>
            <a:r>
              <a:rPr lang="de-DE" altLang="de-DE" dirty="0" smtClean="0">
                <a:latin typeface="+mj-lt"/>
              </a:rPr>
              <a:t>andere Energieformen umgewandelt </a:t>
            </a:r>
          </a:p>
          <a:p>
            <a:r>
              <a:rPr lang="de-DE" altLang="de-DE" dirty="0" smtClean="0">
                <a:latin typeface="+mj-lt"/>
                <a:sym typeface="Wingdings" panose="05000000000000000000" pitchFamily="2" charset="2"/>
              </a:rPr>
              <a:t>Energie </a:t>
            </a:r>
            <a:r>
              <a:rPr lang="de-DE" altLang="de-DE" dirty="0">
                <a:latin typeface="+mj-lt"/>
                <a:sym typeface="Wingdings" panose="05000000000000000000" pitchFamily="2" charset="2"/>
              </a:rPr>
              <a:t>geht </a:t>
            </a:r>
            <a:r>
              <a:rPr lang="de-DE" altLang="de-DE" dirty="0" smtClean="0">
                <a:latin typeface="+mj-lt"/>
                <a:sym typeface="Wingdings" panose="05000000000000000000" pitchFamily="2" charset="2"/>
              </a:rPr>
              <a:t>nicht </a:t>
            </a:r>
            <a:r>
              <a:rPr lang="de-DE" altLang="de-DE" dirty="0">
                <a:latin typeface="+mj-lt"/>
                <a:sym typeface="Wingdings" panose="05000000000000000000" pitchFamily="2" charset="2"/>
              </a:rPr>
              <a:t>verloren - </a:t>
            </a:r>
            <a:r>
              <a:rPr lang="de-DE" altLang="de-DE" dirty="0" smtClean="0">
                <a:latin typeface="+mj-lt"/>
                <a:sym typeface="Wingdings" panose="05000000000000000000" pitchFamily="2" charset="2"/>
              </a:rPr>
              <a:t>Energieerhaltungssatz</a:t>
            </a:r>
            <a:endParaRPr lang="de-DE" altLang="de-DE" dirty="0">
              <a:latin typeface="+mj-lt"/>
              <a:sym typeface="Wingdings" panose="05000000000000000000" pitchFamily="2" charset="2"/>
            </a:endParaRPr>
          </a:p>
          <a:p>
            <a:r>
              <a:rPr lang="de-DE" altLang="de-DE" dirty="0" smtClean="0">
                <a:latin typeface="+mj-lt"/>
                <a:sym typeface="Wingdings" panose="05000000000000000000" pitchFamily="2" charset="2"/>
              </a:rPr>
              <a:t>Energie </a:t>
            </a:r>
            <a:r>
              <a:rPr lang="de-DE" altLang="de-DE" dirty="0">
                <a:latin typeface="+mj-lt"/>
                <a:sym typeface="Wingdings" panose="05000000000000000000" pitchFamily="2" charset="2"/>
              </a:rPr>
              <a:t>wird physikalisch in Joule (J) </a:t>
            </a:r>
            <a:r>
              <a:rPr lang="de-DE" altLang="de-DE" dirty="0" smtClean="0">
                <a:latin typeface="+mj-lt"/>
                <a:sym typeface="Wingdings" panose="05000000000000000000" pitchFamily="2" charset="2"/>
              </a:rPr>
              <a:t>gemessen, in Haushalten und Unternehmen meist in Kilowattstunden (kWh)</a:t>
            </a:r>
            <a:endParaRPr lang="de-DE" altLang="de-DE" dirty="0">
              <a:latin typeface="+mj-lt"/>
              <a:sym typeface="Wingdings" panose="05000000000000000000" pitchFamily="2" charset="2"/>
            </a:endParaRPr>
          </a:p>
          <a:p>
            <a:pPr marL="0" indent="0">
              <a:buNone/>
            </a:pPr>
            <a:endParaRPr lang="de-DE" altLang="de-DE" sz="2800" dirty="0">
              <a:latin typeface="+mj-lt"/>
            </a:endParaRPr>
          </a:p>
        </p:txBody>
      </p:sp>
      <p:sp>
        <p:nvSpPr>
          <p:cNvPr id="2" name="Titel 1"/>
          <p:cNvSpPr>
            <a:spLocks noGrp="1"/>
          </p:cNvSpPr>
          <p:nvPr>
            <p:ph type="title"/>
          </p:nvPr>
        </p:nvSpPr>
        <p:spPr/>
        <p:txBody>
          <a:bodyPr>
            <a:normAutofit/>
          </a:bodyPr>
          <a:lstStyle/>
          <a:p>
            <a:r>
              <a:rPr lang="de-DE" altLang="de-DE" sz="3600" b="1" dirty="0"/>
              <a:t>Definition Energie</a:t>
            </a:r>
            <a:endParaRPr lang="en-GB" sz="3600" dirty="0"/>
          </a:p>
        </p:txBody>
      </p:sp>
      <p:sp>
        <p:nvSpPr>
          <p:cNvPr id="4" name="Foliennummernplatzhalter 3"/>
          <p:cNvSpPr>
            <a:spLocks noGrp="1"/>
          </p:cNvSpPr>
          <p:nvPr>
            <p:ph type="sldNum" sz="quarter" idx="12"/>
          </p:nvPr>
        </p:nvSpPr>
        <p:spPr/>
        <p:txBody>
          <a:bodyPr/>
          <a:lstStyle/>
          <a:p>
            <a:fld id="{279D5831-8B0E-44B0-9352-D9540241F8D3}" type="slidenum">
              <a:rPr lang="de-DE" smtClean="0"/>
              <a:pPr/>
              <a:t>3</a:t>
            </a:fld>
            <a:endParaRPr lang="de-DE" dirty="0"/>
          </a:p>
        </p:txBody>
      </p:sp>
    </p:spTree>
    <p:extLst>
      <p:ext uri="{BB962C8B-B14F-4D97-AF65-F5344CB8AC3E}">
        <p14:creationId xmlns:p14="http://schemas.microsoft.com/office/powerpoint/2010/main" val="3272274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957935" y="1248867"/>
                <a:ext cx="8352928" cy="5472608"/>
              </a:xfrm>
            </p:spPr>
            <p:txBody>
              <a:bodyPr>
                <a:normAutofit/>
              </a:bodyPr>
              <a:lstStyle/>
              <a:p>
                <a:r>
                  <a:rPr lang="de-DE" altLang="de-DE" sz="2800" dirty="0">
                    <a:latin typeface="+mj-lt"/>
                  </a:rPr>
                  <a:t>Physikalische </a:t>
                </a:r>
                <a:r>
                  <a:rPr lang="de-DE" altLang="de-DE" sz="2800" dirty="0" smtClean="0">
                    <a:latin typeface="+mj-lt"/>
                  </a:rPr>
                  <a:t>Größe mit der Einheit Watt</a:t>
                </a:r>
                <a:endParaRPr lang="de-DE" altLang="de-DE" sz="2800" dirty="0">
                  <a:latin typeface="+mj-lt"/>
                </a:endParaRPr>
              </a:p>
              <a:p>
                <a:r>
                  <a:rPr lang="de-DE" altLang="de-DE" sz="2800" dirty="0">
                    <a:latin typeface="+mj-lt"/>
                  </a:rPr>
                  <a:t>E</a:t>
                </a:r>
                <a:r>
                  <a:rPr lang="de-DE" altLang="de-DE" sz="2800" dirty="0" smtClean="0">
                    <a:latin typeface="+mj-lt"/>
                  </a:rPr>
                  <a:t>inheit </a:t>
                </a:r>
                <a:r>
                  <a:rPr lang="de-DE" altLang="de-DE" sz="2800" dirty="0">
                    <a:latin typeface="+mj-lt"/>
                  </a:rPr>
                  <a:t>für </a:t>
                </a:r>
                <a:r>
                  <a:rPr lang="de-DE" altLang="de-DE" sz="2800" dirty="0" smtClean="0">
                    <a:latin typeface="+mj-lt"/>
                  </a:rPr>
                  <a:t>Arbeit</a:t>
                </a:r>
                <a:r>
                  <a:rPr lang="de-DE" altLang="de-DE" sz="2800" dirty="0">
                    <a:latin typeface="+mj-lt"/>
                  </a:rPr>
                  <a:t>, die in einer bestimmten Zeit ausgeführt </a:t>
                </a:r>
                <a:r>
                  <a:rPr lang="de-DE" altLang="de-DE" sz="2800" dirty="0" smtClean="0">
                    <a:latin typeface="+mj-lt"/>
                  </a:rPr>
                  <a:t>wird</a:t>
                </a:r>
                <a:endParaRPr lang="de-DE" altLang="de-DE" sz="2800" dirty="0">
                  <a:latin typeface="+mj-lt"/>
                </a:endParaRPr>
              </a:p>
              <a:p>
                <a:r>
                  <a:rPr lang="de-DE" altLang="de-DE" sz="2800" dirty="0" smtClean="0">
                    <a:latin typeface="+mj-lt"/>
                  </a:rPr>
                  <a:t>Umgangssprachlich: Wie stark oder leistungsfähig ist ein Gerät, das Energie verbraucht</a:t>
                </a:r>
                <a:endParaRPr lang="de-DE" altLang="de-DE" sz="2800" dirty="0">
                  <a:latin typeface="+mj-lt"/>
                </a:endParaRPr>
              </a:p>
              <a:p>
                <a:pPr marL="0" indent="0">
                  <a:buNone/>
                </a:pPr>
                <a:endParaRPr lang="de-DE" altLang="de-DE" sz="2400" dirty="0">
                  <a:latin typeface="+mj-lt"/>
                </a:endParaRPr>
              </a:p>
              <a:p>
                <a:pPr marL="0" indent="0" algn="ctr">
                  <a:buNone/>
                </a:pPr>
                <a:endParaRPr lang="de-DE" altLang="de-DE" sz="2400" dirty="0">
                  <a:latin typeface="+mj-lt"/>
                </a:endParaRPr>
              </a:p>
              <a:p>
                <a:pPr marL="0" indent="0">
                  <a:buNone/>
                </a:pPr>
                <a14:m>
                  <m:oMathPara xmlns:m="http://schemas.openxmlformats.org/officeDocument/2006/math">
                    <m:oMathParaPr>
                      <m:jc m:val="centerGroup"/>
                    </m:oMathParaPr>
                    <m:oMath xmlns:m="http://schemas.openxmlformats.org/officeDocument/2006/math">
                      <m:r>
                        <a:rPr lang="de-DE" altLang="de-DE" i="1">
                          <a:latin typeface="Cambria Math"/>
                        </a:rPr>
                        <m:t>𝐿𝑒𝑖𝑠𝑡𝑢𝑛𝑔</m:t>
                      </m:r>
                      <m:r>
                        <a:rPr lang="de-DE" altLang="de-DE" i="1">
                          <a:latin typeface="Cambria Math"/>
                        </a:rPr>
                        <m:t>(</m:t>
                      </m:r>
                      <m:r>
                        <a:rPr lang="de-DE" altLang="de-DE" i="1">
                          <a:latin typeface="Cambria Math"/>
                        </a:rPr>
                        <m:t>𝑊</m:t>
                      </m:r>
                      <m:r>
                        <a:rPr lang="de-DE" altLang="de-DE" i="1">
                          <a:latin typeface="Cambria Math"/>
                        </a:rPr>
                        <m:t>)= </m:t>
                      </m:r>
                      <m:f>
                        <m:fPr>
                          <m:ctrlPr>
                            <a:rPr lang="de-DE" altLang="de-DE" i="1">
                              <a:latin typeface="Cambria Math"/>
                            </a:rPr>
                          </m:ctrlPr>
                        </m:fPr>
                        <m:num>
                          <m:r>
                            <a:rPr lang="de-DE" altLang="de-DE" i="1">
                              <a:latin typeface="Cambria Math"/>
                            </a:rPr>
                            <m:t>𝐸𝑛𝑒𝑟𝑔𝑖𝑒</m:t>
                          </m:r>
                          <m:r>
                            <a:rPr lang="de-DE" altLang="de-DE" i="1">
                              <a:latin typeface="Cambria Math" panose="02040503050406030204" pitchFamily="18" charset="0"/>
                            </a:rPr>
                            <m:t> </m:t>
                          </m:r>
                        </m:num>
                        <m:den>
                          <m:r>
                            <a:rPr lang="de-DE" altLang="de-DE" i="1">
                              <a:latin typeface="Cambria Math"/>
                            </a:rPr>
                            <m:t>𝑍𝑒𝑖𝑡</m:t>
                          </m:r>
                          <m:r>
                            <a:rPr lang="de-DE" altLang="de-DE" i="1">
                              <a:latin typeface="Cambria Math" panose="02040503050406030204" pitchFamily="18" charset="0"/>
                            </a:rPr>
                            <m:t> </m:t>
                          </m:r>
                        </m:den>
                      </m:f>
                    </m:oMath>
                  </m:oMathPara>
                </a14:m>
                <a:endParaRPr lang="de-DE" altLang="de-DE" sz="2400" dirty="0">
                  <a:latin typeface="+mj-lt"/>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957935" y="1248867"/>
                <a:ext cx="8352928" cy="5472608"/>
              </a:xfrm>
              <a:blipFill rotWithShape="0">
                <a:blip r:embed="rId3"/>
                <a:stretch>
                  <a:fillRect l="-1314" t="-1114"/>
                </a:stretch>
              </a:blipFill>
            </p:spPr>
            <p:txBody>
              <a:bodyPr/>
              <a:lstStyle/>
              <a:p>
                <a:r>
                  <a:rPr lang="de-DE">
                    <a:noFill/>
                  </a:rPr>
                  <a:t> </a:t>
                </a:r>
              </a:p>
            </p:txBody>
          </p:sp>
        </mc:Fallback>
      </mc:AlternateContent>
      <p:sp>
        <p:nvSpPr>
          <p:cNvPr id="2" name="Titel 1"/>
          <p:cNvSpPr>
            <a:spLocks noGrp="1"/>
          </p:cNvSpPr>
          <p:nvPr>
            <p:ph type="title"/>
          </p:nvPr>
        </p:nvSpPr>
        <p:spPr/>
        <p:txBody>
          <a:bodyPr>
            <a:normAutofit/>
          </a:bodyPr>
          <a:lstStyle/>
          <a:p>
            <a:r>
              <a:rPr lang="de-DE" altLang="de-DE" sz="3600" b="1" dirty="0"/>
              <a:t>Definition Leistung</a:t>
            </a:r>
            <a:endParaRPr lang="en-GB" sz="3600" dirty="0"/>
          </a:p>
        </p:txBody>
      </p:sp>
      <p:sp>
        <p:nvSpPr>
          <p:cNvPr id="4" name="Foliennummernplatzhalter 3"/>
          <p:cNvSpPr>
            <a:spLocks noGrp="1"/>
          </p:cNvSpPr>
          <p:nvPr>
            <p:ph type="sldNum" sz="quarter" idx="12"/>
          </p:nvPr>
        </p:nvSpPr>
        <p:spPr/>
        <p:txBody>
          <a:bodyPr/>
          <a:lstStyle/>
          <a:p>
            <a:fld id="{279D5831-8B0E-44B0-9352-D9540241F8D3}" type="slidenum">
              <a:rPr lang="de-DE" smtClean="0"/>
              <a:pPr/>
              <a:t>4</a:t>
            </a:fld>
            <a:endParaRPr lang="de-DE"/>
          </a:p>
        </p:txBody>
      </p:sp>
    </p:spTree>
    <p:extLst>
      <p:ext uri="{BB962C8B-B14F-4D97-AF65-F5344CB8AC3E}">
        <p14:creationId xmlns:p14="http://schemas.microsoft.com/office/powerpoint/2010/main" val="1356923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9376" y="44624"/>
            <a:ext cx="11377264" cy="1143000"/>
          </a:xfrm>
        </p:spPr>
        <p:txBody>
          <a:bodyPr>
            <a:noAutofit/>
          </a:bodyPr>
          <a:lstStyle/>
          <a:p>
            <a:r>
              <a:rPr lang="de-DE" sz="2800" b="1" dirty="0" smtClean="0"/>
              <a:t>Berechnung von Energie über die Leistung eines Geräts und die Betriebszeit</a:t>
            </a:r>
            <a:endParaRPr lang="de-DE" sz="2800" b="1" dirty="0"/>
          </a:p>
        </p:txBody>
      </p:sp>
      <p:sp>
        <p:nvSpPr>
          <p:cNvPr id="3" name="Foliennummernplatzhalter 2"/>
          <p:cNvSpPr>
            <a:spLocks noGrp="1"/>
          </p:cNvSpPr>
          <p:nvPr>
            <p:ph type="sldNum" sz="quarter" idx="12"/>
          </p:nvPr>
        </p:nvSpPr>
        <p:spPr/>
        <p:txBody>
          <a:bodyPr/>
          <a:lstStyle/>
          <a:p>
            <a:fld id="{279D5831-8B0E-44B0-9352-D9540241F8D3}" type="slidenum">
              <a:rPr lang="de-DE" smtClean="0"/>
              <a:pPr/>
              <a:t>5</a:t>
            </a:fld>
            <a:endParaRPr lang="de-DE"/>
          </a:p>
        </p:txBody>
      </p:sp>
      <p:sp>
        <p:nvSpPr>
          <p:cNvPr id="6" name="Rechteck 5"/>
          <p:cNvSpPr/>
          <p:nvPr/>
        </p:nvSpPr>
        <p:spPr>
          <a:xfrm>
            <a:off x="623392" y="1268761"/>
            <a:ext cx="10959008" cy="5201424"/>
          </a:xfrm>
          <a:prstGeom prst="rect">
            <a:avLst/>
          </a:prstGeom>
        </p:spPr>
        <p:txBody>
          <a:bodyPr wrap="square">
            <a:spAutoFit/>
          </a:bodyPr>
          <a:lstStyle/>
          <a:p>
            <a:pPr algn="ctr"/>
            <a:r>
              <a:rPr lang="de-DE" altLang="de-DE" sz="2800" dirty="0"/>
              <a:t>Ein Fön erbringt 1.500 Watt </a:t>
            </a:r>
            <a:r>
              <a:rPr lang="de-DE" altLang="de-DE" sz="2800" dirty="0" smtClean="0"/>
              <a:t>Leistung</a:t>
            </a:r>
            <a:endParaRPr lang="de-DE" altLang="de-DE" sz="2800" dirty="0"/>
          </a:p>
          <a:p>
            <a:r>
              <a:rPr lang="de-DE" altLang="de-DE" sz="2400" i="1" dirty="0"/>
              <a:t/>
            </a:r>
            <a:br>
              <a:rPr lang="de-DE" altLang="de-DE" sz="2400" i="1" dirty="0"/>
            </a:br>
            <a:r>
              <a:rPr lang="de-DE" altLang="de-DE" sz="2800" dirty="0" smtClean="0"/>
              <a:t>Wenn </a:t>
            </a:r>
            <a:r>
              <a:rPr lang="de-DE" altLang="de-DE" sz="2800" dirty="0"/>
              <a:t>der Fön eine Stunde lang läuft, verbraucht er: </a:t>
            </a:r>
          </a:p>
          <a:p>
            <a:r>
              <a:rPr lang="de-DE" altLang="de-DE" sz="2800" dirty="0"/>
              <a:t>	</a:t>
            </a:r>
          </a:p>
          <a:p>
            <a:pPr lvl="3"/>
            <a:r>
              <a:rPr lang="de-DE" altLang="de-DE" sz="2800" dirty="0"/>
              <a:t>1.500 Watt x 1 Stunde = 1.500 Wattstunden Energie</a:t>
            </a:r>
          </a:p>
          <a:p>
            <a:endParaRPr lang="de-DE" altLang="de-DE" sz="2800" i="1" dirty="0"/>
          </a:p>
          <a:p>
            <a:r>
              <a:rPr lang="de-DE" altLang="de-DE" sz="2800" i="1" dirty="0"/>
              <a:t>Anders ausgedrückt: </a:t>
            </a:r>
            <a:endParaRPr lang="de-DE" altLang="de-DE" sz="2800" i="1" dirty="0" smtClean="0"/>
          </a:p>
          <a:p>
            <a:endParaRPr lang="de-DE" altLang="de-DE" sz="2800" i="1" dirty="0"/>
          </a:p>
          <a:p>
            <a:pPr algn="ctr"/>
            <a:r>
              <a:rPr lang="de-DE" altLang="de-DE" sz="2800" dirty="0"/>
              <a:t>1.500 W x </a:t>
            </a:r>
            <a:r>
              <a:rPr lang="de-DE" altLang="de-DE" sz="2800" dirty="0" smtClean="0"/>
              <a:t>1 h </a:t>
            </a:r>
            <a:r>
              <a:rPr lang="de-DE" altLang="de-DE" sz="2800" dirty="0"/>
              <a:t>= 1.500 </a:t>
            </a:r>
            <a:r>
              <a:rPr lang="de-DE" altLang="de-DE" sz="2800" dirty="0" err="1"/>
              <a:t>Wh</a:t>
            </a:r>
            <a:r>
              <a:rPr lang="de-DE" altLang="de-DE" sz="2800" dirty="0"/>
              <a:t> = 1,5 kWh (Kilowattstunden)</a:t>
            </a:r>
          </a:p>
          <a:p>
            <a:endParaRPr lang="de-DE" altLang="de-DE" sz="2800" dirty="0"/>
          </a:p>
          <a:p>
            <a:r>
              <a:rPr lang="de-DE" altLang="de-DE" sz="2800" dirty="0"/>
              <a:t>Die Einheit kWh ist die gängigste Einheit, um den Energieverbrauch zu messen (z.B. </a:t>
            </a:r>
            <a:r>
              <a:rPr lang="de-DE" altLang="de-DE" sz="2800" dirty="0" smtClean="0"/>
              <a:t>Stromverbrauch</a:t>
            </a:r>
            <a:r>
              <a:rPr lang="de-DE" altLang="de-DE" sz="2800" dirty="0"/>
              <a:t> </a:t>
            </a:r>
            <a:r>
              <a:rPr lang="de-DE" altLang="de-DE" sz="2800" dirty="0" smtClean="0"/>
              <a:t>pro Wohnung in einem Jahr).</a:t>
            </a:r>
            <a:endParaRPr lang="de-DE" altLang="de-DE" sz="2800" dirty="0"/>
          </a:p>
        </p:txBody>
      </p:sp>
    </p:spTree>
    <p:extLst>
      <p:ext uri="{BB962C8B-B14F-4D97-AF65-F5344CB8AC3E}">
        <p14:creationId xmlns:p14="http://schemas.microsoft.com/office/powerpoint/2010/main" val="629590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7600" y="3844693"/>
            <a:ext cx="3454400" cy="2302934"/>
          </a:xfrm>
          <a:prstGeom prst="rect">
            <a:avLst/>
          </a:prstGeom>
        </p:spPr>
      </p:pic>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3440" y="607766"/>
            <a:ext cx="3463414" cy="2308943"/>
          </a:xfrm>
          <a:prstGeom prst="rect">
            <a:avLst/>
          </a:prstGeom>
        </p:spPr>
      </p:pic>
      <p:sp>
        <p:nvSpPr>
          <p:cNvPr id="31746" name="Titel 1"/>
          <p:cNvSpPr>
            <a:spLocks noGrp="1"/>
          </p:cNvSpPr>
          <p:nvPr>
            <p:ph type="title"/>
          </p:nvPr>
        </p:nvSpPr>
        <p:spPr>
          <a:xfrm>
            <a:off x="2041167" y="0"/>
            <a:ext cx="5134953" cy="1259632"/>
          </a:xfrm>
        </p:spPr>
        <p:txBody>
          <a:bodyPr>
            <a:normAutofit/>
          </a:bodyPr>
          <a:lstStyle/>
          <a:p>
            <a:r>
              <a:rPr lang="de-DE" altLang="de-DE" sz="3600" b="1" dirty="0"/>
              <a:t>Übung Energie</a:t>
            </a:r>
          </a:p>
        </p:txBody>
      </p:sp>
      <p:sp>
        <p:nvSpPr>
          <p:cNvPr id="31747" name="Inhaltsplatzhalter 2"/>
          <p:cNvSpPr>
            <a:spLocks noGrp="1"/>
          </p:cNvSpPr>
          <p:nvPr>
            <p:ph idx="1"/>
          </p:nvPr>
        </p:nvSpPr>
        <p:spPr>
          <a:xfrm>
            <a:off x="191345" y="748871"/>
            <a:ext cx="8457768" cy="5733256"/>
          </a:xfrm>
        </p:spPr>
        <p:txBody>
          <a:bodyPr>
            <a:normAutofit fontScale="70000" lnSpcReduction="20000"/>
          </a:bodyPr>
          <a:lstStyle/>
          <a:p>
            <a:pPr marL="0" indent="0">
              <a:buNone/>
            </a:pPr>
            <a:endParaRPr lang="de-DE" altLang="de-DE" dirty="0" smtClean="0"/>
          </a:p>
          <a:p>
            <a:pPr>
              <a:buFont typeface="Wingdings" panose="05000000000000000000" pitchFamily="2" charset="2"/>
              <a:buNone/>
            </a:pPr>
            <a:r>
              <a:rPr lang="de-DE" altLang="de-DE" dirty="0" smtClean="0"/>
              <a:t>	</a:t>
            </a:r>
            <a:r>
              <a:rPr lang="de-DE" altLang="de-DE" sz="3400" dirty="0" smtClean="0"/>
              <a:t>Übungsaufgabe: Viele elektrische Antriebe in der Industrie werden immer mit Volllast gefahren, da sie nicht über eine Drehzahl-Regelung verfügen. Eine solche Pumpe mit 16 kW Leistung in einem Kraftwerk wird an 24 Stunden am Tag und </a:t>
            </a:r>
            <a:br>
              <a:rPr lang="de-DE" altLang="de-DE" sz="3400" dirty="0" smtClean="0"/>
            </a:br>
            <a:r>
              <a:rPr lang="de-DE" altLang="de-DE" sz="3400" dirty="0" smtClean="0"/>
              <a:t>7 Tagen in der Woche eingesetzt. Der Strompreis beträgt </a:t>
            </a:r>
            <a:br>
              <a:rPr lang="de-DE" altLang="de-DE" sz="3400" dirty="0" smtClean="0"/>
            </a:br>
            <a:r>
              <a:rPr lang="de-DE" altLang="de-DE" sz="3400" dirty="0" smtClean="0"/>
              <a:t>18 Cent pro kWh. Die Pumpe ist bereits abgeschrieben und eine neue Pumpe mit drehzahlgeregelter Steuerung würde </a:t>
            </a:r>
            <a:br>
              <a:rPr lang="de-DE" altLang="de-DE" sz="3400" dirty="0" smtClean="0"/>
            </a:br>
            <a:r>
              <a:rPr lang="de-DE" altLang="de-DE" sz="3400" dirty="0" smtClean="0"/>
              <a:t>7.000 Euro Kosten. Sie würde im Schnitt mit 60 Prozent der Leistungsfähigkeit laufen. </a:t>
            </a:r>
          </a:p>
          <a:p>
            <a:pPr>
              <a:buFont typeface="Wingdings" panose="05000000000000000000" pitchFamily="2" charset="2"/>
              <a:buNone/>
            </a:pPr>
            <a:endParaRPr lang="de-DE" altLang="de-DE" sz="3400" dirty="0" smtClean="0"/>
          </a:p>
          <a:p>
            <a:r>
              <a:rPr lang="de-DE" altLang="de-DE" sz="3400" dirty="0" smtClean="0"/>
              <a:t>Wie hoch ist der Stromverbrauch der derzeit verwendeten Pumpe im Jahr?</a:t>
            </a:r>
          </a:p>
          <a:p>
            <a:r>
              <a:rPr lang="de-DE" altLang="de-DE" sz="3400" dirty="0" smtClean="0"/>
              <a:t>Wie hoch sind die Stromkosten derzeit und nach Durchführung der Ersatzinvestition?</a:t>
            </a:r>
          </a:p>
          <a:p>
            <a:r>
              <a:rPr lang="de-DE" altLang="de-DE" sz="3400" dirty="0" smtClean="0"/>
              <a:t>Wie hoch ist die jährliche Einsparung und die Amortisationszeit der neuen Pumpe? </a:t>
            </a:r>
          </a:p>
          <a:p>
            <a:endParaRPr lang="de-DE" altLang="de-DE" sz="3400" dirty="0" smtClean="0"/>
          </a:p>
        </p:txBody>
      </p:sp>
      <p:sp>
        <p:nvSpPr>
          <p:cNvPr id="3" name="Foliennummernplatzhalter 2"/>
          <p:cNvSpPr>
            <a:spLocks noGrp="1"/>
          </p:cNvSpPr>
          <p:nvPr>
            <p:ph type="sldNum" sz="quarter" idx="12"/>
          </p:nvPr>
        </p:nvSpPr>
        <p:spPr/>
        <p:txBody>
          <a:bodyPr/>
          <a:lstStyle/>
          <a:p>
            <a:fld id="{279D5831-8B0E-44B0-9352-D9540241F8D3}" type="slidenum">
              <a:rPr lang="de-DE" smtClean="0"/>
              <a:pPr/>
              <a:t>6</a:t>
            </a:fld>
            <a:endParaRPr lang="de-DE"/>
          </a:p>
        </p:txBody>
      </p:sp>
      <p:sp>
        <p:nvSpPr>
          <p:cNvPr id="5" name="Textfeld 4"/>
          <p:cNvSpPr txBox="1"/>
          <p:nvPr/>
        </p:nvSpPr>
        <p:spPr>
          <a:xfrm>
            <a:off x="8976320" y="6009127"/>
            <a:ext cx="2088232" cy="276999"/>
          </a:xfrm>
          <a:prstGeom prst="rect">
            <a:avLst/>
          </a:prstGeom>
          <a:noFill/>
        </p:spPr>
        <p:txBody>
          <a:bodyPr wrap="square" rtlCol="0">
            <a:spAutoFit/>
          </a:bodyPr>
          <a:lstStyle/>
          <a:p>
            <a:r>
              <a:rPr lang="de-DE" sz="1200" dirty="0" err="1" smtClean="0"/>
              <a:t>Colourbox</a:t>
            </a:r>
            <a:endParaRPr lang="de-DE" sz="1200" dirty="0"/>
          </a:p>
        </p:txBody>
      </p:sp>
      <p:sp>
        <p:nvSpPr>
          <p:cNvPr id="8" name="Textfeld 7"/>
          <p:cNvSpPr txBox="1"/>
          <p:nvPr/>
        </p:nvSpPr>
        <p:spPr>
          <a:xfrm>
            <a:off x="8633440" y="3068960"/>
            <a:ext cx="2088232" cy="276999"/>
          </a:xfrm>
          <a:prstGeom prst="rect">
            <a:avLst/>
          </a:prstGeom>
          <a:noFill/>
        </p:spPr>
        <p:txBody>
          <a:bodyPr wrap="square" rtlCol="0">
            <a:spAutoFit/>
          </a:bodyPr>
          <a:lstStyle/>
          <a:p>
            <a:r>
              <a:rPr lang="de-DE" sz="1200" dirty="0" err="1" smtClean="0"/>
              <a:t>Colourbox</a:t>
            </a:r>
            <a:endParaRPr lang="de-DE" sz="1200" dirty="0"/>
          </a:p>
        </p:txBody>
      </p:sp>
    </p:spTree>
    <p:extLst>
      <p:ext uri="{BB962C8B-B14F-4D97-AF65-F5344CB8AC3E}">
        <p14:creationId xmlns:p14="http://schemas.microsoft.com/office/powerpoint/2010/main" val="2804075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279D5831-8B0E-44B0-9352-D9540241F8D3}" type="slidenum">
              <a:rPr lang="de-DE" smtClean="0"/>
              <a:pPr/>
              <a:t>7</a:t>
            </a:fld>
            <a:endParaRPr lang="de-DE"/>
          </a:p>
        </p:txBody>
      </p:sp>
      <p:sp>
        <p:nvSpPr>
          <p:cNvPr id="7" name="Rechteck 6"/>
          <p:cNvSpPr/>
          <p:nvPr/>
        </p:nvSpPr>
        <p:spPr>
          <a:xfrm>
            <a:off x="407368" y="1556792"/>
            <a:ext cx="10873208" cy="2640723"/>
          </a:xfrm>
          <a:prstGeom prst="rect">
            <a:avLst/>
          </a:prstGeom>
        </p:spPr>
        <p:txBody>
          <a:bodyPr wrap="square">
            <a:spAutoFit/>
          </a:bodyPr>
          <a:lstStyle/>
          <a:p>
            <a:pPr lvl="0" algn="ctr">
              <a:spcBef>
                <a:spcPct val="20000"/>
              </a:spcBef>
            </a:pPr>
            <a:r>
              <a:rPr lang="de-DE" sz="3600" b="1" dirty="0" smtClean="0"/>
              <a:t>Gliederung</a:t>
            </a:r>
          </a:p>
          <a:p>
            <a:pPr marL="514350" lvl="0" indent="-514350" algn="ctr">
              <a:spcBef>
                <a:spcPct val="20000"/>
              </a:spcBef>
              <a:buFont typeface="+mj-lt"/>
              <a:buAutoNum type="arabicPeriod"/>
            </a:pPr>
            <a:r>
              <a:rPr lang="de-DE" sz="3600" dirty="0" smtClean="0"/>
              <a:t>Definition </a:t>
            </a:r>
            <a:r>
              <a:rPr lang="de-DE" sz="3600" dirty="0"/>
              <a:t>Energie und Leistung</a:t>
            </a:r>
          </a:p>
          <a:p>
            <a:pPr marL="514350" lvl="0" indent="-514350" algn="ctr">
              <a:spcBef>
                <a:spcPct val="20000"/>
              </a:spcBef>
              <a:buFont typeface="+mj-lt"/>
              <a:buAutoNum type="arabicPeriod"/>
            </a:pPr>
            <a:r>
              <a:rPr lang="de-DE" sz="3600" b="1" dirty="0"/>
              <a:t>Energieformen und Einheiten</a:t>
            </a:r>
          </a:p>
          <a:p>
            <a:pPr marL="514350" lvl="0" indent="-514350" algn="ctr">
              <a:spcBef>
                <a:spcPct val="20000"/>
              </a:spcBef>
              <a:buFont typeface="+mj-lt"/>
              <a:buAutoNum type="arabicPeriod"/>
            </a:pPr>
            <a:r>
              <a:rPr lang="de-DE" sz="3600" dirty="0"/>
              <a:t>Energiedichte, Wirkungsgrad und Nutzungsgrad</a:t>
            </a:r>
          </a:p>
        </p:txBody>
      </p:sp>
    </p:spTree>
    <p:extLst>
      <p:ext uri="{BB962C8B-B14F-4D97-AF65-F5344CB8AC3E}">
        <p14:creationId xmlns:p14="http://schemas.microsoft.com/office/powerpoint/2010/main" val="512524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352" y="-323006"/>
            <a:ext cx="11175034" cy="943694"/>
          </a:xfrm>
        </p:spPr>
        <p:txBody>
          <a:bodyPr>
            <a:noAutofit/>
          </a:bodyPr>
          <a:lstStyle/>
          <a:p>
            <a:pPr>
              <a:spcBef>
                <a:spcPts val="0"/>
              </a:spcBef>
            </a:pPr>
            <a:r>
              <a:rPr lang="de-DE" altLang="de-DE" sz="2800" b="1" dirty="0">
                <a:solidFill>
                  <a:prstClr val="black"/>
                </a:solidFill>
                <a:ea typeface="+mn-ea"/>
                <a:cs typeface="Times New Roman" panose="02020603050405020304" pitchFamily="18" charset="0"/>
              </a:rPr>
              <a:t>Leistungseinheiten </a:t>
            </a:r>
            <a:r>
              <a:rPr lang="de-DE" altLang="de-DE" sz="2800" b="1" dirty="0" smtClean="0">
                <a:solidFill>
                  <a:prstClr val="black"/>
                </a:solidFill>
                <a:ea typeface="+mn-ea"/>
                <a:cs typeface="Times New Roman" panose="02020603050405020304" pitchFamily="18" charset="0"/>
              </a:rPr>
              <a:t>in verschiedenen Größenordnungen </a:t>
            </a:r>
            <a:endParaRPr lang="en-GB" sz="2800" b="1"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291327057"/>
              </p:ext>
            </p:extLst>
          </p:nvPr>
        </p:nvGraphicFramePr>
        <p:xfrm>
          <a:off x="21555" y="411150"/>
          <a:ext cx="12161259" cy="6490022"/>
        </p:xfrm>
        <a:graphic>
          <a:graphicData uri="http://schemas.openxmlformats.org/drawingml/2006/table">
            <a:tbl>
              <a:tblPr firstRow="1" bandRow="1">
                <a:tableStyleId>{5C22544A-7EE6-4342-B048-85BDC9FD1C3A}</a:tableStyleId>
              </a:tblPr>
              <a:tblGrid>
                <a:gridCol w="1676789">
                  <a:extLst>
                    <a:ext uri="{9D8B030D-6E8A-4147-A177-3AD203B41FA5}">
                      <a16:colId xmlns:a16="http://schemas.microsoft.com/office/drawing/2014/main" xmlns="" val="20000"/>
                    </a:ext>
                  </a:extLst>
                </a:gridCol>
                <a:gridCol w="3353575">
                  <a:extLst>
                    <a:ext uri="{9D8B030D-6E8A-4147-A177-3AD203B41FA5}">
                      <a16:colId xmlns:a16="http://schemas.microsoft.com/office/drawing/2014/main" xmlns="" val="20001"/>
                    </a:ext>
                  </a:extLst>
                </a:gridCol>
                <a:gridCol w="7130895">
                  <a:extLst>
                    <a:ext uri="{9D8B030D-6E8A-4147-A177-3AD203B41FA5}">
                      <a16:colId xmlns:a16="http://schemas.microsoft.com/office/drawing/2014/main" xmlns="" val="20002"/>
                    </a:ext>
                  </a:extLst>
                </a:gridCol>
              </a:tblGrid>
              <a:tr h="783290">
                <a:tc>
                  <a:txBody>
                    <a:bodyPr/>
                    <a:lstStyle/>
                    <a:p>
                      <a:r>
                        <a:rPr lang="de-DE" sz="2400" noProof="0" dirty="0"/>
                        <a:t>Leistungs-einheit</a:t>
                      </a:r>
                    </a:p>
                  </a:txBody>
                  <a:tcPr anchor="ctr"/>
                </a:tc>
                <a:tc>
                  <a:txBody>
                    <a:bodyPr/>
                    <a:lstStyle/>
                    <a:p>
                      <a:r>
                        <a:rPr lang="de-DE" sz="2400" noProof="0" dirty="0"/>
                        <a:t>Abkürzung und Größenordnung</a:t>
                      </a:r>
                    </a:p>
                  </a:txBody>
                  <a:tcPr anchor="ctr"/>
                </a:tc>
                <a:tc>
                  <a:txBody>
                    <a:bodyPr/>
                    <a:lstStyle/>
                    <a:p>
                      <a:r>
                        <a:rPr lang="de-DE" sz="2400" noProof="0" dirty="0"/>
                        <a:t>Beispiel</a:t>
                      </a:r>
                    </a:p>
                  </a:txBody>
                  <a:tcPr anchor="ctr"/>
                </a:tc>
                <a:extLst>
                  <a:ext uri="{0D108BD9-81ED-4DB2-BD59-A6C34878D82A}">
                    <a16:rowId xmlns:a16="http://schemas.microsoft.com/office/drawing/2014/main" xmlns="" val="10000"/>
                  </a:ext>
                </a:extLst>
              </a:tr>
              <a:tr h="667247">
                <a:tc>
                  <a:txBody>
                    <a:bodyPr/>
                    <a:lstStyle/>
                    <a:p>
                      <a:r>
                        <a:rPr lang="de-DE" sz="2000" dirty="0"/>
                        <a:t>Watt</a:t>
                      </a:r>
                      <a:endParaRPr lang="en-GB" sz="2000" dirty="0"/>
                    </a:p>
                  </a:txBody>
                  <a:tcPr anchor="ctr"/>
                </a:tc>
                <a:tc>
                  <a:txBody>
                    <a:bodyPr/>
                    <a:lstStyle/>
                    <a:p>
                      <a:r>
                        <a:rPr lang="de-DE" sz="2000" dirty="0"/>
                        <a:t>Watt</a:t>
                      </a:r>
                      <a:endParaRPr lang="en-GB" sz="2000" dirty="0"/>
                    </a:p>
                  </a:txBody>
                  <a:tcPr anchor="ctr"/>
                </a:tc>
                <a:tc>
                  <a:txBody>
                    <a:bodyPr/>
                    <a:lstStyle/>
                    <a:p>
                      <a:r>
                        <a:rPr lang="de-DE" sz="2000" dirty="0"/>
                        <a:t>Ein Zwanzigstel der Leistungsaufnahme eines Energiesparleuchtmittels</a:t>
                      </a:r>
                    </a:p>
                  </a:txBody>
                  <a:tcPr anchor="ctr"/>
                </a:tc>
                <a:extLst>
                  <a:ext uri="{0D108BD9-81ED-4DB2-BD59-A6C34878D82A}">
                    <a16:rowId xmlns:a16="http://schemas.microsoft.com/office/drawing/2014/main" xmlns="" val="10001"/>
                  </a:ext>
                </a:extLst>
              </a:tr>
              <a:tr h="667247">
                <a:tc>
                  <a:txBody>
                    <a:bodyPr/>
                    <a:lstStyle/>
                    <a:p>
                      <a:r>
                        <a:rPr lang="de-DE" sz="2000" dirty="0"/>
                        <a:t>Kilowatt</a:t>
                      </a:r>
                      <a:endParaRPr lang="en-GB" sz="2000" dirty="0"/>
                    </a:p>
                  </a:txBody>
                  <a:tcPr anchor="ctr"/>
                </a:tc>
                <a:tc>
                  <a:txBody>
                    <a:bodyPr/>
                    <a:lstStyle/>
                    <a:p>
                      <a:r>
                        <a:rPr lang="de-DE" sz="2000" dirty="0"/>
                        <a:t>kW, 1.000 Watt,</a:t>
                      </a:r>
                      <a:br>
                        <a:rPr lang="de-DE" sz="2000" dirty="0"/>
                      </a:br>
                      <a:r>
                        <a:rPr lang="de-DE" sz="2000" dirty="0"/>
                        <a:t>Tausend</a:t>
                      </a:r>
                      <a:r>
                        <a:rPr lang="de-DE" sz="2000" baseline="0" dirty="0"/>
                        <a:t> 10³</a:t>
                      </a:r>
                      <a:endParaRPr lang="en-GB" sz="2000" dirty="0"/>
                    </a:p>
                  </a:txBody>
                  <a:tcPr anchor="ctr"/>
                </a:tc>
                <a:tc>
                  <a:txBody>
                    <a:bodyPr/>
                    <a:lstStyle/>
                    <a:p>
                      <a:r>
                        <a:rPr lang="de-DE" sz="2000" dirty="0"/>
                        <a:t>Leistung eines schwachen Föns oder Rasenmähers</a:t>
                      </a:r>
                    </a:p>
                  </a:txBody>
                  <a:tcPr anchor="ctr"/>
                </a:tc>
                <a:extLst>
                  <a:ext uri="{0D108BD9-81ED-4DB2-BD59-A6C34878D82A}">
                    <a16:rowId xmlns:a16="http://schemas.microsoft.com/office/drawing/2014/main" xmlns="" val="10002"/>
                  </a:ext>
                </a:extLst>
              </a:tr>
              <a:tr h="1247462">
                <a:tc>
                  <a:txBody>
                    <a:bodyPr/>
                    <a:lstStyle/>
                    <a:p>
                      <a:r>
                        <a:rPr lang="de-DE" sz="2000" dirty="0"/>
                        <a:t>Megawatt</a:t>
                      </a:r>
                      <a:endParaRPr lang="en-GB"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MW</a:t>
                      </a:r>
                      <a:br>
                        <a:rPr lang="en-GB" sz="2000" dirty="0"/>
                      </a:br>
                      <a:r>
                        <a:rPr lang="en-GB" sz="2000" dirty="0"/>
                        <a:t>1.000.000 Watt, </a:t>
                      </a:r>
                      <a:br>
                        <a:rPr lang="en-GB" sz="2000" dirty="0"/>
                      </a:br>
                      <a:r>
                        <a:rPr lang="en-GB" sz="2000" dirty="0"/>
                        <a:t>Million, </a:t>
                      </a:r>
                      <a:r>
                        <a:rPr kumimoji="0" lang="de-DE" sz="2000" b="0" i="0" u="none" strike="noStrike" cap="none" normalizeH="0" baseline="0" dirty="0">
                          <a:ln>
                            <a:noFill/>
                          </a:ln>
                          <a:solidFill>
                            <a:schemeClr val="tx1"/>
                          </a:solidFill>
                          <a:effectLst/>
                          <a:latin typeface="+mn-lt"/>
                          <a:ea typeface="Times New Roman" pitchFamily="18" charset="0"/>
                          <a:cs typeface="Arial" pitchFamily="34" charset="0"/>
                        </a:rPr>
                        <a:t>10</a:t>
                      </a:r>
                      <a:r>
                        <a:rPr kumimoji="0" lang="de-DE" sz="2000" b="0" i="0" u="none" strike="noStrike" cap="none" normalizeH="0" baseline="30000" dirty="0">
                          <a:ln>
                            <a:noFill/>
                          </a:ln>
                          <a:solidFill>
                            <a:schemeClr val="tx1"/>
                          </a:solidFill>
                          <a:effectLst/>
                          <a:latin typeface="+mn-lt"/>
                          <a:ea typeface="Times New Roman" pitchFamily="18" charset="0"/>
                          <a:cs typeface="Arial" pitchFamily="34" charset="0"/>
                        </a:rPr>
                        <a:t>6</a:t>
                      </a:r>
                      <a:r>
                        <a:rPr kumimoji="0" lang="de-DE" sz="2000" b="0" i="0" u="none" strike="noStrike" cap="none" normalizeH="0" baseline="0" dirty="0">
                          <a:ln>
                            <a:noFill/>
                          </a:ln>
                          <a:solidFill>
                            <a:schemeClr val="tx1"/>
                          </a:solidFill>
                          <a:effectLst/>
                          <a:latin typeface="+mn-lt"/>
                          <a:ea typeface="Times New Roman" pitchFamily="18" charset="0"/>
                          <a:cs typeface="Arial" pitchFamily="34" charset="0"/>
                        </a:rPr>
                        <a:t>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cap="none" normalizeH="0" baseline="0" dirty="0">
                          <a:ln>
                            <a:noFill/>
                          </a:ln>
                          <a:solidFill>
                            <a:schemeClr val="tx1"/>
                          </a:solidFill>
                          <a:effectLst/>
                          <a:latin typeface="+mn-lt"/>
                          <a:ea typeface="Times New Roman" pitchFamily="18" charset="0"/>
                          <a:cs typeface="Arial" pitchFamily="34" charset="0"/>
                        </a:rPr>
                        <a:t>3 </a:t>
                      </a:r>
                      <a:r>
                        <a:rPr kumimoji="0" lang="de-DE" sz="2000" b="0" i="0" u="none" strike="noStrike" cap="none" normalizeH="0" baseline="0" dirty="0" smtClean="0">
                          <a:ln>
                            <a:noFill/>
                          </a:ln>
                          <a:solidFill>
                            <a:schemeClr val="tx1"/>
                          </a:solidFill>
                          <a:effectLst/>
                          <a:latin typeface="+mn-lt"/>
                          <a:ea typeface="Times New Roman" pitchFamily="18" charset="0"/>
                          <a:cs typeface="Arial" pitchFamily="34" charset="0"/>
                        </a:rPr>
                        <a:t>MW</a:t>
                      </a:r>
                      <a:r>
                        <a:rPr kumimoji="0" lang="de-DE" sz="2000" b="0" i="0" u="none" strike="noStrike" cap="none" normalizeH="0" baseline="0" dirty="0">
                          <a:ln>
                            <a:noFill/>
                          </a:ln>
                          <a:solidFill>
                            <a:schemeClr val="tx1"/>
                          </a:solidFill>
                          <a:effectLst/>
                          <a:latin typeface="+mn-lt"/>
                          <a:ea typeface="Times New Roman" pitchFamily="18" charset="0"/>
                          <a:cs typeface="Arial" pitchFamily="34" charset="0"/>
                        </a:rPr>
                        <a:t>: Elektrolok</a:t>
                      </a:r>
                      <a:br>
                        <a:rPr kumimoji="0" lang="de-DE" sz="2000" b="0" i="0" u="none" strike="noStrike" cap="none" normalizeH="0" baseline="0" dirty="0">
                          <a:ln>
                            <a:noFill/>
                          </a:ln>
                          <a:solidFill>
                            <a:schemeClr val="tx1"/>
                          </a:solidFill>
                          <a:effectLst/>
                          <a:latin typeface="+mn-lt"/>
                          <a:ea typeface="Times New Roman" pitchFamily="18" charset="0"/>
                          <a:cs typeface="Arial" pitchFamily="34" charset="0"/>
                        </a:rPr>
                      </a:br>
                      <a:r>
                        <a:rPr kumimoji="0" lang="de-DE" sz="2000" b="0" i="0" u="none" strike="noStrike" cap="none" normalizeH="0" baseline="0" dirty="0">
                          <a:ln>
                            <a:noFill/>
                          </a:ln>
                          <a:solidFill>
                            <a:schemeClr val="tx1"/>
                          </a:solidFill>
                          <a:effectLst/>
                          <a:latin typeface="+mn-lt"/>
                          <a:ea typeface="Times New Roman" pitchFamily="18" charset="0"/>
                          <a:cs typeface="Arial" pitchFamily="34" charset="0"/>
                        </a:rPr>
                        <a:t>Leistung eines mittleren Kraftwerks z.B. 300 </a:t>
                      </a:r>
                      <a:r>
                        <a:rPr kumimoji="0" lang="de-DE" sz="2000" b="0" i="0" u="none" strike="noStrike" cap="none" normalizeH="0" baseline="0" dirty="0" smtClean="0">
                          <a:ln>
                            <a:noFill/>
                          </a:ln>
                          <a:solidFill>
                            <a:schemeClr val="tx1"/>
                          </a:solidFill>
                          <a:effectLst/>
                          <a:latin typeface="+mn-lt"/>
                          <a:ea typeface="Times New Roman" pitchFamily="18" charset="0"/>
                          <a:cs typeface="Arial" pitchFamily="34" charset="0"/>
                        </a:rPr>
                        <a:t>MW</a:t>
                      </a:r>
                      <a:r>
                        <a:rPr kumimoji="0" lang="de-DE" sz="2000" b="0" i="0" u="none" strike="noStrike" cap="none" normalizeH="0" baseline="0" dirty="0">
                          <a:ln>
                            <a:noFill/>
                          </a:ln>
                          <a:solidFill>
                            <a:schemeClr val="tx1"/>
                          </a:solidFill>
                          <a:effectLst/>
                          <a:latin typeface="+mn-lt"/>
                          <a:ea typeface="Times New Roman" pitchFamily="18" charset="0"/>
                          <a:cs typeface="Arial" pitchFamily="34" charset="0"/>
                        </a:rPr>
                        <a:t>. Es können also 300.000 Föne auf mittlerer Stufe mit 1 kW gleichzeitig </a:t>
                      </a:r>
                      <a:r>
                        <a:rPr kumimoji="0" lang="de-DE" sz="2000" b="0" i="0" u="none" strike="noStrike" cap="none" normalizeH="0" baseline="0" dirty="0" smtClean="0">
                          <a:ln>
                            <a:noFill/>
                          </a:ln>
                          <a:solidFill>
                            <a:schemeClr val="tx1"/>
                          </a:solidFill>
                          <a:effectLst/>
                          <a:latin typeface="+mn-lt"/>
                          <a:ea typeface="Times New Roman" pitchFamily="18" charset="0"/>
                          <a:cs typeface="Arial" pitchFamily="34" charset="0"/>
                        </a:rPr>
                        <a:t>laufen.</a:t>
                      </a:r>
                      <a:endParaRPr kumimoji="0" lang="de-DE" sz="2000" b="0" i="0" u="none" strike="noStrike" cap="none" normalizeH="0" baseline="0" dirty="0">
                        <a:ln>
                          <a:noFill/>
                        </a:ln>
                        <a:solidFill>
                          <a:schemeClr val="tx1"/>
                        </a:solidFill>
                        <a:effectLst/>
                        <a:latin typeface="+mn-lt"/>
                        <a:ea typeface="Times New Roman" pitchFamily="18" charset="0"/>
                        <a:cs typeface="Arial" pitchFamily="34" charset="0"/>
                      </a:endParaRPr>
                    </a:p>
                  </a:txBody>
                  <a:tcPr anchor="ctr"/>
                </a:tc>
                <a:extLst>
                  <a:ext uri="{0D108BD9-81ED-4DB2-BD59-A6C34878D82A}">
                    <a16:rowId xmlns:a16="http://schemas.microsoft.com/office/drawing/2014/main" xmlns="" val="10003"/>
                  </a:ext>
                </a:extLst>
              </a:tr>
              <a:tr h="957355">
                <a:tc>
                  <a:txBody>
                    <a:bodyPr/>
                    <a:lstStyle/>
                    <a:p>
                      <a:r>
                        <a:rPr lang="de-DE" sz="2000" dirty="0"/>
                        <a:t>Gigawatt</a:t>
                      </a:r>
                      <a:endParaRPr lang="en-GB"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cap="none" normalizeH="0" baseline="0" dirty="0">
                          <a:ln>
                            <a:noFill/>
                          </a:ln>
                          <a:solidFill>
                            <a:schemeClr val="tx1"/>
                          </a:solidFill>
                          <a:effectLst/>
                          <a:latin typeface="+mn-lt"/>
                          <a:ea typeface="Times New Roman" pitchFamily="18" charset="0"/>
                          <a:cs typeface="Arial" pitchFamily="34" charset="0"/>
                        </a:rPr>
                        <a:t>GW </a:t>
                      </a:r>
                      <a:br>
                        <a:rPr kumimoji="0" lang="de-DE" sz="2000" b="0" i="0" u="none" strike="noStrike" cap="none" normalizeH="0" baseline="0" dirty="0">
                          <a:ln>
                            <a:noFill/>
                          </a:ln>
                          <a:solidFill>
                            <a:schemeClr val="tx1"/>
                          </a:solidFill>
                          <a:effectLst/>
                          <a:latin typeface="+mn-lt"/>
                          <a:ea typeface="Times New Roman" pitchFamily="18" charset="0"/>
                          <a:cs typeface="Arial" pitchFamily="34" charset="0"/>
                        </a:rPr>
                      </a:br>
                      <a:r>
                        <a:rPr kumimoji="0" lang="de-DE" sz="2000" b="0" i="0" u="none" strike="noStrike" cap="none" normalizeH="0" baseline="0" dirty="0">
                          <a:ln>
                            <a:noFill/>
                          </a:ln>
                          <a:solidFill>
                            <a:schemeClr val="tx1"/>
                          </a:solidFill>
                          <a:effectLst/>
                          <a:latin typeface="+mn-lt"/>
                          <a:ea typeface="Times New Roman" pitchFamily="18" charset="0"/>
                          <a:cs typeface="Arial" pitchFamily="34" charset="0"/>
                        </a:rPr>
                        <a:t>1.000.000.000 Watt</a:t>
                      </a:r>
                      <a:br>
                        <a:rPr kumimoji="0" lang="de-DE" sz="2000" b="0" i="0" u="none" strike="noStrike" cap="none" normalizeH="0" baseline="0" dirty="0">
                          <a:ln>
                            <a:noFill/>
                          </a:ln>
                          <a:solidFill>
                            <a:schemeClr val="tx1"/>
                          </a:solidFill>
                          <a:effectLst/>
                          <a:latin typeface="+mn-lt"/>
                          <a:ea typeface="Times New Roman" pitchFamily="18" charset="0"/>
                          <a:cs typeface="Arial" pitchFamily="34" charset="0"/>
                        </a:rPr>
                      </a:br>
                      <a:r>
                        <a:rPr kumimoji="0" lang="de-DE" sz="2000" b="0" i="0" u="none" strike="noStrike" cap="none" normalizeH="0" baseline="0" dirty="0">
                          <a:ln>
                            <a:noFill/>
                          </a:ln>
                          <a:solidFill>
                            <a:schemeClr val="tx1"/>
                          </a:solidFill>
                          <a:effectLst/>
                          <a:latin typeface="+mn-lt"/>
                          <a:ea typeface="Times New Roman" pitchFamily="18" charset="0"/>
                          <a:cs typeface="Arial" pitchFamily="34" charset="0"/>
                        </a:rPr>
                        <a:t>Milliarde, 10</a:t>
                      </a:r>
                      <a:r>
                        <a:rPr kumimoji="0" lang="de-DE" sz="2000" b="0" i="0" u="none" strike="noStrike" cap="none" normalizeH="0" baseline="30000" dirty="0">
                          <a:ln>
                            <a:noFill/>
                          </a:ln>
                          <a:solidFill>
                            <a:schemeClr val="tx1"/>
                          </a:solidFill>
                          <a:effectLst/>
                          <a:latin typeface="+mn-lt"/>
                          <a:ea typeface="Times New Roman" pitchFamily="18" charset="0"/>
                          <a:cs typeface="Arial" pitchFamily="34" charset="0"/>
                        </a:rPr>
                        <a:t>9</a:t>
                      </a:r>
                      <a:r>
                        <a:rPr kumimoji="0" lang="de-DE" sz="2000" b="0" i="0" u="none" strike="noStrike" cap="none" normalizeH="0" baseline="0" dirty="0">
                          <a:ln>
                            <a:noFill/>
                          </a:ln>
                          <a:solidFill>
                            <a:schemeClr val="tx1"/>
                          </a:solidFill>
                          <a:effectLst/>
                          <a:latin typeface="+mn-lt"/>
                          <a:ea typeface="Times New Roman" pitchFamily="18" charset="0"/>
                          <a:cs typeface="Arial" pitchFamily="34" charset="0"/>
                        </a:rPr>
                        <a:t>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cap="none" normalizeH="0" baseline="0" dirty="0">
                          <a:ln>
                            <a:noFill/>
                          </a:ln>
                          <a:solidFill>
                            <a:schemeClr val="tx1"/>
                          </a:solidFill>
                          <a:effectLst/>
                          <a:latin typeface="+mn-lt"/>
                          <a:ea typeface="Times New Roman" pitchFamily="18" charset="0"/>
                          <a:cs typeface="Arial" pitchFamily="34" charset="0"/>
                        </a:rPr>
                        <a:t>Ein Gigawatt ist die Leistung eines </a:t>
                      </a:r>
                      <a:r>
                        <a:rPr kumimoji="0" lang="de-DE" sz="2000" b="0" i="0" u="none" strike="noStrike" cap="none" normalizeH="0" baseline="0" dirty="0" smtClean="0">
                          <a:ln>
                            <a:noFill/>
                          </a:ln>
                          <a:solidFill>
                            <a:schemeClr val="tx1"/>
                          </a:solidFill>
                          <a:effectLst/>
                          <a:latin typeface="+mn-lt"/>
                          <a:ea typeface="Times New Roman" pitchFamily="18" charset="0"/>
                          <a:cs typeface="Arial" pitchFamily="34" charset="0"/>
                        </a:rPr>
                        <a:t>Großkraftwerks.</a:t>
                      </a:r>
                      <a:endParaRPr kumimoji="0" lang="de-DE" sz="2000" b="0" i="0" u="none" strike="noStrike" cap="none" normalizeH="0" baseline="0" dirty="0">
                        <a:ln>
                          <a:noFill/>
                        </a:ln>
                        <a:solidFill>
                          <a:schemeClr val="tx1"/>
                        </a:solidFill>
                        <a:effectLst/>
                        <a:latin typeface="+mn-lt"/>
                        <a:ea typeface="Times New Roman" pitchFamily="18" charset="0"/>
                        <a:cs typeface="Arial" pitchFamily="34" charset="0"/>
                      </a:endParaRPr>
                    </a:p>
                    <a:p>
                      <a:endParaRPr lang="en-GB" sz="2000" dirty="0"/>
                    </a:p>
                  </a:txBody>
                  <a:tcPr anchor="ctr"/>
                </a:tc>
                <a:extLst>
                  <a:ext uri="{0D108BD9-81ED-4DB2-BD59-A6C34878D82A}">
                    <a16:rowId xmlns:a16="http://schemas.microsoft.com/office/drawing/2014/main" xmlns="" val="10004"/>
                  </a:ext>
                </a:extLst>
              </a:tr>
              <a:tr h="957355">
                <a:tc>
                  <a:txBody>
                    <a:bodyPr/>
                    <a:lstStyle/>
                    <a:p>
                      <a:r>
                        <a:rPr lang="de-DE" sz="2000" dirty="0" err="1" smtClean="0"/>
                        <a:t>Terawatt</a:t>
                      </a:r>
                      <a:endParaRPr lang="en-GB"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cap="none" normalizeH="0" baseline="0" dirty="0">
                          <a:ln>
                            <a:noFill/>
                          </a:ln>
                          <a:solidFill>
                            <a:schemeClr val="tx1"/>
                          </a:solidFill>
                          <a:effectLst/>
                          <a:latin typeface="+mn-lt"/>
                          <a:ea typeface="Times New Roman" pitchFamily="18" charset="0"/>
                          <a:cs typeface="Arial" pitchFamily="34" charset="0"/>
                        </a:rPr>
                        <a:t>TW</a:t>
                      </a:r>
                      <a:br>
                        <a:rPr kumimoji="0" lang="de-DE" sz="2000" b="0" i="0" u="none" strike="noStrike" cap="none" normalizeH="0" baseline="0" dirty="0">
                          <a:ln>
                            <a:noFill/>
                          </a:ln>
                          <a:solidFill>
                            <a:schemeClr val="tx1"/>
                          </a:solidFill>
                          <a:effectLst/>
                          <a:latin typeface="+mn-lt"/>
                          <a:ea typeface="Times New Roman" pitchFamily="18" charset="0"/>
                          <a:cs typeface="Arial" pitchFamily="34" charset="0"/>
                        </a:rPr>
                      </a:br>
                      <a:r>
                        <a:rPr kumimoji="0" lang="de-DE" sz="2000" b="0" i="0" u="none" strike="noStrike" cap="none" normalizeH="0" baseline="0" dirty="0" smtClean="0">
                          <a:ln>
                            <a:noFill/>
                          </a:ln>
                          <a:solidFill>
                            <a:schemeClr val="tx1"/>
                          </a:solidFill>
                          <a:effectLst/>
                          <a:latin typeface="+mn-lt"/>
                          <a:ea typeface="Times New Roman" pitchFamily="18" charset="0"/>
                          <a:cs typeface="Arial" pitchFamily="34" charset="0"/>
                        </a:rPr>
                        <a:t>1.000.000.000.000 Watt</a:t>
                      </a:r>
                      <a:r>
                        <a:rPr kumimoji="0" lang="de-DE" sz="2000" b="0" i="0" u="none" strike="noStrike" cap="none" normalizeH="0" baseline="0" dirty="0">
                          <a:ln>
                            <a:noFill/>
                          </a:ln>
                          <a:solidFill>
                            <a:schemeClr val="tx1"/>
                          </a:solidFill>
                          <a:effectLst/>
                          <a:latin typeface="+mn-lt"/>
                          <a:ea typeface="Times New Roman" pitchFamily="18" charset="0"/>
                          <a:cs typeface="Arial" pitchFamily="34" charset="0"/>
                        </a:rPr>
                        <a:t/>
                      </a:r>
                      <a:br>
                        <a:rPr kumimoji="0" lang="de-DE" sz="2000" b="0" i="0" u="none" strike="noStrike" cap="none" normalizeH="0" baseline="0" dirty="0">
                          <a:ln>
                            <a:noFill/>
                          </a:ln>
                          <a:solidFill>
                            <a:schemeClr val="tx1"/>
                          </a:solidFill>
                          <a:effectLst/>
                          <a:latin typeface="+mn-lt"/>
                          <a:ea typeface="Times New Roman" pitchFamily="18" charset="0"/>
                          <a:cs typeface="Arial" pitchFamily="34" charset="0"/>
                        </a:rPr>
                      </a:br>
                      <a:r>
                        <a:rPr kumimoji="0" lang="de-DE" sz="2000" b="0" i="0" u="none" strike="noStrike" cap="none" normalizeH="0" baseline="0" dirty="0">
                          <a:ln>
                            <a:noFill/>
                          </a:ln>
                          <a:solidFill>
                            <a:schemeClr val="tx1"/>
                          </a:solidFill>
                          <a:effectLst/>
                          <a:latin typeface="+mn-lt"/>
                          <a:ea typeface="Times New Roman" pitchFamily="18" charset="0"/>
                          <a:cs typeface="Arial" pitchFamily="34" charset="0"/>
                        </a:rPr>
                        <a:t>Billion, 10</a:t>
                      </a:r>
                      <a:r>
                        <a:rPr kumimoji="0" lang="de-DE" sz="2000" b="0" i="0" u="none" strike="noStrike" cap="none" normalizeH="0" baseline="30000" dirty="0">
                          <a:ln>
                            <a:noFill/>
                          </a:ln>
                          <a:solidFill>
                            <a:schemeClr val="tx1"/>
                          </a:solidFill>
                          <a:effectLst/>
                          <a:latin typeface="+mn-lt"/>
                          <a:ea typeface="Times New Roman" pitchFamily="18" charset="0"/>
                          <a:cs typeface="Arial" pitchFamily="34" charset="0"/>
                        </a:rPr>
                        <a:t>12</a:t>
                      </a:r>
                      <a:r>
                        <a:rPr kumimoji="0" lang="de-DE" sz="2000" b="0" i="0" u="none" strike="noStrike" cap="none" normalizeH="0" baseline="0" dirty="0">
                          <a:ln>
                            <a:noFill/>
                          </a:ln>
                          <a:solidFill>
                            <a:schemeClr val="tx1"/>
                          </a:solidFill>
                          <a:effectLst/>
                          <a:latin typeface="+mn-lt"/>
                          <a:ea typeface="Times New Roman" pitchFamily="18" charset="0"/>
                          <a:cs typeface="Arial" pitchFamily="34" charset="0"/>
                        </a:rPr>
                        <a:t>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cap="none" normalizeH="0" baseline="0" dirty="0">
                          <a:ln>
                            <a:noFill/>
                          </a:ln>
                          <a:solidFill>
                            <a:schemeClr val="tx1"/>
                          </a:solidFill>
                          <a:effectLst/>
                          <a:latin typeface="+mn-lt"/>
                          <a:ea typeface="Times New Roman" pitchFamily="18" charset="0"/>
                          <a:cs typeface="Arial" pitchFamily="34" charset="0"/>
                        </a:rPr>
                        <a:t>Energieaufnahme Deutschlands etwa 0,46 </a:t>
                      </a:r>
                      <a:r>
                        <a:rPr kumimoji="0" lang="de-DE" sz="2000" b="0" i="0" u="none" strike="noStrike" cap="none" normalizeH="0" baseline="0" dirty="0" err="1" smtClean="0">
                          <a:ln>
                            <a:noFill/>
                          </a:ln>
                          <a:solidFill>
                            <a:schemeClr val="tx1"/>
                          </a:solidFill>
                          <a:effectLst/>
                          <a:latin typeface="+mn-lt"/>
                          <a:ea typeface="Times New Roman" pitchFamily="18" charset="0"/>
                          <a:cs typeface="Arial" pitchFamily="34" charset="0"/>
                        </a:rPr>
                        <a:t>Terawatt</a:t>
                      </a:r>
                      <a:r>
                        <a:rPr kumimoji="0" lang="de-DE" sz="2000" b="0" i="0" u="none" strike="noStrike" cap="none" normalizeH="0" baseline="0" dirty="0" smtClean="0">
                          <a:ln>
                            <a:noFill/>
                          </a:ln>
                          <a:solidFill>
                            <a:schemeClr val="tx1"/>
                          </a:solidFill>
                          <a:effectLst/>
                          <a:latin typeface="+mn-lt"/>
                          <a:ea typeface="Times New Roman" pitchFamily="18" charset="0"/>
                          <a:cs typeface="Arial" pitchFamily="34" charset="0"/>
                        </a:rPr>
                        <a:t>.</a:t>
                      </a:r>
                      <a:endParaRPr kumimoji="0" lang="de-DE" sz="2000" b="0" i="0" u="none" strike="noStrike" cap="none" normalizeH="0" baseline="0" dirty="0">
                        <a:ln>
                          <a:noFill/>
                        </a:ln>
                        <a:solidFill>
                          <a:schemeClr val="tx1"/>
                        </a:solidFill>
                        <a:effectLst/>
                        <a:latin typeface="+mn-lt"/>
                        <a:ea typeface="Times New Roman" pitchFamily="18" charset="0"/>
                        <a:cs typeface="Arial" pitchFamily="34" charset="0"/>
                      </a:endParaRPr>
                    </a:p>
                    <a:p>
                      <a:endParaRPr lang="en-GB" sz="2000" dirty="0"/>
                    </a:p>
                  </a:txBody>
                  <a:tcPr anchor="ctr"/>
                </a:tc>
                <a:extLst>
                  <a:ext uri="{0D108BD9-81ED-4DB2-BD59-A6C34878D82A}">
                    <a16:rowId xmlns:a16="http://schemas.microsoft.com/office/drawing/2014/main" xmlns="" val="10005"/>
                  </a:ext>
                </a:extLst>
              </a:tr>
              <a:tr h="957355">
                <a:tc>
                  <a:txBody>
                    <a:bodyPr/>
                    <a:lstStyle/>
                    <a:p>
                      <a:r>
                        <a:rPr lang="de-DE" sz="2000" dirty="0" err="1"/>
                        <a:t>Petawatt</a:t>
                      </a:r>
                      <a:endParaRPr lang="en-GB"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cap="none" normalizeH="0" baseline="0" dirty="0">
                          <a:ln>
                            <a:noFill/>
                          </a:ln>
                          <a:solidFill>
                            <a:schemeClr val="tx1"/>
                          </a:solidFill>
                          <a:effectLst/>
                          <a:latin typeface="+mn-lt"/>
                          <a:ea typeface="Times New Roman" pitchFamily="18" charset="0"/>
                          <a:cs typeface="Arial" pitchFamily="34" charset="0"/>
                        </a:rPr>
                        <a:t>PW</a:t>
                      </a:r>
                      <a:br>
                        <a:rPr kumimoji="0" lang="de-DE" sz="2000" b="0" i="0" u="none" strike="noStrike" cap="none" normalizeH="0" baseline="0" dirty="0">
                          <a:ln>
                            <a:noFill/>
                          </a:ln>
                          <a:solidFill>
                            <a:schemeClr val="tx1"/>
                          </a:solidFill>
                          <a:effectLst/>
                          <a:latin typeface="+mn-lt"/>
                          <a:ea typeface="Times New Roman" pitchFamily="18" charset="0"/>
                          <a:cs typeface="Arial" pitchFamily="34" charset="0"/>
                        </a:rPr>
                      </a:br>
                      <a:r>
                        <a:rPr kumimoji="0" lang="de-DE" sz="2000" b="0" i="0" u="none" strike="noStrike" cap="none" normalizeH="0" baseline="0" dirty="0">
                          <a:ln>
                            <a:noFill/>
                          </a:ln>
                          <a:solidFill>
                            <a:schemeClr val="tx1"/>
                          </a:solidFill>
                          <a:effectLst/>
                          <a:latin typeface="+mn-lt"/>
                          <a:ea typeface="Times New Roman" pitchFamily="18" charset="0"/>
                          <a:cs typeface="Arial" pitchFamily="34" charset="0"/>
                        </a:rPr>
                        <a:t>1.000.000.000.000.000 Watt</a:t>
                      </a:r>
                      <a:r>
                        <a:rPr kumimoji="0" lang="de-DE" sz="2000" b="0" i="0" u="none" strike="noStrike" cap="none" normalizeH="0" baseline="0" dirty="0" smtClean="0">
                          <a:ln>
                            <a:noFill/>
                          </a:ln>
                          <a:solidFill>
                            <a:schemeClr val="tx1"/>
                          </a:solidFill>
                          <a:effectLst/>
                          <a:latin typeface="+mn-lt"/>
                          <a:ea typeface="Times New Roman" pitchFamily="18" charset="0"/>
                          <a:cs typeface="Arial" pitchFamily="34" charset="0"/>
                        </a:rPr>
                        <a:t>, Billiarde</a:t>
                      </a:r>
                      <a:r>
                        <a:rPr kumimoji="0" lang="de-DE" sz="2000" b="0" i="0" u="none" strike="noStrike" cap="none" normalizeH="0" baseline="0" dirty="0">
                          <a:ln>
                            <a:noFill/>
                          </a:ln>
                          <a:solidFill>
                            <a:schemeClr val="tx1"/>
                          </a:solidFill>
                          <a:effectLst/>
                          <a:latin typeface="+mn-lt"/>
                          <a:ea typeface="Times New Roman" pitchFamily="18" charset="0"/>
                          <a:cs typeface="Arial" pitchFamily="34" charset="0"/>
                        </a:rPr>
                        <a:t>, 10</a:t>
                      </a:r>
                      <a:r>
                        <a:rPr kumimoji="0" lang="de-DE" sz="2000" b="0" i="0" u="none" strike="noStrike" cap="none" normalizeH="0" baseline="30000" dirty="0">
                          <a:ln>
                            <a:noFill/>
                          </a:ln>
                          <a:solidFill>
                            <a:schemeClr val="tx1"/>
                          </a:solidFill>
                          <a:effectLst/>
                          <a:latin typeface="+mn-lt"/>
                          <a:ea typeface="Times New Roman" pitchFamily="18" charset="0"/>
                          <a:cs typeface="Arial" pitchFamily="34" charset="0"/>
                        </a:rPr>
                        <a:t>15</a:t>
                      </a:r>
                      <a:r>
                        <a:rPr kumimoji="0" lang="de-DE" sz="2000" b="0" i="0" u="none" strike="noStrike" cap="none" normalizeH="0" baseline="0" dirty="0">
                          <a:ln>
                            <a:noFill/>
                          </a:ln>
                          <a:solidFill>
                            <a:schemeClr val="tx1"/>
                          </a:solidFill>
                          <a:effectLst/>
                          <a:latin typeface="+mn-lt"/>
                          <a:ea typeface="Times New Roman" pitchFamily="18" charset="0"/>
                          <a:cs typeface="Arial" pitchFamily="34" charset="0"/>
                        </a:rPr>
                        <a:t>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cap="none" normalizeH="0" baseline="0" dirty="0">
                          <a:ln>
                            <a:noFill/>
                          </a:ln>
                          <a:solidFill>
                            <a:schemeClr val="tx1"/>
                          </a:solidFill>
                          <a:effectLst/>
                          <a:latin typeface="+mn-lt"/>
                          <a:ea typeface="Times New Roman" pitchFamily="18" charset="0"/>
                          <a:cs typeface="Arial" pitchFamily="34" charset="0"/>
                        </a:rPr>
                        <a:t>Der Golfstrom transportiert etwa 5 </a:t>
                      </a:r>
                      <a:r>
                        <a:rPr kumimoji="0" lang="de-DE" sz="2000" b="0" i="0" u="none" strike="noStrike" cap="none" normalizeH="0" baseline="0" dirty="0" err="1">
                          <a:ln>
                            <a:noFill/>
                          </a:ln>
                          <a:solidFill>
                            <a:schemeClr val="tx1"/>
                          </a:solidFill>
                          <a:effectLst/>
                          <a:latin typeface="+mn-lt"/>
                          <a:ea typeface="Times New Roman" pitchFamily="18" charset="0"/>
                          <a:cs typeface="Arial" pitchFamily="34" charset="0"/>
                        </a:rPr>
                        <a:t>Petawatt</a:t>
                      </a:r>
                      <a:r>
                        <a:rPr kumimoji="0" lang="de-DE" sz="2000" b="0" i="0" u="none" strike="noStrike" cap="none" normalizeH="0" baseline="0" dirty="0">
                          <a:ln>
                            <a:noFill/>
                          </a:ln>
                          <a:solidFill>
                            <a:schemeClr val="tx1"/>
                          </a:solidFill>
                          <a:effectLst/>
                          <a:latin typeface="+mn-lt"/>
                          <a:ea typeface="Times New Roman" pitchFamily="18" charset="0"/>
                          <a:cs typeface="Arial" pitchFamily="34" charset="0"/>
                        </a:rPr>
                        <a:t> Leistung und verändert damit das Klima in </a:t>
                      </a:r>
                      <a:r>
                        <a:rPr kumimoji="0" lang="de-DE" sz="2000" b="0" i="0" u="none" strike="noStrike" cap="none" normalizeH="0" baseline="0" dirty="0" smtClean="0">
                          <a:ln>
                            <a:noFill/>
                          </a:ln>
                          <a:solidFill>
                            <a:schemeClr val="tx1"/>
                          </a:solidFill>
                          <a:effectLst/>
                          <a:latin typeface="+mn-lt"/>
                          <a:ea typeface="Times New Roman" pitchFamily="18" charset="0"/>
                          <a:cs typeface="Arial" pitchFamily="34" charset="0"/>
                        </a:rPr>
                        <a:t>Europa.</a:t>
                      </a:r>
                      <a:endParaRPr kumimoji="0" lang="de-DE" sz="2000" b="0" i="0" u="none" strike="noStrike" cap="none" normalizeH="0" baseline="0" dirty="0">
                        <a:ln>
                          <a:noFill/>
                        </a:ln>
                        <a:solidFill>
                          <a:schemeClr val="tx1"/>
                        </a:solidFill>
                        <a:effectLst/>
                        <a:latin typeface="+mn-lt"/>
                        <a:ea typeface="Times New Roman" pitchFamily="18" charset="0"/>
                        <a:cs typeface="Arial" pitchFamily="34" charset="0"/>
                      </a:endParaRPr>
                    </a:p>
                    <a:p>
                      <a:endParaRPr lang="en-GB" sz="2000" dirty="0"/>
                    </a:p>
                  </a:txBody>
                  <a:tcPr anchor="ctr"/>
                </a:tc>
                <a:extLst>
                  <a:ext uri="{0D108BD9-81ED-4DB2-BD59-A6C34878D82A}">
                    <a16:rowId xmlns:a16="http://schemas.microsoft.com/office/drawing/2014/main" xmlns="" val="10006"/>
                  </a:ext>
                </a:extLst>
              </a:tr>
            </a:tbl>
          </a:graphicData>
        </a:graphic>
      </p:graphicFrame>
      <p:sp>
        <p:nvSpPr>
          <p:cNvPr id="4" name="Foliennummernplatzhalter 3"/>
          <p:cNvSpPr>
            <a:spLocks noGrp="1"/>
          </p:cNvSpPr>
          <p:nvPr>
            <p:ph type="sldNum" sz="quarter" idx="12"/>
          </p:nvPr>
        </p:nvSpPr>
        <p:spPr/>
        <p:txBody>
          <a:bodyPr/>
          <a:lstStyle/>
          <a:p>
            <a:fld id="{279D5831-8B0E-44B0-9352-D9540241F8D3}" type="slidenum">
              <a:rPr lang="de-DE" smtClean="0"/>
              <a:pPr/>
              <a:t>8</a:t>
            </a:fld>
            <a:endParaRPr lang="de-DE"/>
          </a:p>
        </p:txBody>
      </p:sp>
    </p:spTree>
    <p:extLst>
      <p:ext uri="{BB962C8B-B14F-4D97-AF65-F5344CB8AC3E}">
        <p14:creationId xmlns:p14="http://schemas.microsoft.com/office/powerpoint/2010/main" val="46783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ext uri="{D42A27DB-BD31-4B8C-83A1-F6EECF244321}">
                <p14:modId xmlns:p14="http://schemas.microsoft.com/office/powerpoint/2010/main" val="2845384053"/>
              </p:ext>
            </p:extLst>
          </p:nvPr>
        </p:nvGraphicFramePr>
        <p:xfrm>
          <a:off x="0" y="332656"/>
          <a:ext cx="12192001" cy="6525343"/>
        </p:xfrm>
        <a:graphic>
          <a:graphicData uri="http://schemas.openxmlformats.org/drawingml/2006/table">
            <a:tbl>
              <a:tblPr firstRow="1" bandRow="1">
                <a:tableStyleId>{5C22544A-7EE6-4342-B048-85BDC9FD1C3A}</a:tableStyleId>
              </a:tblPr>
              <a:tblGrid>
                <a:gridCol w="1975216">
                  <a:extLst>
                    <a:ext uri="{9D8B030D-6E8A-4147-A177-3AD203B41FA5}">
                      <a16:colId xmlns:a16="http://schemas.microsoft.com/office/drawing/2014/main" xmlns="" val="20000"/>
                    </a:ext>
                  </a:extLst>
                </a:gridCol>
                <a:gridCol w="3657806">
                  <a:extLst>
                    <a:ext uri="{9D8B030D-6E8A-4147-A177-3AD203B41FA5}">
                      <a16:colId xmlns:a16="http://schemas.microsoft.com/office/drawing/2014/main" xmlns="" val="20001"/>
                    </a:ext>
                  </a:extLst>
                </a:gridCol>
                <a:gridCol w="6558979">
                  <a:extLst>
                    <a:ext uri="{9D8B030D-6E8A-4147-A177-3AD203B41FA5}">
                      <a16:colId xmlns:a16="http://schemas.microsoft.com/office/drawing/2014/main" xmlns="" val="20002"/>
                    </a:ext>
                  </a:extLst>
                </a:gridCol>
              </a:tblGrid>
              <a:tr h="632973">
                <a:tc>
                  <a:txBody>
                    <a:bodyPr/>
                    <a:lstStyle/>
                    <a:p>
                      <a:r>
                        <a:rPr lang="de-DE" sz="2000" b="1" dirty="0"/>
                        <a:t>Energieeinheit</a:t>
                      </a:r>
                      <a:endParaRPr lang="en-GB" sz="2000" b="1" dirty="0"/>
                    </a:p>
                  </a:txBody>
                  <a:tcPr/>
                </a:tc>
                <a:tc>
                  <a:txBody>
                    <a:bodyPr/>
                    <a:lstStyle/>
                    <a:p>
                      <a:r>
                        <a:rPr lang="de-DE" sz="2000" b="1" dirty="0"/>
                        <a:t>Abkürzung und Größenordnung</a:t>
                      </a:r>
                      <a:endParaRPr lang="en-GB" sz="2000" b="1" dirty="0"/>
                    </a:p>
                  </a:txBody>
                  <a:tcPr/>
                </a:tc>
                <a:tc>
                  <a:txBody>
                    <a:bodyPr/>
                    <a:lstStyle/>
                    <a:p>
                      <a:r>
                        <a:rPr lang="de-DE" sz="2000" b="1" dirty="0"/>
                        <a:t>Beispiel</a:t>
                      </a:r>
                      <a:endParaRPr lang="en-GB" sz="2000" b="1" dirty="0"/>
                    </a:p>
                  </a:txBody>
                  <a:tcPr/>
                </a:tc>
                <a:extLst>
                  <a:ext uri="{0D108BD9-81ED-4DB2-BD59-A6C34878D82A}">
                    <a16:rowId xmlns:a16="http://schemas.microsoft.com/office/drawing/2014/main" xmlns="" val="10000"/>
                  </a:ext>
                </a:extLst>
              </a:tr>
              <a:tr h="1113025">
                <a:tc>
                  <a:txBody>
                    <a:bodyPr/>
                    <a:lstStyle/>
                    <a:p>
                      <a:r>
                        <a:rPr lang="de-DE" sz="1800" dirty="0"/>
                        <a:t>Wattstunde</a:t>
                      </a:r>
                      <a:endParaRPr lang="en-GB" sz="1800" dirty="0"/>
                    </a:p>
                  </a:txBody>
                  <a:tcPr/>
                </a:tc>
                <a:tc>
                  <a:txBody>
                    <a:bodyPr/>
                    <a:lstStyle/>
                    <a:p>
                      <a:r>
                        <a:rPr lang="de-DE" sz="1800" dirty="0" err="1"/>
                        <a:t>Wh</a:t>
                      </a:r>
                      <a:endParaRPr lang="en-GB"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t>Ein Energiesparleuchtmittel von 20 Watt, eine Stunde (3.600 Sekunden) eingeschaltet, verbraucht 20 x 3.600 Wattsekunden oder 20 Wattstunden (</a:t>
                      </a:r>
                      <a:r>
                        <a:rPr kumimoji="0" lang="de-DE" sz="1800" b="0" i="0" u="none" strike="noStrike" cap="none" normalizeH="0" baseline="0" dirty="0" err="1">
                          <a:ln>
                            <a:noFill/>
                          </a:ln>
                          <a:solidFill>
                            <a:schemeClr val="tx1"/>
                          </a:solidFill>
                          <a:effectLst/>
                          <a:latin typeface="+mn-lt"/>
                          <a:ea typeface="Times New Roman" pitchFamily="18" charset="0"/>
                          <a:cs typeface="Arial" pitchFamily="34" charset="0"/>
                        </a:rPr>
                        <a:t>Wh</a:t>
                      </a:r>
                      <a: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t>)</a:t>
                      </a:r>
                    </a:p>
                  </a:txBody>
                  <a:tcPr/>
                </a:tc>
                <a:extLst>
                  <a:ext uri="{0D108BD9-81ED-4DB2-BD59-A6C34878D82A}">
                    <a16:rowId xmlns:a16="http://schemas.microsoft.com/office/drawing/2014/main" xmlns="" val="10001"/>
                  </a:ext>
                </a:extLst>
              </a:tr>
              <a:tr h="916580">
                <a:tc>
                  <a:txBody>
                    <a:bodyPr/>
                    <a:lstStyle/>
                    <a:p>
                      <a:r>
                        <a:rPr lang="de-DE" sz="1800" dirty="0"/>
                        <a:t>Kilowattstunde</a:t>
                      </a:r>
                      <a:endParaRPr lang="en-GB"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t>kWh</a:t>
                      </a:r>
                      <a:b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br>
                      <a: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t>1.000 Wattstunden</a:t>
                      </a:r>
                      <a:b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br>
                      <a: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t>Million, 10</a:t>
                      </a:r>
                      <a:r>
                        <a:rPr kumimoji="0" lang="de-DE" sz="1800" b="0" i="0" u="none" strike="noStrike" cap="none" normalizeH="0" baseline="30000" dirty="0">
                          <a:ln>
                            <a:noFill/>
                          </a:ln>
                          <a:solidFill>
                            <a:schemeClr val="tx1"/>
                          </a:solidFill>
                          <a:effectLst/>
                          <a:latin typeface="+mn-lt"/>
                          <a:ea typeface="Times New Roman" pitchFamily="18" charset="0"/>
                          <a:cs typeface="Arial" pitchFamily="34" charset="0"/>
                        </a:rPr>
                        <a:t>3</a:t>
                      </a:r>
                      <a:endParaRPr kumimoji="0" lang="de-DE" sz="1800" b="0" i="0" u="none" strike="noStrike" cap="none" normalizeH="0" baseline="0" dirty="0">
                        <a:ln>
                          <a:noFill/>
                        </a:ln>
                        <a:solidFill>
                          <a:schemeClr val="tx1"/>
                        </a:solidFill>
                        <a:effectLst/>
                        <a:latin typeface="+mn-lt"/>
                        <a:ea typeface="Times New Roman" pitchFamily="18"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t>10 Kilowattstunden sind ein typischer Tagesverbrauch für einen Mehrpersonenhaushalt</a:t>
                      </a:r>
                    </a:p>
                  </a:txBody>
                  <a:tcPr/>
                </a:tc>
                <a:extLst>
                  <a:ext uri="{0D108BD9-81ED-4DB2-BD59-A6C34878D82A}">
                    <a16:rowId xmlns:a16="http://schemas.microsoft.com/office/drawing/2014/main" xmlns="" val="10002"/>
                  </a:ext>
                </a:extLst>
              </a:tr>
              <a:tr h="916580">
                <a:tc>
                  <a:txBody>
                    <a:bodyPr/>
                    <a:lstStyle/>
                    <a:p>
                      <a:r>
                        <a:rPr lang="de-DE" sz="1800" dirty="0"/>
                        <a:t>Megawattstunde</a:t>
                      </a:r>
                      <a:endParaRPr lang="en-GB"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t>MWh</a:t>
                      </a:r>
                      <a:b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br>
                      <a: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t>1.000.000 Wattstunden</a:t>
                      </a:r>
                      <a:b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br>
                      <a: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t>Million, 10</a:t>
                      </a:r>
                      <a:r>
                        <a:rPr kumimoji="0" lang="de-DE" sz="1800" b="0" i="0" u="none" strike="noStrike" cap="none" normalizeH="0" baseline="30000" dirty="0">
                          <a:ln>
                            <a:noFill/>
                          </a:ln>
                          <a:solidFill>
                            <a:schemeClr val="tx1"/>
                          </a:solidFill>
                          <a:effectLst/>
                          <a:latin typeface="+mn-lt"/>
                          <a:ea typeface="Times New Roman" pitchFamily="18" charset="0"/>
                          <a:cs typeface="Arial" pitchFamily="34" charset="0"/>
                        </a:rPr>
                        <a:t>6</a:t>
                      </a:r>
                      <a: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t>Der Jahresverbrauch des Haushalts entspricht 10 kWh x 365 = 3.650 kWh, also 3,65 MWh </a:t>
                      </a:r>
                    </a:p>
                  </a:txBody>
                  <a:tcPr/>
                </a:tc>
                <a:extLst>
                  <a:ext uri="{0D108BD9-81ED-4DB2-BD59-A6C34878D82A}">
                    <a16:rowId xmlns:a16="http://schemas.microsoft.com/office/drawing/2014/main" xmlns="" val="10003"/>
                  </a:ext>
                </a:extLst>
              </a:tr>
              <a:tr h="916580">
                <a:tc>
                  <a:txBody>
                    <a:bodyPr/>
                    <a:lstStyle/>
                    <a:p>
                      <a:r>
                        <a:rPr lang="de-DE" sz="1800" dirty="0"/>
                        <a:t>Gigawattstunde</a:t>
                      </a:r>
                      <a:endParaRPr lang="en-GB"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cap="none" normalizeH="0" baseline="0" dirty="0" err="1">
                          <a:ln>
                            <a:noFill/>
                          </a:ln>
                          <a:solidFill>
                            <a:schemeClr val="tx1"/>
                          </a:solidFill>
                          <a:effectLst/>
                          <a:latin typeface="+mn-lt"/>
                          <a:ea typeface="Times New Roman" pitchFamily="18" charset="0"/>
                          <a:cs typeface="Arial" pitchFamily="34" charset="0"/>
                        </a:rPr>
                        <a:t>GWh</a:t>
                      </a:r>
                      <a: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t/>
                      </a:r>
                      <a:b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br>
                      <a: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t>1.000.000.000 Wattstunden</a:t>
                      </a:r>
                      <a:b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br>
                      <a: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t>Milliarde, 10</a:t>
                      </a:r>
                      <a:r>
                        <a:rPr kumimoji="0" lang="de-DE" sz="1800" b="0" i="0" u="none" strike="noStrike" cap="none" normalizeH="0" baseline="30000" dirty="0">
                          <a:ln>
                            <a:noFill/>
                          </a:ln>
                          <a:solidFill>
                            <a:schemeClr val="tx1"/>
                          </a:solidFill>
                          <a:effectLst/>
                          <a:latin typeface="+mn-lt"/>
                          <a:ea typeface="Times New Roman" pitchFamily="18" charset="0"/>
                          <a:cs typeface="Arial" pitchFamily="34" charset="0"/>
                        </a:rPr>
                        <a:t>9</a:t>
                      </a:r>
                      <a:endParaRPr kumimoji="0" lang="de-DE" sz="1800" b="0" i="0" u="none" strike="noStrike" cap="none" normalizeH="0" baseline="0" dirty="0">
                        <a:ln>
                          <a:noFill/>
                        </a:ln>
                        <a:solidFill>
                          <a:schemeClr val="tx1"/>
                        </a:solidFill>
                        <a:effectLst/>
                        <a:latin typeface="+mn-lt"/>
                        <a:ea typeface="Times New Roman" pitchFamily="18"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t>In diesem Bereich bewegt sich der Energieverbrauch von Unternehmen</a:t>
                      </a:r>
                    </a:p>
                  </a:txBody>
                  <a:tcPr/>
                </a:tc>
                <a:extLst>
                  <a:ext uri="{0D108BD9-81ED-4DB2-BD59-A6C34878D82A}">
                    <a16:rowId xmlns:a16="http://schemas.microsoft.com/office/drawing/2014/main" xmlns="" val="10004"/>
                  </a:ext>
                </a:extLst>
              </a:tr>
              <a:tr h="1113025">
                <a:tc>
                  <a:txBody>
                    <a:bodyPr/>
                    <a:lstStyle/>
                    <a:p>
                      <a:r>
                        <a:rPr lang="de-DE" sz="1800" dirty="0" err="1" smtClean="0"/>
                        <a:t>Terawattstunde</a:t>
                      </a:r>
                      <a:endParaRPr lang="en-GB"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cap="none" normalizeH="0" baseline="0" dirty="0" err="1">
                          <a:ln>
                            <a:noFill/>
                          </a:ln>
                          <a:solidFill>
                            <a:schemeClr val="tx1"/>
                          </a:solidFill>
                          <a:effectLst/>
                          <a:latin typeface="+mn-lt"/>
                          <a:ea typeface="Times New Roman" pitchFamily="18" charset="0"/>
                          <a:cs typeface="Arial" pitchFamily="34" charset="0"/>
                        </a:rPr>
                        <a:t>TWh</a:t>
                      </a:r>
                      <a: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t/>
                      </a:r>
                      <a:b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br>
                      <a: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t>1.000.000.000.000 Wattstunden</a:t>
                      </a:r>
                      <a:b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br>
                      <a: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t>Billion, 10</a:t>
                      </a:r>
                      <a:r>
                        <a:rPr kumimoji="0" lang="de-DE" sz="1800" b="0" i="0" u="none" strike="noStrike" cap="none" normalizeH="0" baseline="30000" dirty="0">
                          <a:ln>
                            <a:noFill/>
                          </a:ln>
                          <a:solidFill>
                            <a:schemeClr val="tx1"/>
                          </a:solidFill>
                          <a:effectLst/>
                          <a:latin typeface="+mn-lt"/>
                          <a:ea typeface="Times New Roman" pitchFamily="18" charset="0"/>
                          <a:cs typeface="Arial" pitchFamily="34" charset="0"/>
                        </a:rPr>
                        <a:t>12</a:t>
                      </a:r>
                      <a: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t>Primärenergieverbrauch in Deutschland: etwa 4.000 </a:t>
                      </a:r>
                      <a:r>
                        <a:rPr kumimoji="0" lang="de-DE" sz="1800" b="0" i="0" u="none" strike="noStrike" cap="none" normalizeH="0" baseline="0" dirty="0" err="1" smtClean="0">
                          <a:ln>
                            <a:noFill/>
                          </a:ln>
                          <a:solidFill>
                            <a:schemeClr val="tx1"/>
                          </a:solidFill>
                          <a:effectLst/>
                          <a:latin typeface="+mn-lt"/>
                          <a:ea typeface="Times New Roman" pitchFamily="18" charset="0"/>
                          <a:cs typeface="Arial" pitchFamily="34" charset="0"/>
                        </a:rPr>
                        <a:t>Terawattstunden</a:t>
                      </a:r>
                      <a:endParaRPr kumimoji="0" lang="de-DE" sz="1800" b="0" i="0" u="none" strike="noStrike" cap="none" normalizeH="0" baseline="0" dirty="0">
                        <a:ln>
                          <a:noFill/>
                        </a:ln>
                        <a:solidFill>
                          <a:schemeClr val="tx1"/>
                        </a:solidFill>
                        <a:effectLst/>
                        <a:latin typeface="+mn-lt"/>
                        <a:ea typeface="Times New Roman" pitchFamily="18" charset="0"/>
                        <a:cs typeface="Arial" pitchFamily="34" charset="0"/>
                      </a:endParaRPr>
                    </a:p>
                  </a:txBody>
                  <a:tcPr/>
                </a:tc>
                <a:extLst>
                  <a:ext uri="{0D108BD9-81ED-4DB2-BD59-A6C34878D82A}">
                    <a16:rowId xmlns:a16="http://schemas.microsoft.com/office/drawing/2014/main" xmlns="" val="10005"/>
                  </a:ext>
                </a:extLst>
              </a:tr>
              <a:tr h="916580">
                <a:tc>
                  <a:txBody>
                    <a:bodyPr/>
                    <a:lstStyle/>
                    <a:p>
                      <a:r>
                        <a:rPr lang="de-DE" sz="1800" dirty="0" err="1"/>
                        <a:t>Petawattstunde</a:t>
                      </a:r>
                      <a:endParaRPr lang="en-GB"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cap="none" normalizeH="0" baseline="0" dirty="0" err="1">
                          <a:ln>
                            <a:noFill/>
                          </a:ln>
                          <a:solidFill>
                            <a:schemeClr val="tx1"/>
                          </a:solidFill>
                          <a:effectLst/>
                          <a:latin typeface="+mn-lt"/>
                          <a:ea typeface="Times New Roman" pitchFamily="18" charset="0"/>
                          <a:cs typeface="Arial" pitchFamily="34" charset="0"/>
                        </a:rPr>
                        <a:t>PWh</a:t>
                      </a:r>
                      <a: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t/>
                      </a:r>
                      <a:b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br>
                      <a: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t>1.000.000.000.000.000 Wattstunden</a:t>
                      </a:r>
                      <a:r>
                        <a:rPr kumimoji="0" lang="de-DE" sz="1800" b="0" i="0" u="none" strike="noStrike" cap="none" normalizeH="0" baseline="0" dirty="0" smtClean="0">
                          <a:ln>
                            <a:noFill/>
                          </a:ln>
                          <a:solidFill>
                            <a:schemeClr val="tx1"/>
                          </a:solidFill>
                          <a:effectLst/>
                          <a:latin typeface="+mn-lt"/>
                          <a:ea typeface="Times New Roman" pitchFamily="18" charset="0"/>
                          <a:cs typeface="Arial" pitchFamily="34" charset="0"/>
                        </a:rPr>
                        <a:t>, Billiarde</a:t>
                      </a:r>
                      <a: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t>, 10</a:t>
                      </a:r>
                      <a:r>
                        <a:rPr kumimoji="0" lang="de-DE" sz="1800" b="0" i="0" u="none" strike="noStrike" cap="none" normalizeH="0" baseline="30000" dirty="0">
                          <a:ln>
                            <a:noFill/>
                          </a:ln>
                          <a:solidFill>
                            <a:schemeClr val="tx1"/>
                          </a:solidFill>
                          <a:effectLst/>
                          <a:latin typeface="+mn-lt"/>
                          <a:ea typeface="Times New Roman" pitchFamily="18" charset="0"/>
                          <a:cs typeface="Arial" pitchFamily="34" charset="0"/>
                        </a:rPr>
                        <a:t>15</a:t>
                      </a:r>
                      <a: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cap="none" normalizeH="0" baseline="0" dirty="0">
                          <a:ln>
                            <a:noFill/>
                          </a:ln>
                          <a:solidFill>
                            <a:schemeClr val="tx1"/>
                          </a:solidFill>
                          <a:effectLst/>
                          <a:latin typeface="+mn-lt"/>
                          <a:ea typeface="Times New Roman" pitchFamily="18" charset="0"/>
                          <a:cs typeface="Arial" pitchFamily="34" charset="0"/>
                        </a:rPr>
                        <a:t>Primärenergieverbrauch in Deutschland: etwa 4 </a:t>
                      </a:r>
                      <a:r>
                        <a:rPr kumimoji="0" lang="de-DE" sz="1800" b="0" i="0" u="none" strike="noStrike" cap="none" normalizeH="0" baseline="0" dirty="0" err="1">
                          <a:ln>
                            <a:noFill/>
                          </a:ln>
                          <a:solidFill>
                            <a:schemeClr val="tx1"/>
                          </a:solidFill>
                          <a:effectLst/>
                          <a:latin typeface="+mn-lt"/>
                          <a:ea typeface="Times New Roman" pitchFamily="18" charset="0"/>
                          <a:cs typeface="Arial" pitchFamily="34" charset="0"/>
                        </a:rPr>
                        <a:t>Petawattstunden</a:t>
                      </a:r>
                      <a:endParaRPr kumimoji="0" lang="de-DE" sz="1800" b="0" i="0" u="none" strike="noStrike" cap="none" normalizeH="0" baseline="0" dirty="0">
                        <a:ln>
                          <a:noFill/>
                        </a:ln>
                        <a:solidFill>
                          <a:schemeClr val="tx1"/>
                        </a:solidFill>
                        <a:effectLst/>
                        <a:latin typeface="+mn-lt"/>
                        <a:ea typeface="Times New Roman" pitchFamily="18" charset="0"/>
                        <a:cs typeface="Arial" pitchFamily="34" charset="0"/>
                      </a:endParaRPr>
                    </a:p>
                  </a:txBody>
                  <a:tcPr/>
                </a:tc>
                <a:extLst>
                  <a:ext uri="{0D108BD9-81ED-4DB2-BD59-A6C34878D82A}">
                    <a16:rowId xmlns:a16="http://schemas.microsoft.com/office/drawing/2014/main" xmlns="" val="10006"/>
                  </a:ext>
                </a:extLst>
              </a:tr>
            </a:tbl>
          </a:graphicData>
        </a:graphic>
      </p:graphicFrame>
      <p:sp>
        <p:nvSpPr>
          <p:cNvPr id="4" name="Foliennummernplatzhalter 3"/>
          <p:cNvSpPr>
            <a:spLocks noGrp="1"/>
          </p:cNvSpPr>
          <p:nvPr>
            <p:ph type="sldNum" sz="quarter" idx="12"/>
          </p:nvPr>
        </p:nvSpPr>
        <p:spPr/>
        <p:txBody>
          <a:bodyPr/>
          <a:lstStyle/>
          <a:p>
            <a:fld id="{279D5831-8B0E-44B0-9352-D9540241F8D3}" type="slidenum">
              <a:rPr lang="de-DE" smtClean="0"/>
              <a:pPr/>
              <a:t>9</a:t>
            </a:fld>
            <a:endParaRPr lang="de-DE"/>
          </a:p>
        </p:txBody>
      </p:sp>
      <p:sp>
        <p:nvSpPr>
          <p:cNvPr id="6" name="Titel 1"/>
          <p:cNvSpPr>
            <a:spLocks noGrp="1"/>
          </p:cNvSpPr>
          <p:nvPr>
            <p:ph type="title"/>
          </p:nvPr>
        </p:nvSpPr>
        <p:spPr>
          <a:xfrm>
            <a:off x="263352" y="-323006"/>
            <a:ext cx="11175034" cy="943694"/>
          </a:xfrm>
        </p:spPr>
        <p:txBody>
          <a:bodyPr>
            <a:noAutofit/>
          </a:bodyPr>
          <a:lstStyle/>
          <a:p>
            <a:pPr>
              <a:spcBef>
                <a:spcPts val="0"/>
              </a:spcBef>
            </a:pPr>
            <a:r>
              <a:rPr lang="de-DE" altLang="de-DE" sz="2800" b="1" dirty="0" smtClean="0">
                <a:solidFill>
                  <a:prstClr val="black"/>
                </a:solidFill>
                <a:ea typeface="+mn-ea"/>
                <a:cs typeface="Times New Roman" panose="02020603050405020304" pitchFamily="18" charset="0"/>
              </a:rPr>
              <a:t>Energieeinheiten in verschiedenen Größenordnungen </a:t>
            </a:r>
            <a:endParaRPr lang="en-GB" sz="2800" b="1" dirty="0"/>
          </a:p>
        </p:txBody>
      </p:sp>
    </p:spTree>
    <p:extLst>
      <p:ext uri="{BB962C8B-B14F-4D97-AF65-F5344CB8AC3E}">
        <p14:creationId xmlns:p14="http://schemas.microsoft.com/office/powerpoint/2010/main" val="2706486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F7645B4D-2F5E-4B4D-9D9D-E2E6E109C0CD}">
  <ds:schemaRefs>
    <ds:schemaRef ds:uri="ESRI.ArcGIS.Mapping.OfficeIntegration.PowerPointInfo"/>
  </ds:schemaRefs>
</ds:datastoreItem>
</file>

<file path=customXml/itemProps2.xml><?xml version="1.0" encoding="utf-8"?>
<ds:datastoreItem xmlns:ds="http://schemas.openxmlformats.org/officeDocument/2006/customXml" ds:itemID="{6E658A82-244B-4723-A86A-6C377250A4E6}">
  <ds:schemaRefs>
    <ds:schemaRef ds:uri="ESRI.ArcGIS.Mapping.OfficeIntegration.PowerPointInfo"/>
  </ds:schemaRefs>
</ds:datastoreItem>
</file>

<file path=customXml/itemProps3.xml><?xml version="1.0" encoding="utf-8"?>
<ds:datastoreItem xmlns:ds="http://schemas.openxmlformats.org/officeDocument/2006/customXml" ds:itemID="{D27D84C9-E35F-4350-A2C1-596DEF65D10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0</TotalTime>
  <Words>2140</Words>
  <Application>Microsoft Office PowerPoint</Application>
  <PresentationFormat>Benutzerdefiniert</PresentationFormat>
  <Paragraphs>355</Paragraphs>
  <Slides>21</Slides>
  <Notes>17</Notes>
  <HiddenSlides>0</HiddenSlides>
  <MMClips>0</MMClips>
  <ScaleCrop>false</ScaleCrop>
  <HeadingPairs>
    <vt:vector size="4" baseType="variant">
      <vt:variant>
        <vt:lpstr>Design</vt:lpstr>
      </vt:variant>
      <vt:variant>
        <vt:i4>1</vt:i4>
      </vt:variant>
      <vt:variant>
        <vt:lpstr>Folientitel</vt:lpstr>
      </vt:variant>
      <vt:variant>
        <vt:i4>21</vt:i4>
      </vt:variant>
    </vt:vector>
  </HeadingPairs>
  <TitlesOfParts>
    <vt:vector size="22" baseType="lpstr">
      <vt:lpstr>Larissa-Design</vt:lpstr>
      <vt:lpstr>Energieorientierte BWL Prof. Dr. Johannes Kals  02.3 Messung und Formen von Energie (oder: Energie für Nicht-Ingenieure)</vt:lpstr>
      <vt:lpstr>Energie im Alltag</vt:lpstr>
      <vt:lpstr>Definition Energie</vt:lpstr>
      <vt:lpstr>Definition Leistung</vt:lpstr>
      <vt:lpstr>Berechnung von Energie über die Leistung eines Geräts und die Betriebszeit</vt:lpstr>
      <vt:lpstr>Übung Energie</vt:lpstr>
      <vt:lpstr>PowerPoint-Präsentation</vt:lpstr>
      <vt:lpstr>Leistungseinheiten in verschiedenen Größenordnungen </vt:lpstr>
      <vt:lpstr>Energieeinheiten in verschiedenen Größenordnungen </vt:lpstr>
      <vt:lpstr>PowerPoint-Präsentation</vt:lpstr>
      <vt:lpstr>Weitere Maßeinheiten für Energie und ihre Umrechnung Joule, Kalorien, Wattstunden, Steinkohleeinheiten, Rohöleinheiten, Erdgas </vt:lpstr>
      <vt:lpstr>Energieformen</vt:lpstr>
      <vt:lpstr>Energieformen und Beispiele für geleistete Arbeit</vt:lpstr>
      <vt:lpstr>PowerPoint-Präsentation</vt:lpstr>
      <vt:lpstr>Energiedichte, Energieinhalt, Heizwert, Brennwert</vt:lpstr>
      <vt:lpstr>PowerPoint-Präsentation</vt:lpstr>
      <vt:lpstr>Wirkungsgrad</vt:lpstr>
      <vt:lpstr>Beispiele Wirkungsgrad</vt:lpstr>
      <vt:lpstr>PowerPoint-Präsentation</vt:lpstr>
      <vt:lpstr>Nutzungsgrad</vt:lpstr>
      <vt:lpstr>PowerPoint-Präsentation</vt:lpstr>
    </vt:vector>
  </TitlesOfParts>
  <Company>Fh Ludwigshafen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 01 Einführung</dc:title>
  <dc:creator>kals</dc:creator>
  <cp:lastModifiedBy>Praktikant/in</cp:lastModifiedBy>
  <cp:revision>352</cp:revision>
  <cp:lastPrinted>2014-09-15T16:51:50Z</cp:lastPrinted>
  <dcterms:created xsi:type="dcterms:W3CDTF">2013-01-25T17:09:14Z</dcterms:created>
  <dcterms:modified xsi:type="dcterms:W3CDTF">2018-03-22T12:31:55Z</dcterms:modified>
</cp:coreProperties>
</file>